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05"/>
  </p:notesMasterIdLst>
  <p:handoutMasterIdLst>
    <p:handoutMasterId r:id="rId106"/>
  </p:handoutMasterIdLst>
  <p:sldIdLst>
    <p:sldId id="458" r:id="rId2"/>
    <p:sldId id="467" r:id="rId3"/>
    <p:sldId id="470" r:id="rId4"/>
    <p:sldId id="611" r:id="rId5"/>
    <p:sldId id="471" r:id="rId6"/>
    <p:sldId id="473" r:id="rId7"/>
    <p:sldId id="468" r:id="rId8"/>
    <p:sldId id="474" r:id="rId9"/>
    <p:sldId id="553" r:id="rId10"/>
    <p:sldId id="565" r:id="rId11"/>
    <p:sldId id="560" r:id="rId12"/>
    <p:sldId id="566" r:id="rId13"/>
    <p:sldId id="562" r:id="rId14"/>
    <p:sldId id="603" r:id="rId15"/>
    <p:sldId id="604" r:id="rId16"/>
    <p:sldId id="605" r:id="rId17"/>
    <p:sldId id="554" r:id="rId18"/>
    <p:sldId id="555" r:id="rId19"/>
    <p:sldId id="564" r:id="rId20"/>
    <p:sldId id="567" r:id="rId21"/>
    <p:sldId id="613" r:id="rId22"/>
    <p:sldId id="463" r:id="rId23"/>
    <p:sldId id="476" r:id="rId24"/>
    <p:sldId id="478" r:id="rId25"/>
    <p:sldId id="479" r:id="rId26"/>
    <p:sldId id="480" r:id="rId27"/>
    <p:sldId id="481" r:id="rId28"/>
    <p:sldId id="482" r:id="rId29"/>
    <p:sldId id="483" r:id="rId30"/>
    <p:sldId id="484" r:id="rId31"/>
    <p:sldId id="487" r:id="rId32"/>
    <p:sldId id="550" r:id="rId33"/>
    <p:sldId id="548" r:id="rId34"/>
    <p:sldId id="612" r:id="rId35"/>
    <p:sldId id="615" r:id="rId36"/>
    <p:sldId id="614" r:id="rId37"/>
    <p:sldId id="602" r:id="rId38"/>
    <p:sldId id="583" r:id="rId39"/>
    <p:sldId id="588" r:id="rId40"/>
    <p:sldId id="580" r:id="rId41"/>
    <p:sldId id="581" r:id="rId42"/>
    <p:sldId id="582" r:id="rId43"/>
    <p:sldId id="584" r:id="rId44"/>
    <p:sldId id="585" r:id="rId45"/>
    <p:sldId id="586" r:id="rId46"/>
    <p:sldId id="587" r:id="rId47"/>
    <p:sldId id="590" r:id="rId48"/>
    <p:sldId id="589" r:id="rId49"/>
    <p:sldId id="606" r:id="rId50"/>
    <p:sldId id="607" r:id="rId51"/>
    <p:sldId id="591" r:id="rId52"/>
    <p:sldId id="592" r:id="rId53"/>
    <p:sldId id="593" r:id="rId54"/>
    <p:sldId id="601" r:id="rId55"/>
    <p:sldId id="600" r:id="rId56"/>
    <p:sldId id="608" r:id="rId57"/>
    <p:sldId id="595" r:id="rId58"/>
    <p:sldId id="597" r:id="rId59"/>
    <p:sldId id="596" r:id="rId60"/>
    <p:sldId id="616" r:id="rId61"/>
    <p:sldId id="569" r:id="rId62"/>
    <p:sldId id="570" r:id="rId63"/>
    <p:sldId id="571" r:id="rId64"/>
    <p:sldId id="617" r:id="rId65"/>
    <p:sldId id="618" r:id="rId66"/>
    <p:sldId id="619" r:id="rId67"/>
    <p:sldId id="620" r:id="rId68"/>
    <p:sldId id="621" r:id="rId69"/>
    <p:sldId id="622" r:id="rId70"/>
    <p:sldId id="568" r:id="rId71"/>
    <p:sldId id="638" r:id="rId72"/>
    <p:sldId id="623" r:id="rId73"/>
    <p:sldId id="624" r:id="rId74"/>
    <p:sldId id="625" r:id="rId75"/>
    <p:sldId id="626" r:id="rId76"/>
    <p:sldId id="627" r:id="rId77"/>
    <p:sldId id="628" r:id="rId78"/>
    <p:sldId id="629" r:id="rId79"/>
    <p:sldId id="630" r:id="rId80"/>
    <p:sldId id="631" r:id="rId81"/>
    <p:sldId id="632" r:id="rId82"/>
    <p:sldId id="633" r:id="rId83"/>
    <p:sldId id="634" r:id="rId84"/>
    <p:sldId id="635" r:id="rId85"/>
    <p:sldId id="636" r:id="rId86"/>
    <p:sldId id="637" r:id="rId87"/>
    <p:sldId id="639" r:id="rId88"/>
    <p:sldId id="640" r:id="rId89"/>
    <p:sldId id="641" r:id="rId90"/>
    <p:sldId id="642" r:id="rId91"/>
    <p:sldId id="643" r:id="rId92"/>
    <p:sldId id="644" r:id="rId93"/>
    <p:sldId id="645" r:id="rId94"/>
    <p:sldId id="646" r:id="rId95"/>
    <p:sldId id="647" r:id="rId96"/>
    <p:sldId id="648" r:id="rId97"/>
    <p:sldId id="649" r:id="rId98"/>
    <p:sldId id="650" r:id="rId99"/>
    <p:sldId id="651" r:id="rId100"/>
    <p:sldId id="652" r:id="rId101"/>
    <p:sldId id="653" r:id="rId102"/>
    <p:sldId id="654" r:id="rId103"/>
    <p:sldId id="655" r:id="rId104"/>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121"/>
    <a:srgbClr val="000000"/>
    <a:srgbClr val="FFFFCC"/>
    <a:srgbClr val="4D4D4D"/>
    <a:srgbClr val="335FFA"/>
    <a:srgbClr val="349A97"/>
    <a:srgbClr val="FA661C"/>
    <a:srgbClr val="AB0810"/>
    <a:srgbClr val="FDBE24"/>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55" autoAdjust="0"/>
    <p:restoredTop sz="76477" autoAdjust="0"/>
  </p:normalViewPr>
  <p:slideViewPr>
    <p:cSldViewPr snapToGrid="0" snapToObjects="1" showGuides="1">
      <p:cViewPr varScale="1">
        <p:scale>
          <a:sx n="128" d="100"/>
          <a:sy n="128" d="100"/>
        </p:scale>
        <p:origin x="-1494" y="-96"/>
      </p:cViewPr>
      <p:guideLst>
        <p:guide orient="horz" pos="307"/>
        <p:guide orient="horz" pos="3053"/>
        <p:guide pos="2741"/>
        <p:guide pos="2453"/>
        <p:guide pos="5558"/>
        <p:guide pos="3998"/>
      </p:guideLst>
    </p:cSldViewPr>
  </p:slideViewPr>
  <p:notesTextViewPr>
    <p:cViewPr>
      <p:scale>
        <a:sx n="100" d="100"/>
        <a:sy n="100" d="100"/>
      </p:scale>
      <p:origin x="0" y="0"/>
    </p:cViewPr>
  </p:notesTextViewPr>
  <p:sorterViewPr>
    <p:cViewPr>
      <p:scale>
        <a:sx n="150" d="100"/>
        <a:sy n="150" d="100"/>
      </p:scale>
      <p:origin x="0" y="245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commentAuthors" Target="commentAuthor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AF30B-7A56-44DD-9548-3D2D993C5AE1}" type="doc">
      <dgm:prSet loTypeId="urn:microsoft.com/office/officeart/2005/8/layout/hierarchy1" loCatId="hierarchy" qsTypeId="urn:microsoft.com/office/officeart/2005/8/quickstyle/3d4" qsCatId="3D" csTypeId="urn:microsoft.com/office/officeart/2005/8/colors/colorful3" csCatId="colorful" phldr="1"/>
      <dgm:spPr/>
      <dgm:t>
        <a:bodyPr/>
        <a:lstStyle/>
        <a:p>
          <a:endParaRPr lang="en-US"/>
        </a:p>
      </dgm:t>
    </dgm:pt>
    <dgm:pt modelId="{181E18B7-AFA2-4942-A876-3210639914BA}">
      <dgm:prSet phldrT="[Text]"/>
      <dgm:spPr/>
      <dgm:t>
        <a:bodyPr/>
        <a:lstStyle/>
        <a:p>
          <a:r>
            <a:rPr lang="en-US" dirty="0" err="1" smtClean="0"/>
            <a:t>fvTenant</a:t>
          </a:r>
          <a:endParaRPr lang="en-US" dirty="0"/>
        </a:p>
      </dgm:t>
    </dgm:pt>
    <dgm:pt modelId="{7A737FE1-16C8-4000-A9F6-FCCB52AC3195}" type="parTrans" cxnId="{19F37541-F420-4263-ABB2-C163A4549FDB}">
      <dgm:prSet/>
      <dgm:spPr/>
      <dgm:t>
        <a:bodyPr/>
        <a:lstStyle/>
        <a:p>
          <a:endParaRPr lang="en-US"/>
        </a:p>
      </dgm:t>
    </dgm:pt>
    <dgm:pt modelId="{E97F08BE-44F1-445E-9E24-77E7162405DB}" type="sibTrans" cxnId="{19F37541-F420-4263-ABB2-C163A4549FDB}">
      <dgm:prSet/>
      <dgm:spPr/>
      <dgm:t>
        <a:bodyPr/>
        <a:lstStyle/>
        <a:p>
          <a:endParaRPr lang="en-US"/>
        </a:p>
      </dgm:t>
    </dgm:pt>
    <dgm:pt modelId="{5A09B315-AE07-4AFE-8B73-1D59981B25D3}">
      <dgm:prSet phldrT="[Text]"/>
      <dgm:spPr/>
      <dgm:t>
        <a:bodyPr/>
        <a:lstStyle/>
        <a:p>
          <a:r>
            <a:rPr lang="en-US" dirty="0" err="1" smtClean="0"/>
            <a:t>fvAp</a:t>
          </a:r>
          <a:endParaRPr lang="en-US" dirty="0"/>
        </a:p>
      </dgm:t>
    </dgm:pt>
    <dgm:pt modelId="{2D38597B-F953-4C20-951E-5AA44FCFA7D6}" type="parTrans" cxnId="{A8995495-7D07-48BD-88C7-42960AD93D33}">
      <dgm:prSet/>
      <dgm:spPr/>
      <dgm:t>
        <a:bodyPr/>
        <a:lstStyle/>
        <a:p>
          <a:endParaRPr lang="en-US"/>
        </a:p>
      </dgm:t>
    </dgm:pt>
    <dgm:pt modelId="{3922531B-2EB1-409C-8B98-B456DA643BCD}" type="sibTrans" cxnId="{A8995495-7D07-48BD-88C7-42960AD93D33}">
      <dgm:prSet/>
      <dgm:spPr/>
      <dgm:t>
        <a:bodyPr/>
        <a:lstStyle/>
        <a:p>
          <a:endParaRPr lang="en-US"/>
        </a:p>
      </dgm:t>
    </dgm:pt>
    <dgm:pt modelId="{3FB82781-5A3A-4593-B50E-3F132720C84C}">
      <dgm:prSet phldrT="[Text]"/>
      <dgm:spPr/>
      <dgm:t>
        <a:bodyPr/>
        <a:lstStyle/>
        <a:p>
          <a:r>
            <a:rPr lang="en-US" dirty="0" err="1" smtClean="0"/>
            <a:t>fvAEPg</a:t>
          </a:r>
          <a:endParaRPr lang="en-US" dirty="0"/>
        </a:p>
      </dgm:t>
    </dgm:pt>
    <dgm:pt modelId="{65D830C8-8388-4991-89A9-7516EF16E785}" type="parTrans" cxnId="{AB9776FB-3119-4752-9270-A3BC094B7F91}">
      <dgm:prSet/>
      <dgm:spPr/>
      <dgm:t>
        <a:bodyPr/>
        <a:lstStyle/>
        <a:p>
          <a:endParaRPr lang="en-US"/>
        </a:p>
      </dgm:t>
    </dgm:pt>
    <dgm:pt modelId="{ADAFA527-5D87-4165-B0BE-F46952D583CA}" type="sibTrans" cxnId="{AB9776FB-3119-4752-9270-A3BC094B7F91}">
      <dgm:prSet/>
      <dgm:spPr/>
      <dgm:t>
        <a:bodyPr/>
        <a:lstStyle/>
        <a:p>
          <a:endParaRPr lang="en-US"/>
        </a:p>
      </dgm:t>
    </dgm:pt>
    <dgm:pt modelId="{F9B25337-C44C-4C96-8581-29A26896E31E}">
      <dgm:prSet phldrT="[Text]"/>
      <dgm:spPr/>
      <dgm:t>
        <a:bodyPr/>
        <a:lstStyle/>
        <a:p>
          <a:r>
            <a:rPr lang="en-US" dirty="0" err="1" smtClean="0"/>
            <a:t>fvAEPg</a:t>
          </a:r>
          <a:endParaRPr lang="en-US" dirty="0"/>
        </a:p>
      </dgm:t>
    </dgm:pt>
    <dgm:pt modelId="{9333CFD7-22A4-4606-925F-54853EF0C6EC}" type="parTrans" cxnId="{4AC2793F-9217-49DB-9F6A-AF9A7E5909E8}">
      <dgm:prSet/>
      <dgm:spPr/>
      <dgm:t>
        <a:bodyPr/>
        <a:lstStyle/>
        <a:p>
          <a:endParaRPr lang="en-US"/>
        </a:p>
      </dgm:t>
    </dgm:pt>
    <dgm:pt modelId="{0684F78E-D1B7-4516-8A91-BE8C5376EA59}" type="sibTrans" cxnId="{4AC2793F-9217-49DB-9F6A-AF9A7E5909E8}">
      <dgm:prSet/>
      <dgm:spPr/>
      <dgm:t>
        <a:bodyPr/>
        <a:lstStyle/>
        <a:p>
          <a:endParaRPr lang="en-US"/>
        </a:p>
      </dgm:t>
    </dgm:pt>
    <dgm:pt modelId="{D50B7453-247F-4E3F-8D75-4AEF260D934C}">
      <dgm:prSet phldrT="[Text]"/>
      <dgm:spPr/>
      <dgm:t>
        <a:bodyPr/>
        <a:lstStyle/>
        <a:p>
          <a:r>
            <a:rPr lang="en-US" dirty="0" err="1" smtClean="0"/>
            <a:t>fvRsBd</a:t>
          </a:r>
          <a:endParaRPr lang="en-US" dirty="0"/>
        </a:p>
      </dgm:t>
    </dgm:pt>
    <dgm:pt modelId="{91538DB3-D732-4F18-83B4-0528F1C5885C}" type="parTrans" cxnId="{4B7955E8-8503-4BA8-9187-843F0A7D3DA5}">
      <dgm:prSet/>
      <dgm:spPr/>
      <dgm:t>
        <a:bodyPr/>
        <a:lstStyle/>
        <a:p>
          <a:endParaRPr lang="en-US"/>
        </a:p>
      </dgm:t>
    </dgm:pt>
    <dgm:pt modelId="{05FB323D-97F4-4F04-A8C3-927F80A570E8}" type="sibTrans" cxnId="{4B7955E8-8503-4BA8-9187-843F0A7D3DA5}">
      <dgm:prSet/>
      <dgm:spPr/>
      <dgm:t>
        <a:bodyPr/>
        <a:lstStyle/>
        <a:p>
          <a:endParaRPr lang="en-US"/>
        </a:p>
      </dgm:t>
    </dgm:pt>
    <dgm:pt modelId="{8467E97B-8E11-4C08-B468-BC00DAF8ACD0}">
      <dgm:prSet phldrT="[Text]"/>
      <dgm:spPr/>
      <dgm:t>
        <a:bodyPr/>
        <a:lstStyle/>
        <a:p>
          <a:r>
            <a:rPr lang="en-US" dirty="0" err="1" smtClean="0"/>
            <a:t>fvRsBd</a:t>
          </a:r>
          <a:endParaRPr lang="en-US" dirty="0"/>
        </a:p>
      </dgm:t>
    </dgm:pt>
    <dgm:pt modelId="{2FE4FA8A-4A5B-44DC-AC97-CA529CF9A9B5}" type="parTrans" cxnId="{AEC8F92B-BF77-4349-99FA-1E8EFA51F702}">
      <dgm:prSet/>
      <dgm:spPr/>
      <dgm:t>
        <a:bodyPr/>
        <a:lstStyle/>
        <a:p>
          <a:endParaRPr lang="en-US"/>
        </a:p>
      </dgm:t>
    </dgm:pt>
    <dgm:pt modelId="{E03BF64C-7E70-410C-A1D8-885375F85ACA}" type="sibTrans" cxnId="{AEC8F92B-BF77-4349-99FA-1E8EFA51F702}">
      <dgm:prSet/>
      <dgm:spPr/>
      <dgm:t>
        <a:bodyPr/>
        <a:lstStyle/>
        <a:p>
          <a:endParaRPr lang="en-US"/>
        </a:p>
      </dgm:t>
    </dgm:pt>
    <dgm:pt modelId="{F07E9FFD-F9B3-BA45-A78E-1EB088D5B565}">
      <dgm:prSet phldrT="[Text]"/>
      <dgm:spPr/>
      <dgm:t>
        <a:bodyPr/>
        <a:lstStyle/>
        <a:p>
          <a:r>
            <a:rPr lang="en-US" dirty="0" err="1" smtClean="0"/>
            <a:t>fvBD</a:t>
          </a:r>
          <a:endParaRPr lang="en-US" dirty="0"/>
        </a:p>
      </dgm:t>
    </dgm:pt>
    <dgm:pt modelId="{9216276B-4AC6-7641-8BC1-361CD652ED71}" type="parTrans" cxnId="{544CD709-3BB3-5E4E-8E64-46A49EB8D810}">
      <dgm:prSet/>
      <dgm:spPr/>
      <dgm:t>
        <a:bodyPr/>
        <a:lstStyle/>
        <a:p>
          <a:endParaRPr lang="en-US"/>
        </a:p>
      </dgm:t>
    </dgm:pt>
    <dgm:pt modelId="{7FDAD0D5-848A-4644-AE4E-73D96CB65CDF}" type="sibTrans" cxnId="{544CD709-3BB3-5E4E-8E64-46A49EB8D810}">
      <dgm:prSet/>
      <dgm:spPr/>
      <dgm:t>
        <a:bodyPr/>
        <a:lstStyle/>
        <a:p>
          <a:endParaRPr lang="en-US"/>
        </a:p>
      </dgm:t>
    </dgm:pt>
    <dgm:pt modelId="{EA9ABD46-F362-0543-94D7-6A30C5FECE10}">
      <dgm:prSet phldrT="[Text]"/>
      <dgm:spPr/>
      <dgm:t>
        <a:bodyPr/>
        <a:lstStyle/>
        <a:p>
          <a:r>
            <a:rPr lang="en-US" dirty="0" err="1" smtClean="0"/>
            <a:t>fvCtx</a:t>
          </a:r>
          <a:endParaRPr lang="en-US" dirty="0"/>
        </a:p>
      </dgm:t>
    </dgm:pt>
    <dgm:pt modelId="{D711B439-2559-234D-B286-F6847CED4238}" type="parTrans" cxnId="{856794BB-8422-9C47-9578-2C22BCF8F63E}">
      <dgm:prSet/>
      <dgm:spPr/>
      <dgm:t>
        <a:bodyPr/>
        <a:lstStyle/>
        <a:p>
          <a:endParaRPr lang="en-US"/>
        </a:p>
      </dgm:t>
    </dgm:pt>
    <dgm:pt modelId="{4E12801A-9DE4-144D-BE88-880D1E3200D0}" type="sibTrans" cxnId="{856794BB-8422-9C47-9578-2C22BCF8F63E}">
      <dgm:prSet/>
      <dgm:spPr/>
      <dgm:t>
        <a:bodyPr/>
        <a:lstStyle/>
        <a:p>
          <a:endParaRPr lang="en-US"/>
        </a:p>
      </dgm:t>
    </dgm:pt>
    <dgm:pt modelId="{C84FA68D-5E46-304E-8E9E-B7998291233C}">
      <dgm:prSet phldrT="[Text]"/>
      <dgm:spPr/>
      <dgm:t>
        <a:bodyPr/>
        <a:lstStyle/>
        <a:p>
          <a:r>
            <a:rPr lang="en-US" dirty="0" err="1" smtClean="0"/>
            <a:t>fvRsCtx</a:t>
          </a:r>
          <a:endParaRPr lang="en-US" dirty="0"/>
        </a:p>
      </dgm:t>
    </dgm:pt>
    <dgm:pt modelId="{0AC73E1B-4D63-0C40-A653-315642EE1A0F}" type="parTrans" cxnId="{FC513F94-1971-5E45-A985-AFD40F3E664D}">
      <dgm:prSet/>
      <dgm:spPr/>
      <dgm:t>
        <a:bodyPr/>
        <a:lstStyle/>
        <a:p>
          <a:endParaRPr lang="en-US"/>
        </a:p>
      </dgm:t>
    </dgm:pt>
    <dgm:pt modelId="{A5DEBE34-56B0-DD4C-8C6A-72A95EB7C1B6}" type="sibTrans" cxnId="{FC513F94-1971-5E45-A985-AFD40F3E664D}">
      <dgm:prSet/>
      <dgm:spPr/>
      <dgm:t>
        <a:bodyPr/>
        <a:lstStyle/>
        <a:p>
          <a:endParaRPr lang="en-US"/>
        </a:p>
      </dgm:t>
    </dgm:pt>
    <dgm:pt modelId="{87BFB7A3-24BB-4355-930E-3E4ABC8535CC}" type="pres">
      <dgm:prSet presAssocID="{0AAAF30B-7A56-44DD-9548-3D2D993C5AE1}" presName="hierChild1" presStyleCnt="0">
        <dgm:presLayoutVars>
          <dgm:chPref val="1"/>
          <dgm:dir/>
          <dgm:animOne val="branch"/>
          <dgm:animLvl val="lvl"/>
          <dgm:resizeHandles/>
        </dgm:presLayoutVars>
      </dgm:prSet>
      <dgm:spPr/>
      <dgm:t>
        <a:bodyPr/>
        <a:lstStyle/>
        <a:p>
          <a:endParaRPr lang="en-US"/>
        </a:p>
      </dgm:t>
    </dgm:pt>
    <dgm:pt modelId="{69C0991D-A0FE-46BF-B321-92AE7D4E64B6}" type="pres">
      <dgm:prSet presAssocID="{181E18B7-AFA2-4942-A876-3210639914BA}" presName="hierRoot1" presStyleCnt="0"/>
      <dgm:spPr/>
      <dgm:t>
        <a:bodyPr/>
        <a:lstStyle/>
        <a:p>
          <a:endParaRPr lang="fr-FR"/>
        </a:p>
      </dgm:t>
    </dgm:pt>
    <dgm:pt modelId="{1B59564F-AF00-49A1-A99F-717FCCE38415}" type="pres">
      <dgm:prSet presAssocID="{181E18B7-AFA2-4942-A876-3210639914BA}" presName="composite" presStyleCnt="0"/>
      <dgm:spPr/>
      <dgm:t>
        <a:bodyPr/>
        <a:lstStyle/>
        <a:p>
          <a:endParaRPr lang="fr-FR"/>
        </a:p>
      </dgm:t>
    </dgm:pt>
    <dgm:pt modelId="{433C69A2-920A-411F-9045-358D4EFC97ED}" type="pres">
      <dgm:prSet presAssocID="{181E18B7-AFA2-4942-A876-3210639914BA}" presName="background" presStyleLbl="node0" presStyleIdx="0" presStyleCnt="1"/>
      <dgm:spPr/>
      <dgm:t>
        <a:bodyPr/>
        <a:lstStyle/>
        <a:p>
          <a:endParaRPr lang="fr-FR"/>
        </a:p>
      </dgm:t>
    </dgm:pt>
    <dgm:pt modelId="{FA649363-C772-472A-BACB-BBA3BC575D1A}" type="pres">
      <dgm:prSet presAssocID="{181E18B7-AFA2-4942-A876-3210639914BA}" presName="text" presStyleLbl="fgAcc0" presStyleIdx="0" presStyleCnt="1" custLinFactNeighborX="3998">
        <dgm:presLayoutVars>
          <dgm:chPref val="3"/>
        </dgm:presLayoutVars>
      </dgm:prSet>
      <dgm:spPr/>
      <dgm:t>
        <a:bodyPr/>
        <a:lstStyle/>
        <a:p>
          <a:endParaRPr lang="en-US"/>
        </a:p>
      </dgm:t>
    </dgm:pt>
    <dgm:pt modelId="{67D2F83F-A478-47CD-9644-96CA26A3A96C}" type="pres">
      <dgm:prSet presAssocID="{181E18B7-AFA2-4942-A876-3210639914BA}" presName="hierChild2" presStyleCnt="0"/>
      <dgm:spPr/>
      <dgm:t>
        <a:bodyPr/>
        <a:lstStyle/>
        <a:p>
          <a:endParaRPr lang="fr-FR"/>
        </a:p>
      </dgm:t>
    </dgm:pt>
    <dgm:pt modelId="{46BD18D9-7B29-4C4E-809A-9CD3E9209E4F}" type="pres">
      <dgm:prSet presAssocID="{2D38597B-F953-4C20-951E-5AA44FCFA7D6}" presName="Name10" presStyleLbl="parChTrans1D2" presStyleIdx="0" presStyleCnt="3"/>
      <dgm:spPr/>
      <dgm:t>
        <a:bodyPr/>
        <a:lstStyle/>
        <a:p>
          <a:endParaRPr lang="en-US"/>
        </a:p>
      </dgm:t>
    </dgm:pt>
    <dgm:pt modelId="{9C4A06B9-767B-41E9-A9D8-6A3435012629}" type="pres">
      <dgm:prSet presAssocID="{5A09B315-AE07-4AFE-8B73-1D59981B25D3}" presName="hierRoot2" presStyleCnt="0"/>
      <dgm:spPr/>
      <dgm:t>
        <a:bodyPr/>
        <a:lstStyle/>
        <a:p>
          <a:endParaRPr lang="fr-FR"/>
        </a:p>
      </dgm:t>
    </dgm:pt>
    <dgm:pt modelId="{99D9CA14-477C-42B5-8EA9-3CC770A377C9}" type="pres">
      <dgm:prSet presAssocID="{5A09B315-AE07-4AFE-8B73-1D59981B25D3}" presName="composite2" presStyleCnt="0"/>
      <dgm:spPr/>
      <dgm:t>
        <a:bodyPr/>
        <a:lstStyle/>
        <a:p>
          <a:endParaRPr lang="fr-FR"/>
        </a:p>
      </dgm:t>
    </dgm:pt>
    <dgm:pt modelId="{7BDADD55-5625-414E-B163-87E755FE05B8}" type="pres">
      <dgm:prSet presAssocID="{5A09B315-AE07-4AFE-8B73-1D59981B25D3}" presName="background2" presStyleLbl="node2" presStyleIdx="0" presStyleCnt="3"/>
      <dgm:spPr/>
      <dgm:t>
        <a:bodyPr/>
        <a:lstStyle/>
        <a:p>
          <a:endParaRPr lang="fr-FR"/>
        </a:p>
      </dgm:t>
    </dgm:pt>
    <dgm:pt modelId="{074E9F1C-45D9-400E-B671-59E2D278167C}" type="pres">
      <dgm:prSet presAssocID="{5A09B315-AE07-4AFE-8B73-1D59981B25D3}" presName="text2" presStyleLbl="fgAcc2" presStyleIdx="0" presStyleCnt="3" custLinFactNeighborX="4420">
        <dgm:presLayoutVars>
          <dgm:chPref val="3"/>
        </dgm:presLayoutVars>
      </dgm:prSet>
      <dgm:spPr/>
      <dgm:t>
        <a:bodyPr/>
        <a:lstStyle/>
        <a:p>
          <a:endParaRPr lang="en-US"/>
        </a:p>
      </dgm:t>
    </dgm:pt>
    <dgm:pt modelId="{D21E53B4-84E3-4327-B2B1-3CB8F2E2ED12}" type="pres">
      <dgm:prSet presAssocID="{5A09B315-AE07-4AFE-8B73-1D59981B25D3}" presName="hierChild3" presStyleCnt="0"/>
      <dgm:spPr/>
      <dgm:t>
        <a:bodyPr/>
        <a:lstStyle/>
        <a:p>
          <a:endParaRPr lang="fr-FR"/>
        </a:p>
      </dgm:t>
    </dgm:pt>
    <dgm:pt modelId="{B8FD1F1F-BD35-42F1-8B9A-9BE75E07D0DF}" type="pres">
      <dgm:prSet presAssocID="{65D830C8-8388-4991-89A9-7516EF16E785}" presName="Name17" presStyleLbl="parChTrans1D3" presStyleIdx="0" presStyleCnt="3"/>
      <dgm:spPr/>
      <dgm:t>
        <a:bodyPr/>
        <a:lstStyle/>
        <a:p>
          <a:endParaRPr lang="en-US"/>
        </a:p>
      </dgm:t>
    </dgm:pt>
    <dgm:pt modelId="{301BF062-6565-40C6-A7AA-DA87F9C710F6}" type="pres">
      <dgm:prSet presAssocID="{3FB82781-5A3A-4593-B50E-3F132720C84C}" presName="hierRoot3" presStyleCnt="0"/>
      <dgm:spPr/>
      <dgm:t>
        <a:bodyPr/>
        <a:lstStyle/>
        <a:p>
          <a:endParaRPr lang="fr-FR"/>
        </a:p>
      </dgm:t>
    </dgm:pt>
    <dgm:pt modelId="{7FF9BE1C-2618-49DD-B72C-E864940F0E62}" type="pres">
      <dgm:prSet presAssocID="{3FB82781-5A3A-4593-B50E-3F132720C84C}" presName="composite3" presStyleCnt="0"/>
      <dgm:spPr/>
      <dgm:t>
        <a:bodyPr/>
        <a:lstStyle/>
        <a:p>
          <a:endParaRPr lang="fr-FR"/>
        </a:p>
      </dgm:t>
    </dgm:pt>
    <dgm:pt modelId="{18BC3DCA-620B-4D12-A3C2-3AF71189B868}" type="pres">
      <dgm:prSet presAssocID="{3FB82781-5A3A-4593-B50E-3F132720C84C}" presName="background3" presStyleLbl="node3" presStyleIdx="0" presStyleCnt="3"/>
      <dgm:spPr/>
      <dgm:t>
        <a:bodyPr/>
        <a:lstStyle/>
        <a:p>
          <a:endParaRPr lang="fr-FR"/>
        </a:p>
      </dgm:t>
    </dgm:pt>
    <dgm:pt modelId="{E541BB17-0F4A-4B35-9FD7-D3674D6B6052}" type="pres">
      <dgm:prSet presAssocID="{3FB82781-5A3A-4593-B50E-3F132720C84C}" presName="text3" presStyleLbl="fgAcc3" presStyleIdx="0" presStyleCnt="3">
        <dgm:presLayoutVars>
          <dgm:chPref val="3"/>
        </dgm:presLayoutVars>
      </dgm:prSet>
      <dgm:spPr/>
      <dgm:t>
        <a:bodyPr/>
        <a:lstStyle/>
        <a:p>
          <a:endParaRPr lang="en-US"/>
        </a:p>
      </dgm:t>
    </dgm:pt>
    <dgm:pt modelId="{7D2825DD-F743-4A4B-AD6B-C4800E23CFA0}" type="pres">
      <dgm:prSet presAssocID="{3FB82781-5A3A-4593-B50E-3F132720C84C}" presName="hierChild4" presStyleCnt="0"/>
      <dgm:spPr/>
      <dgm:t>
        <a:bodyPr/>
        <a:lstStyle/>
        <a:p>
          <a:endParaRPr lang="fr-FR"/>
        </a:p>
      </dgm:t>
    </dgm:pt>
    <dgm:pt modelId="{E257DB3E-149B-4362-A072-5BA11F85B9E3}" type="pres">
      <dgm:prSet presAssocID="{2FE4FA8A-4A5B-44DC-AC97-CA529CF9A9B5}" presName="Name23" presStyleLbl="parChTrans1D4" presStyleIdx="0" presStyleCnt="2"/>
      <dgm:spPr/>
      <dgm:t>
        <a:bodyPr/>
        <a:lstStyle/>
        <a:p>
          <a:endParaRPr lang="en-US"/>
        </a:p>
      </dgm:t>
    </dgm:pt>
    <dgm:pt modelId="{4F68DD6A-F092-40B8-9FA7-92184EFEB9D0}" type="pres">
      <dgm:prSet presAssocID="{8467E97B-8E11-4C08-B468-BC00DAF8ACD0}" presName="hierRoot4" presStyleCnt="0"/>
      <dgm:spPr/>
      <dgm:t>
        <a:bodyPr/>
        <a:lstStyle/>
        <a:p>
          <a:endParaRPr lang="fr-FR"/>
        </a:p>
      </dgm:t>
    </dgm:pt>
    <dgm:pt modelId="{7737A369-188F-4814-B4FF-8D4418163137}" type="pres">
      <dgm:prSet presAssocID="{8467E97B-8E11-4C08-B468-BC00DAF8ACD0}" presName="composite4" presStyleCnt="0"/>
      <dgm:spPr/>
      <dgm:t>
        <a:bodyPr/>
        <a:lstStyle/>
        <a:p>
          <a:endParaRPr lang="fr-FR"/>
        </a:p>
      </dgm:t>
    </dgm:pt>
    <dgm:pt modelId="{171F32C5-7F26-486E-83B3-41160F91EE59}" type="pres">
      <dgm:prSet presAssocID="{8467E97B-8E11-4C08-B468-BC00DAF8ACD0}" presName="background4" presStyleLbl="node4" presStyleIdx="0" presStyleCnt="2"/>
      <dgm:spPr/>
      <dgm:t>
        <a:bodyPr/>
        <a:lstStyle/>
        <a:p>
          <a:endParaRPr lang="fr-FR"/>
        </a:p>
      </dgm:t>
    </dgm:pt>
    <dgm:pt modelId="{484115B9-FA8B-4C52-B854-F8436AE012E2}" type="pres">
      <dgm:prSet presAssocID="{8467E97B-8E11-4C08-B468-BC00DAF8ACD0}" presName="text4" presStyleLbl="fgAcc4" presStyleIdx="0" presStyleCnt="2">
        <dgm:presLayoutVars>
          <dgm:chPref val="3"/>
        </dgm:presLayoutVars>
      </dgm:prSet>
      <dgm:spPr/>
      <dgm:t>
        <a:bodyPr/>
        <a:lstStyle/>
        <a:p>
          <a:endParaRPr lang="en-US"/>
        </a:p>
      </dgm:t>
    </dgm:pt>
    <dgm:pt modelId="{D1E5F4CD-8194-4396-B920-82AEEB5436F0}" type="pres">
      <dgm:prSet presAssocID="{8467E97B-8E11-4C08-B468-BC00DAF8ACD0}" presName="hierChild5" presStyleCnt="0"/>
      <dgm:spPr/>
      <dgm:t>
        <a:bodyPr/>
        <a:lstStyle/>
        <a:p>
          <a:endParaRPr lang="fr-FR"/>
        </a:p>
      </dgm:t>
    </dgm:pt>
    <dgm:pt modelId="{AB17D896-26E1-4585-A3A9-2FECC31862F6}" type="pres">
      <dgm:prSet presAssocID="{9333CFD7-22A4-4606-925F-54853EF0C6EC}" presName="Name17" presStyleLbl="parChTrans1D3" presStyleIdx="1" presStyleCnt="3"/>
      <dgm:spPr/>
      <dgm:t>
        <a:bodyPr/>
        <a:lstStyle/>
        <a:p>
          <a:endParaRPr lang="en-US"/>
        </a:p>
      </dgm:t>
    </dgm:pt>
    <dgm:pt modelId="{BA6641B3-700E-4E69-8222-5BC5A98F58CA}" type="pres">
      <dgm:prSet presAssocID="{F9B25337-C44C-4C96-8581-29A26896E31E}" presName="hierRoot3" presStyleCnt="0"/>
      <dgm:spPr/>
      <dgm:t>
        <a:bodyPr/>
        <a:lstStyle/>
        <a:p>
          <a:endParaRPr lang="fr-FR"/>
        </a:p>
      </dgm:t>
    </dgm:pt>
    <dgm:pt modelId="{03E185E6-964A-47DF-AAD3-7BFC842817F9}" type="pres">
      <dgm:prSet presAssocID="{F9B25337-C44C-4C96-8581-29A26896E31E}" presName="composite3" presStyleCnt="0"/>
      <dgm:spPr/>
      <dgm:t>
        <a:bodyPr/>
        <a:lstStyle/>
        <a:p>
          <a:endParaRPr lang="fr-FR"/>
        </a:p>
      </dgm:t>
    </dgm:pt>
    <dgm:pt modelId="{00687480-E9CB-4829-A272-1FF95A5B27BC}" type="pres">
      <dgm:prSet presAssocID="{F9B25337-C44C-4C96-8581-29A26896E31E}" presName="background3" presStyleLbl="node3" presStyleIdx="1" presStyleCnt="3"/>
      <dgm:spPr/>
      <dgm:t>
        <a:bodyPr/>
        <a:lstStyle/>
        <a:p>
          <a:endParaRPr lang="fr-FR"/>
        </a:p>
      </dgm:t>
    </dgm:pt>
    <dgm:pt modelId="{0D7586BD-3211-4C82-9461-FCBA21C3B8A0}" type="pres">
      <dgm:prSet presAssocID="{F9B25337-C44C-4C96-8581-29A26896E31E}" presName="text3" presStyleLbl="fgAcc3" presStyleIdx="1" presStyleCnt="3">
        <dgm:presLayoutVars>
          <dgm:chPref val="3"/>
        </dgm:presLayoutVars>
      </dgm:prSet>
      <dgm:spPr/>
      <dgm:t>
        <a:bodyPr/>
        <a:lstStyle/>
        <a:p>
          <a:endParaRPr lang="en-US"/>
        </a:p>
      </dgm:t>
    </dgm:pt>
    <dgm:pt modelId="{6D2F3BB4-CBA8-4FD4-8D2B-07B18426DAE0}" type="pres">
      <dgm:prSet presAssocID="{F9B25337-C44C-4C96-8581-29A26896E31E}" presName="hierChild4" presStyleCnt="0"/>
      <dgm:spPr/>
      <dgm:t>
        <a:bodyPr/>
        <a:lstStyle/>
        <a:p>
          <a:endParaRPr lang="fr-FR"/>
        </a:p>
      </dgm:t>
    </dgm:pt>
    <dgm:pt modelId="{3BB2EB50-51E1-48D1-8FED-E819DC6AAC11}" type="pres">
      <dgm:prSet presAssocID="{91538DB3-D732-4F18-83B4-0528F1C5885C}" presName="Name23" presStyleLbl="parChTrans1D4" presStyleIdx="1" presStyleCnt="2"/>
      <dgm:spPr/>
      <dgm:t>
        <a:bodyPr/>
        <a:lstStyle/>
        <a:p>
          <a:endParaRPr lang="en-US"/>
        </a:p>
      </dgm:t>
    </dgm:pt>
    <dgm:pt modelId="{F7800130-83DF-41B5-A7F1-7F3AF82C4F02}" type="pres">
      <dgm:prSet presAssocID="{D50B7453-247F-4E3F-8D75-4AEF260D934C}" presName="hierRoot4" presStyleCnt="0"/>
      <dgm:spPr/>
      <dgm:t>
        <a:bodyPr/>
        <a:lstStyle/>
        <a:p>
          <a:endParaRPr lang="fr-FR"/>
        </a:p>
      </dgm:t>
    </dgm:pt>
    <dgm:pt modelId="{9E6DB1B7-D369-478C-B3C7-95DA483AA7A8}" type="pres">
      <dgm:prSet presAssocID="{D50B7453-247F-4E3F-8D75-4AEF260D934C}" presName="composite4" presStyleCnt="0"/>
      <dgm:spPr/>
      <dgm:t>
        <a:bodyPr/>
        <a:lstStyle/>
        <a:p>
          <a:endParaRPr lang="fr-FR"/>
        </a:p>
      </dgm:t>
    </dgm:pt>
    <dgm:pt modelId="{3A6EE4C7-6053-4D08-9886-20CF898FCC5D}" type="pres">
      <dgm:prSet presAssocID="{D50B7453-247F-4E3F-8D75-4AEF260D934C}" presName="background4" presStyleLbl="node4" presStyleIdx="1" presStyleCnt="2"/>
      <dgm:spPr/>
      <dgm:t>
        <a:bodyPr/>
        <a:lstStyle/>
        <a:p>
          <a:endParaRPr lang="fr-FR"/>
        </a:p>
      </dgm:t>
    </dgm:pt>
    <dgm:pt modelId="{3135DED0-7725-4693-93EA-E2872513615F}" type="pres">
      <dgm:prSet presAssocID="{D50B7453-247F-4E3F-8D75-4AEF260D934C}" presName="text4" presStyleLbl="fgAcc4" presStyleIdx="1" presStyleCnt="2">
        <dgm:presLayoutVars>
          <dgm:chPref val="3"/>
        </dgm:presLayoutVars>
      </dgm:prSet>
      <dgm:spPr/>
      <dgm:t>
        <a:bodyPr/>
        <a:lstStyle/>
        <a:p>
          <a:endParaRPr lang="en-US"/>
        </a:p>
      </dgm:t>
    </dgm:pt>
    <dgm:pt modelId="{F0A8D274-0CB0-4017-84F1-8FC2DD175978}" type="pres">
      <dgm:prSet presAssocID="{D50B7453-247F-4E3F-8D75-4AEF260D934C}" presName="hierChild5" presStyleCnt="0"/>
      <dgm:spPr/>
      <dgm:t>
        <a:bodyPr/>
        <a:lstStyle/>
        <a:p>
          <a:endParaRPr lang="fr-FR"/>
        </a:p>
      </dgm:t>
    </dgm:pt>
    <dgm:pt modelId="{3A03F1D6-9A1F-CA41-8F07-1435DE55A2D9}" type="pres">
      <dgm:prSet presAssocID="{9216276B-4AC6-7641-8BC1-361CD652ED71}" presName="Name10" presStyleLbl="parChTrans1D2" presStyleIdx="1" presStyleCnt="3"/>
      <dgm:spPr/>
      <dgm:t>
        <a:bodyPr/>
        <a:lstStyle/>
        <a:p>
          <a:endParaRPr lang="en-US"/>
        </a:p>
      </dgm:t>
    </dgm:pt>
    <dgm:pt modelId="{579915B6-482D-BC42-9FC1-F98304A89AA7}" type="pres">
      <dgm:prSet presAssocID="{F07E9FFD-F9B3-BA45-A78E-1EB088D5B565}" presName="hierRoot2" presStyleCnt="0"/>
      <dgm:spPr/>
      <dgm:t>
        <a:bodyPr/>
        <a:lstStyle/>
        <a:p>
          <a:endParaRPr lang="fr-FR"/>
        </a:p>
      </dgm:t>
    </dgm:pt>
    <dgm:pt modelId="{62FA10D0-9665-894E-8888-742F0FC606D3}" type="pres">
      <dgm:prSet presAssocID="{F07E9FFD-F9B3-BA45-A78E-1EB088D5B565}" presName="composite2" presStyleCnt="0"/>
      <dgm:spPr/>
      <dgm:t>
        <a:bodyPr/>
        <a:lstStyle/>
        <a:p>
          <a:endParaRPr lang="fr-FR"/>
        </a:p>
      </dgm:t>
    </dgm:pt>
    <dgm:pt modelId="{0777B5B6-9CE9-044D-ADFB-BFB78E2AE468}" type="pres">
      <dgm:prSet presAssocID="{F07E9FFD-F9B3-BA45-A78E-1EB088D5B565}" presName="background2" presStyleLbl="node2" presStyleIdx="1" presStyleCnt="3"/>
      <dgm:spPr/>
      <dgm:t>
        <a:bodyPr/>
        <a:lstStyle/>
        <a:p>
          <a:endParaRPr lang="fr-FR"/>
        </a:p>
      </dgm:t>
    </dgm:pt>
    <dgm:pt modelId="{D888D880-8FFF-014E-9C3F-C2550603939B}" type="pres">
      <dgm:prSet presAssocID="{F07E9FFD-F9B3-BA45-A78E-1EB088D5B565}" presName="text2" presStyleLbl="fgAcc2" presStyleIdx="1" presStyleCnt="3" custLinFactNeighborX="34793" custLinFactNeighborY="-1053">
        <dgm:presLayoutVars>
          <dgm:chPref val="3"/>
        </dgm:presLayoutVars>
      </dgm:prSet>
      <dgm:spPr/>
      <dgm:t>
        <a:bodyPr/>
        <a:lstStyle/>
        <a:p>
          <a:endParaRPr lang="en-US"/>
        </a:p>
      </dgm:t>
    </dgm:pt>
    <dgm:pt modelId="{8802ACD9-B9D6-1341-BADF-83687004A487}" type="pres">
      <dgm:prSet presAssocID="{F07E9FFD-F9B3-BA45-A78E-1EB088D5B565}" presName="hierChild3" presStyleCnt="0"/>
      <dgm:spPr/>
      <dgm:t>
        <a:bodyPr/>
        <a:lstStyle/>
        <a:p>
          <a:endParaRPr lang="fr-FR"/>
        </a:p>
      </dgm:t>
    </dgm:pt>
    <dgm:pt modelId="{B7B0CE0F-4315-A643-A874-EB39C252E25B}" type="pres">
      <dgm:prSet presAssocID="{0AC73E1B-4D63-0C40-A653-315642EE1A0F}" presName="Name17" presStyleLbl="parChTrans1D3" presStyleIdx="2" presStyleCnt="3"/>
      <dgm:spPr/>
      <dgm:t>
        <a:bodyPr/>
        <a:lstStyle/>
        <a:p>
          <a:endParaRPr lang="en-US"/>
        </a:p>
      </dgm:t>
    </dgm:pt>
    <dgm:pt modelId="{D88A8C8C-A2AF-C148-AE6C-FE3725CAF06D}" type="pres">
      <dgm:prSet presAssocID="{C84FA68D-5E46-304E-8E9E-B7998291233C}" presName="hierRoot3" presStyleCnt="0"/>
      <dgm:spPr/>
      <dgm:t>
        <a:bodyPr/>
        <a:lstStyle/>
        <a:p>
          <a:endParaRPr lang="fr-FR"/>
        </a:p>
      </dgm:t>
    </dgm:pt>
    <dgm:pt modelId="{330D2B7A-E4C4-F54E-AD1B-3438D883F941}" type="pres">
      <dgm:prSet presAssocID="{C84FA68D-5E46-304E-8E9E-B7998291233C}" presName="composite3" presStyleCnt="0"/>
      <dgm:spPr/>
      <dgm:t>
        <a:bodyPr/>
        <a:lstStyle/>
        <a:p>
          <a:endParaRPr lang="fr-FR"/>
        </a:p>
      </dgm:t>
    </dgm:pt>
    <dgm:pt modelId="{F6789E31-EB71-D747-8960-B9FEFCB4637B}" type="pres">
      <dgm:prSet presAssocID="{C84FA68D-5E46-304E-8E9E-B7998291233C}" presName="background3" presStyleLbl="node3" presStyleIdx="2" presStyleCnt="3"/>
      <dgm:spPr/>
      <dgm:t>
        <a:bodyPr/>
        <a:lstStyle/>
        <a:p>
          <a:endParaRPr lang="fr-FR"/>
        </a:p>
      </dgm:t>
    </dgm:pt>
    <dgm:pt modelId="{DFD7F58F-9EE4-754C-9E05-31EEE7742E4A}" type="pres">
      <dgm:prSet presAssocID="{C84FA68D-5E46-304E-8E9E-B7998291233C}" presName="text3" presStyleLbl="fgAcc3" presStyleIdx="2" presStyleCnt="3" custScaleY="109011" custLinFactY="30560" custLinFactNeighborX="34793" custLinFactNeighborY="100000">
        <dgm:presLayoutVars>
          <dgm:chPref val="3"/>
        </dgm:presLayoutVars>
      </dgm:prSet>
      <dgm:spPr/>
      <dgm:t>
        <a:bodyPr/>
        <a:lstStyle/>
        <a:p>
          <a:endParaRPr lang="en-US"/>
        </a:p>
      </dgm:t>
    </dgm:pt>
    <dgm:pt modelId="{A0CB548E-D717-3045-9A4B-B8A4A311F0A0}" type="pres">
      <dgm:prSet presAssocID="{C84FA68D-5E46-304E-8E9E-B7998291233C}" presName="hierChild4" presStyleCnt="0"/>
      <dgm:spPr/>
      <dgm:t>
        <a:bodyPr/>
        <a:lstStyle/>
        <a:p>
          <a:endParaRPr lang="fr-FR"/>
        </a:p>
      </dgm:t>
    </dgm:pt>
    <dgm:pt modelId="{5103D4E4-84F6-1942-ACC5-99AB83631477}" type="pres">
      <dgm:prSet presAssocID="{D711B439-2559-234D-B286-F6847CED4238}" presName="Name10" presStyleLbl="parChTrans1D2" presStyleIdx="2" presStyleCnt="3"/>
      <dgm:spPr/>
      <dgm:t>
        <a:bodyPr/>
        <a:lstStyle/>
        <a:p>
          <a:endParaRPr lang="en-US"/>
        </a:p>
      </dgm:t>
    </dgm:pt>
    <dgm:pt modelId="{08B2DA2C-35D5-D145-9B43-A2AEB4D1CCDF}" type="pres">
      <dgm:prSet presAssocID="{EA9ABD46-F362-0543-94D7-6A30C5FECE10}" presName="hierRoot2" presStyleCnt="0"/>
      <dgm:spPr/>
      <dgm:t>
        <a:bodyPr/>
        <a:lstStyle/>
        <a:p>
          <a:endParaRPr lang="fr-FR"/>
        </a:p>
      </dgm:t>
    </dgm:pt>
    <dgm:pt modelId="{D77C9A6A-F8F8-374A-9DFE-1DDD99F07D36}" type="pres">
      <dgm:prSet presAssocID="{EA9ABD46-F362-0543-94D7-6A30C5FECE10}" presName="composite2" presStyleCnt="0"/>
      <dgm:spPr/>
      <dgm:t>
        <a:bodyPr/>
        <a:lstStyle/>
        <a:p>
          <a:endParaRPr lang="fr-FR"/>
        </a:p>
      </dgm:t>
    </dgm:pt>
    <dgm:pt modelId="{408B6122-7EBA-7A49-B6AA-658AB8E293C1}" type="pres">
      <dgm:prSet presAssocID="{EA9ABD46-F362-0543-94D7-6A30C5FECE10}" presName="background2" presStyleLbl="node2" presStyleIdx="2" presStyleCnt="3"/>
      <dgm:spPr/>
      <dgm:t>
        <a:bodyPr/>
        <a:lstStyle/>
        <a:p>
          <a:endParaRPr lang="fr-FR"/>
        </a:p>
      </dgm:t>
    </dgm:pt>
    <dgm:pt modelId="{84D6E9F2-6F03-4843-B168-A35F1AF1745D}" type="pres">
      <dgm:prSet presAssocID="{EA9ABD46-F362-0543-94D7-6A30C5FECE10}" presName="text2" presStyleLbl="fgAcc2" presStyleIdx="2" presStyleCnt="3" custLinFactNeighborX="32644" custLinFactNeighborY="-1053">
        <dgm:presLayoutVars>
          <dgm:chPref val="3"/>
        </dgm:presLayoutVars>
      </dgm:prSet>
      <dgm:spPr/>
      <dgm:t>
        <a:bodyPr/>
        <a:lstStyle/>
        <a:p>
          <a:endParaRPr lang="en-US"/>
        </a:p>
      </dgm:t>
    </dgm:pt>
    <dgm:pt modelId="{7B5D450D-40A5-9244-99F2-D0A44C26E98F}" type="pres">
      <dgm:prSet presAssocID="{EA9ABD46-F362-0543-94D7-6A30C5FECE10}" presName="hierChild3" presStyleCnt="0"/>
      <dgm:spPr/>
      <dgm:t>
        <a:bodyPr/>
        <a:lstStyle/>
        <a:p>
          <a:endParaRPr lang="fr-FR"/>
        </a:p>
      </dgm:t>
    </dgm:pt>
  </dgm:ptLst>
  <dgm:cxnLst>
    <dgm:cxn modelId="{DAD25B44-1851-4959-988E-C00037C2CA55}" type="presOf" srcId="{9216276B-4AC6-7641-8BC1-361CD652ED71}" destId="{3A03F1D6-9A1F-CA41-8F07-1435DE55A2D9}" srcOrd="0" destOrd="0" presId="urn:microsoft.com/office/officeart/2005/8/layout/hierarchy1"/>
    <dgm:cxn modelId="{4606611E-85E8-4C34-860A-02BB0253C2F0}" type="presOf" srcId="{65D830C8-8388-4991-89A9-7516EF16E785}" destId="{B8FD1F1F-BD35-42F1-8B9A-9BE75E07D0DF}" srcOrd="0" destOrd="0" presId="urn:microsoft.com/office/officeart/2005/8/layout/hierarchy1"/>
    <dgm:cxn modelId="{62BE8E4D-5388-410D-9CE7-DBA5B5B2FEF2}" type="presOf" srcId="{0AC73E1B-4D63-0C40-A653-315642EE1A0F}" destId="{B7B0CE0F-4315-A643-A874-EB39C252E25B}" srcOrd="0" destOrd="0" presId="urn:microsoft.com/office/officeart/2005/8/layout/hierarchy1"/>
    <dgm:cxn modelId="{FC513F94-1971-5E45-A985-AFD40F3E664D}" srcId="{F07E9FFD-F9B3-BA45-A78E-1EB088D5B565}" destId="{C84FA68D-5E46-304E-8E9E-B7998291233C}" srcOrd="0" destOrd="0" parTransId="{0AC73E1B-4D63-0C40-A653-315642EE1A0F}" sibTransId="{A5DEBE34-56B0-DD4C-8C6A-72A95EB7C1B6}"/>
    <dgm:cxn modelId="{527D22FC-266F-48ED-BE8D-67B79FE77DBD}" type="presOf" srcId="{F9B25337-C44C-4C96-8581-29A26896E31E}" destId="{0D7586BD-3211-4C82-9461-FCBA21C3B8A0}" srcOrd="0" destOrd="0" presId="urn:microsoft.com/office/officeart/2005/8/layout/hierarchy1"/>
    <dgm:cxn modelId="{4B7955E8-8503-4BA8-9187-843F0A7D3DA5}" srcId="{F9B25337-C44C-4C96-8581-29A26896E31E}" destId="{D50B7453-247F-4E3F-8D75-4AEF260D934C}" srcOrd="0" destOrd="0" parTransId="{91538DB3-D732-4F18-83B4-0528F1C5885C}" sibTransId="{05FB323D-97F4-4F04-A8C3-927F80A570E8}"/>
    <dgm:cxn modelId="{A7E8E0D2-7DA7-45A2-8F3D-2D27A70A647D}" type="presOf" srcId="{EA9ABD46-F362-0543-94D7-6A30C5FECE10}" destId="{84D6E9F2-6F03-4843-B168-A35F1AF1745D}" srcOrd="0" destOrd="0" presId="urn:microsoft.com/office/officeart/2005/8/layout/hierarchy1"/>
    <dgm:cxn modelId="{133EF441-609D-4D02-850F-3D268D9864F1}" type="presOf" srcId="{9333CFD7-22A4-4606-925F-54853EF0C6EC}" destId="{AB17D896-26E1-4585-A3A9-2FECC31862F6}" srcOrd="0" destOrd="0" presId="urn:microsoft.com/office/officeart/2005/8/layout/hierarchy1"/>
    <dgm:cxn modelId="{AB9776FB-3119-4752-9270-A3BC094B7F91}" srcId="{5A09B315-AE07-4AFE-8B73-1D59981B25D3}" destId="{3FB82781-5A3A-4593-B50E-3F132720C84C}" srcOrd="0" destOrd="0" parTransId="{65D830C8-8388-4991-89A9-7516EF16E785}" sibTransId="{ADAFA527-5D87-4165-B0BE-F46952D583CA}"/>
    <dgm:cxn modelId="{8851B0D6-9362-4B5F-A138-9B517F5D77FA}" type="presOf" srcId="{2FE4FA8A-4A5B-44DC-AC97-CA529CF9A9B5}" destId="{E257DB3E-149B-4362-A072-5BA11F85B9E3}" srcOrd="0" destOrd="0" presId="urn:microsoft.com/office/officeart/2005/8/layout/hierarchy1"/>
    <dgm:cxn modelId="{07029F77-785F-4B4D-AC9A-7721960D7AE8}" type="presOf" srcId="{3FB82781-5A3A-4593-B50E-3F132720C84C}" destId="{E541BB17-0F4A-4B35-9FD7-D3674D6B6052}" srcOrd="0" destOrd="0" presId="urn:microsoft.com/office/officeart/2005/8/layout/hierarchy1"/>
    <dgm:cxn modelId="{EC5BD109-157B-4B4B-9E5B-5832EA69367C}" type="presOf" srcId="{C84FA68D-5E46-304E-8E9E-B7998291233C}" destId="{DFD7F58F-9EE4-754C-9E05-31EEE7742E4A}" srcOrd="0" destOrd="0" presId="urn:microsoft.com/office/officeart/2005/8/layout/hierarchy1"/>
    <dgm:cxn modelId="{0D694D5F-745D-4554-BCB0-4D97B512230B}" type="presOf" srcId="{D50B7453-247F-4E3F-8D75-4AEF260D934C}" destId="{3135DED0-7725-4693-93EA-E2872513615F}" srcOrd="0" destOrd="0" presId="urn:microsoft.com/office/officeart/2005/8/layout/hierarchy1"/>
    <dgm:cxn modelId="{3E35AE65-AF40-41BF-8306-B9A446519D2B}" type="presOf" srcId="{181E18B7-AFA2-4942-A876-3210639914BA}" destId="{FA649363-C772-472A-BACB-BBA3BC575D1A}" srcOrd="0" destOrd="0" presId="urn:microsoft.com/office/officeart/2005/8/layout/hierarchy1"/>
    <dgm:cxn modelId="{C206D6C7-67A2-4D69-B5C9-878BA6FCFF93}" type="presOf" srcId="{91538DB3-D732-4F18-83B4-0528F1C5885C}" destId="{3BB2EB50-51E1-48D1-8FED-E819DC6AAC11}" srcOrd="0" destOrd="0" presId="urn:microsoft.com/office/officeart/2005/8/layout/hierarchy1"/>
    <dgm:cxn modelId="{C4DB830C-E30B-4447-B0FB-029FF0868716}" type="presOf" srcId="{0AAAF30B-7A56-44DD-9548-3D2D993C5AE1}" destId="{87BFB7A3-24BB-4355-930E-3E4ABC8535CC}" srcOrd="0" destOrd="0" presId="urn:microsoft.com/office/officeart/2005/8/layout/hierarchy1"/>
    <dgm:cxn modelId="{856794BB-8422-9C47-9578-2C22BCF8F63E}" srcId="{181E18B7-AFA2-4942-A876-3210639914BA}" destId="{EA9ABD46-F362-0543-94D7-6A30C5FECE10}" srcOrd="2" destOrd="0" parTransId="{D711B439-2559-234D-B286-F6847CED4238}" sibTransId="{4E12801A-9DE4-144D-BE88-880D1E3200D0}"/>
    <dgm:cxn modelId="{6B28A9D1-316F-4B69-B49E-70A21CCA00BB}" type="presOf" srcId="{F07E9FFD-F9B3-BA45-A78E-1EB088D5B565}" destId="{D888D880-8FFF-014E-9C3F-C2550603939B}" srcOrd="0" destOrd="0" presId="urn:microsoft.com/office/officeart/2005/8/layout/hierarchy1"/>
    <dgm:cxn modelId="{83B3D6CB-BB5D-4629-85E7-EAF9D548499E}" type="presOf" srcId="{D711B439-2559-234D-B286-F6847CED4238}" destId="{5103D4E4-84F6-1942-ACC5-99AB83631477}" srcOrd="0" destOrd="0" presId="urn:microsoft.com/office/officeart/2005/8/layout/hierarchy1"/>
    <dgm:cxn modelId="{49B9734D-757C-405C-8C3F-4A253BFE1C19}" type="presOf" srcId="{2D38597B-F953-4C20-951E-5AA44FCFA7D6}" destId="{46BD18D9-7B29-4C4E-809A-9CD3E9209E4F}" srcOrd="0" destOrd="0" presId="urn:microsoft.com/office/officeart/2005/8/layout/hierarchy1"/>
    <dgm:cxn modelId="{4AC2793F-9217-49DB-9F6A-AF9A7E5909E8}" srcId="{5A09B315-AE07-4AFE-8B73-1D59981B25D3}" destId="{F9B25337-C44C-4C96-8581-29A26896E31E}" srcOrd="1" destOrd="0" parTransId="{9333CFD7-22A4-4606-925F-54853EF0C6EC}" sibTransId="{0684F78E-D1B7-4516-8A91-BE8C5376EA59}"/>
    <dgm:cxn modelId="{A8995495-7D07-48BD-88C7-42960AD93D33}" srcId="{181E18B7-AFA2-4942-A876-3210639914BA}" destId="{5A09B315-AE07-4AFE-8B73-1D59981B25D3}" srcOrd="0" destOrd="0" parTransId="{2D38597B-F953-4C20-951E-5AA44FCFA7D6}" sibTransId="{3922531B-2EB1-409C-8B98-B456DA643BCD}"/>
    <dgm:cxn modelId="{D6204293-3F02-42CF-9A41-762C748C441F}" type="presOf" srcId="{5A09B315-AE07-4AFE-8B73-1D59981B25D3}" destId="{074E9F1C-45D9-400E-B671-59E2D278167C}" srcOrd="0" destOrd="0" presId="urn:microsoft.com/office/officeart/2005/8/layout/hierarchy1"/>
    <dgm:cxn modelId="{B5BE63EF-CEDF-418E-B03C-C33735A72E15}" type="presOf" srcId="{8467E97B-8E11-4C08-B468-BC00DAF8ACD0}" destId="{484115B9-FA8B-4C52-B854-F8436AE012E2}" srcOrd="0" destOrd="0" presId="urn:microsoft.com/office/officeart/2005/8/layout/hierarchy1"/>
    <dgm:cxn modelId="{AEC8F92B-BF77-4349-99FA-1E8EFA51F702}" srcId="{3FB82781-5A3A-4593-B50E-3F132720C84C}" destId="{8467E97B-8E11-4C08-B468-BC00DAF8ACD0}" srcOrd="0" destOrd="0" parTransId="{2FE4FA8A-4A5B-44DC-AC97-CA529CF9A9B5}" sibTransId="{E03BF64C-7E70-410C-A1D8-885375F85ACA}"/>
    <dgm:cxn modelId="{19F37541-F420-4263-ABB2-C163A4549FDB}" srcId="{0AAAF30B-7A56-44DD-9548-3D2D993C5AE1}" destId="{181E18B7-AFA2-4942-A876-3210639914BA}" srcOrd="0" destOrd="0" parTransId="{7A737FE1-16C8-4000-A9F6-FCCB52AC3195}" sibTransId="{E97F08BE-44F1-445E-9E24-77E7162405DB}"/>
    <dgm:cxn modelId="{544CD709-3BB3-5E4E-8E64-46A49EB8D810}" srcId="{181E18B7-AFA2-4942-A876-3210639914BA}" destId="{F07E9FFD-F9B3-BA45-A78E-1EB088D5B565}" srcOrd="1" destOrd="0" parTransId="{9216276B-4AC6-7641-8BC1-361CD652ED71}" sibTransId="{7FDAD0D5-848A-4644-AE4E-73D96CB65CDF}"/>
    <dgm:cxn modelId="{379DE230-4529-4A75-BAC9-1F3D20E64122}" type="presParOf" srcId="{87BFB7A3-24BB-4355-930E-3E4ABC8535CC}" destId="{69C0991D-A0FE-46BF-B321-92AE7D4E64B6}" srcOrd="0" destOrd="0" presId="urn:microsoft.com/office/officeart/2005/8/layout/hierarchy1"/>
    <dgm:cxn modelId="{F679802C-B94D-45FD-8CBB-1FC24571695B}" type="presParOf" srcId="{69C0991D-A0FE-46BF-B321-92AE7D4E64B6}" destId="{1B59564F-AF00-49A1-A99F-717FCCE38415}" srcOrd="0" destOrd="0" presId="urn:microsoft.com/office/officeart/2005/8/layout/hierarchy1"/>
    <dgm:cxn modelId="{F4BC6319-A099-4793-BDFA-337D350F7D2A}" type="presParOf" srcId="{1B59564F-AF00-49A1-A99F-717FCCE38415}" destId="{433C69A2-920A-411F-9045-358D4EFC97ED}" srcOrd="0" destOrd="0" presId="urn:microsoft.com/office/officeart/2005/8/layout/hierarchy1"/>
    <dgm:cxn modelId="{AC74B88E-0544-452E-B8D1-78FCF97AA860}" type="presParOf" srcId="{1B59564F-AF00-49A1-A99F-717FCCE38415}" destId="{FA649363-C772-472A-BACB-BBA3BC575D1A}" srcOrd="1" destOrd="0" presId="urn:microsoft.com/office/officeart/2005/8/layout/hierarchy1"/>
    <dgm:cxn modelId="{53168AE5-0CBD-47DA-95E7-8D59CBF7CA3C}" type="presParOf" srcId="{69C0991D-A0FE-46BF-B321-92AE7D4E64B6}" destId="{67D2F83F-A478-47CD-9644-96CA26A3A96C}" srcOrd="1" destOrd="0" presId="urn:microsoft.com/office/officeart/2005/8/layout/hierarchy1"/>
    <dgm:cxn modelId="{83D8A05D-C777-42EB-B8C1-CDE38687571A}" type="presParOf" srcId="{67D2F83F-A478-47CD-9644-96CA26A3A96C}" destId="{46BD18D9-7B29-4C4E-809A-9CD3E9209E4F}" srcOrd="0" destOrd="0" presId="urn:microsoft.com/office/officeart/2005/8/layout/hierarchy1"/>
    <dgm:cxn modelId="{D3B28D52-A415-455D-BBC8-192D42355664}" type="presParOf" srcId="{67D2F83F-A478-47CD-9644-96CA26A3A96C}" destId="{9C4A06B9-767B-41E9-A9D8-6A3435012629}" srcOrd="1" destOrd="0" presId="urn:microsoft.com/office/officeart/2005/8/layout/hierarchy1"/>
    <dgm:cxn modelId="{7C5304A9-F7E6-4609-856A-CB231816ECD4}" type="presParOf" srcId="{9C4A06B9-767B-41E9-A9D8-6A3435012629}" destId="{99D9CA14-477C-42B5-8EA9-3CC770A377C9}" srcOrd="0" destOrd="0" presId="urn:microsoft.com/office/officeart/2005/8/layout/hierarchy1"/>
    <dgm:cxn modelId="{53A75A5B-BBFB-497E-AED3-071B7FEF6DD0}" type="presParOf" srcId="{99D9CA14-477C-42B5-8EA9-3CC770A377C9}" destId="{7BDADD55-5625-414E-B163-87E755FE05B8}" srcOrd="0" destOrd="0" presId="urn:microsoft.com/office/officeart/2005/8/layout/hierarchy1"/>
    <dgm:cxn modelId="{A9422662-CA69-44EA-99F6-5F40B5A82BC6}" type="presParOf" srcId="{99D9CA14-477C-42B5-8EA9-3CC770A377C9}" destId="{074E9F1C-45D9-400E-B671-59E2D278167C}" srcOrd="1" destOrd="0" presId="urn:microsoft.com/office/officeart/2005/8/layout/hierarchy1"/>
    <dgm:cxn modelId="{DDA4CCD6-2818-46DE-B14F-5D135FECC5D1}" type="presParOf" srcId="{9C4A06B9-767B-41E9-A9D8-6A3435012629}" destId="{D21E53B4-84E3-4327-B2B1-3CB8F2E2ED12}" srcOrd="1" destOrd="0" presId="urn:microsoft.com/office/officeart/2005/8/layout/hierarchy1"/>
    <dgm:cxn modelId="{2A150FAA-7687-47F8-AD0D-527608CBCCA6}" type="presParOf" srcId="{D21E53B4-84E3-4327-B2B1-3CB8F2E2ED12}" destId="{B8FD1F1F-BD35-42F1-8B9A-9BE75E07D0DF}" srcOrd="0" destOrd="0" presId="urn:microsoft.com/office/officeart/2005/8/layout/hierarchy1"/>
    <dgm:cxn modelId="{ED5F1FD8-162E-4177-8F41-0773667DACC5}" type="presParOf" srcId="{D21E53B4-84E3-4327-B2B1-3CB8F2E2ED12}" destId="{301BF062-6565-40C6-A7AA-DA87F9C710F6}" srcOrd="1" destOrd="0" presId="urn:microsoft.com/office/officeart/2005/8/layout/hierarchy1"/>
    <dgm:cxn modelId="{E013A2E7-0726-4DFF-854A-C1B958701D0B}" type="presParOf" srcId="{301BF062-6565-40C6-A7AA-DA87F9C710F6}" destId="{7FF9BE1C-2618-49DD-B72C-E864940F0E62}" srcOrd="0" destOrd="0" presId="urn:microsoft.com/office/officeart/2005/8/layout/hierarchy1"/>
    <dgm:cxn modelId="{8AA6EF07-CAF7-4E9C-AF46-8BB439689625}" type="presParOf" srcId="{7FF9BE1C-2618-49DD-B72C-E864940F0E62}" destId="{18BC3DCA-620B-4D12-A3C2-3AF71189B868}" srcOrd="0" destOrd="0" presId="urn:microsoft.com/office/officeart/2005/8/layout/hierarchy1"/>
    <dgm:cxn modelId="{43A7DF07-5E5A-4BC7-ABF4-290A486F8380}" type="presParOf" srcId="{7FF9BE1C-2618-49DD-B72C-E864940F0E62}" destId="{E541BB17-0F4A-4B35-9FD7-D3674D6B6052}" srcOrd="1" destOrd="0" presId="urn:microsoft.com/office/officeart/2005/8/layout/hierarchy1"/>
    <dgm:cxn modelId="{FF4D28D1-1B84-4418-BFC3-CACEEAAC6F1F}" type="presParOf" srcId="{301BF062-6565-40C6-A7AA-DA87F9C710F6}" destId="{7D2825DD-F743-4A4B-AD6B-C4800E23CFA0}" srcOrd="1" destOrd="0" presId="urn:microsoft.com/office/officeart/2005/8/layout/hierarchy1"/>
    <dgm:cxn modelId="{5D566DFA-8C85-456A-9D7A-FF1EF43ADF55}" type="presParOf" srcId="{7D2825DD-F743-4A4B-AD6B-C4800E23CFA0}" destId="{E257DB3E-149B-4362-A072-5BA11F85B9E3}" srcOrd="0" destOrd="0" presId="urn:microsoft.com/office/officeart/2005/8/layout/hierarchy1"/>
    <dgm:cxn modelId="{80F51E23-ABE2-420B-9A3C-EC8F70FAB49C}" type="presParOf" srcId="{7D2825DD-F743-4A4B-AD6B-C4800E23CFA0}" destId="{4F68DD6A-F092-40B8-9FA7-92184EFEB9D0}" srcOrd="1" destOrd="0" presId="urn:microsoft.com/office/officeart/2005/8/layout/hierarchy1"/>
    <dgm:cxn modelId="{1C444355-4295-4916-9B69-7B9F7ABD9F56}" type="presParOf" srcId="{4F68DD6A-F092-40B8-9FA7-92184EFEB9D0}" destId="{7737A369-188F-4814-B4FF-8D4418163137}" srcOrd="0" destOrd="0" presId="urn:microsoft.com/office/officeart/2005/8/layout/hierarchy1"/>
    <dgm:cxn modelId="{65698186-F836-46D9-8782-0545C8FC297C}" type="presParOf" srcId="{7737A369-188F-4814-B4FF-8D4418163137}" destId="{171F32C5-7F26-486E-83B3-41160F91EE59}" srcOrd="0" destOrd="0" presId="urn:microsoft.com/office/officeart/2005/8/layout/hierarchy1"/>
    <dgm:cxn modelId="{550E9934-D667-4806-B0D8-EB88F62FD1B3}" type="presParOf" srcId="{7737A369-188F-4814-B4FF-8D4418163137}" destId="{484115B9-FA8B-4C52-B854-F8436AE012E2}" srcOrd="1" destOrd="0" presId="urn:microsoft.com/office/officeart/2005/8/layout/hierarchy1"/>
    <dgm:cxn modelId="{82379B37-9BC4-4DC3-8D2A-75D559016716}" type="presParOf" srcId="{4F68DD6A-F092-40B8-9FA7-92184EFEB9D0}" destId="{D1E5F4CD-8194-4396-B920-82AEEB5436F0}" srcOrd="1" destOrd="0" presId="urn:microsoft.com/office/officeart/2005/8/layout/hierarchy1"/>
    <dgm:cxn modelId="{128C6DB9-908C-402B-860D-00C0A4B501A8}" type="presParOf" srcId="{D21E53B4-84E3-4327-B2B1-3CB8F2E2ED12}" destId="{AB17D896-26E1-4585-A3A9-2FECC31862F6}" srcOrd="2" destOrd="0" presId="urn:microsoft.com/office/officeart/2005/8/layout/hierarchy1"/>
    <dgm:cxn modelId="{4E8E9ED6-EE14-4BA4-B58C-83E7BD0292A4}" type="presParOf" srcId="{D21E53B4-84E3-4327-B2B1-3CB8F2E2ED12}" destId="{BA6641B3-700E-4E69-8222-5BC5A98F58CA}" srcOrd="3" destOrd="0" presId="urn:microsoft.com/office/officeart/2005/8/layout/hierarchy1"/>
    <dgm:cxn modelId="{74CA2674-6243-4C5A-9AFA-8F9FBB472290}" type="presParOf" srcId="{BA6641B3-700E-4E69-8222-5BC5A98F58CA}" destId="{03E185E6-964A-47DF-AAD3-7BFC842817F9}" srcOrd="0" destOrd="0" presId="urn:microsoft.com/office/officeart/2005/8/layout/hierarchy1"/>
    <dgm:cxn modelId="{1C1DB58B-DE91-48B1-9844-2505D4447E44}" type="presParOf" srcId="{03E185E6-964A-47DF-AAD3-7BFC842817F9}" destId="{00687480-E9CB-4829-A272-1FF95A5B27BC}" srcOrd="0" destOrd="0" presId="urn:microsoft.com/office/officeart/2005/8/layout/hierarchy1"/>
    <dgm:cxn modelId="{F9D0867D-EBC8-461A-9114-25679CB41F2F}" type="presParOf" srcId="{03E185E6-964A-47DF-AAD3-7BFC842817F9}" destId="{0D7586BD-3211-4C82-9461-FCBA21C3B8A0}" srcOrd="1" destOrd="0" presId="urn:microsoft.com/office/officeart/2005/8/layout/hierarchy1"/>
    <dgm:cxn modelId="{4C19F544-A9E4-4721-8B7E-E37E175768D9}" type="presParOf" srcId="{BA6641B3-700E-4E69-8222-5BC5A98F58CA}" destId="{6D2F3BB4-CBA8-4FD4-8D2B-07B18426DAE0}" srcOrd="1" destOrd="0" presId="urn:microsoft.com/office/officeart/2005/8/layout/hierarchy1"/>
    <dgm:cxn modelId="{3B078150-77CE-4C68-8B9F-F3A2E14999BC}" type="presParOf" srcId="{6D2F3BB4-CBA8-4FD4-8D2B-07B18426DAE0}" destId="{3BB2EB50-51E1-48D1-8FED-E819DC6AAC11}" srcOrd="0" destOrd="0" presId="urn:microsoft.com/office/officeart/2005/8/layout/hierarchy1"/>
    <dgm:cxn modelId="{B5F497A8-6F97-48AE-A2AD-6BD239ED9C4A}" type="presParOf" srcId="{6D2F3BB4-CBA8-4FD4-8D2B-07B18426DAE0}" destId="{F7800130-83DF-41B5-A7F1-7F3AF82C4F02}" srcOrd="1" destOrd="0" presId="urn:microsoft.com/office/officeart/2005/8/layout/hierarchy1"/>
    <dgm:cxn modelId="{F7E37F44-584A-4E95-B45E-86FEF11FE8BA}" type="presParOf" srcId="{F7800130-83DF-41B5-A7F1-7F3AF82C4F02}" destId="{9E6DB1B7-D369-478C-B3C7-95DA483AA7A8}" srcOrd="0" destOrd="0" presId="urn:microsoft.com/office/officeart/2005/8/layout/hierarchy1"/>
    <dgm:cxn modelId="{E30673DA-EA8A-4926-92F8-8D64C5D00573}" type="presParOf" srcId="{9E6DB1B7-D369-478C-B3C7-95DA483AA7A8}" destId="{3A6EE4C7-6053-4D08-9886-20CF898FCC5D}" srcOrd="0" destOrd="0" presId="urn:microsoft.com/office/officeart/2005/8/layout/hierarchy1"/>
    <dgm:cxn modelId="{7544FA24-97D7-42AB-A83D-57ED5D7F2EC0}" type="presParOf" srcId="{9E6DB1B7-D369-478C-B3C7-95DA483AA7A8}" destId="{3135DED0-7725-4693-93EA-E2872513615F}" srcOrd="1" destOrd="0" presId="urn:microsoft.com/office/officeart/2005/8/layout/hierarchy1"/>
    <dgm:cxn modelId="{A5CD98DF-15D5-4D33-9C41-C3F02A1E410D}" type="presParOf" srcId="{F7800130-83DF-41B5-A7F1-7F3AF82C4F02}" destId="{F0A8D274-0CB0-4017-84F1-8FC2DD175978}" srcOrd="1" destOrd="0" presId="urn:microsoft.com/office/officeart/2005/8/layout/hierarchy1"/>
    <dgm:cxn modelId="{42500AF1-6AF5-4EA4-8304-A064812F4AE6}" type="presParOf" srcId="{67D2F83F-A478-47CD-9644-96CA26A3A96C}" destId="{3A03F1D6-9A1F-CA41-8F07-1435DE55A2D9}" srcOrd="2" destOrd="0" presId="urn:microsoft.com/office/officeart/2005/8/layout/hierarchy1"/>
    <dgm:cxn modelId="{2EAD4A2E-26DE-42D2-B091-76042B29B900}" type="presParOf" srcId="{67D2F83F-A478-47CD-9644-96CA26A3A96C}" destId="{579915B6-482D-BC42-9FC1-F98304A89AA7}" srcOrd="3" destOrd="0" presId="urn:microsoft.com/office/officeart/2005/8/layout/hierarchy1"/>
    <dgm:cxn modelId="{2F4B4DC6-75EE-4EA8-AC39-4D3B54823B5E}" type="presParOf" srcId="{579915B6-482D-BC42-9FC1-F98304A89AA7}" destId="{62FA10D0-9665-894E-8888-742F0FC606D3}" srcOrd="0" destOrd="0" presId="urn:microsoft.com/office/officeart/2005/8/layout/hierarchy1"/>
    <dgm:cxn modelId="{75DE12C4-D912-49B6-9406-3E5E3398C5A1}" type="presParOf" srcId="{62FA10D0-9665-894E-8888-742F0FC606D3}" destId="{0777B5B6-9CE9-044D-ADFB-BFB78E2AE468}" srcOrd="0" destOrd="0" presId="urn:microsoft.com/office/officeart/2005/8/layout/hierarchy1"/>
    <dgm:cxn modelId="{687678C5-55A5-4058-ADA1-78C505CC326C}" type="presParOf" srcId="{62FA10D0-9665-894E-8888-742F0FC606D3}" destId="{D888D880-8FFF-014E-9C3F-C2550603939B}" srcOrd="1" destOrd="0" presId="urn:microsoft.com/office/officeart/2005/8/layout/hierarchy1"/>
    <dgm:cxn modelId="{88A12EAB-FBA6-4AF3-8A62-B76C99E580DC}" type="presParOf" srcId="{579915B6-482D-BC42-9FC1-F98304A89AA7}" destId="{8802ACD9-B9D6-1341-BADF-83687004A487}" srcOrd="1" destOrd="0" presId="urn:microsoft.com/office/officeart/2005/8/layout/hierarchy1"/>
    <dgm:cxn modelId="{F7293CF9-547E-4FDC-AFB1-8F1E39E2CCE9}" type="presParOf" srcId="{8802ACD9-B9D6-1341-BADF-83687004A487}" destId="{B7B0CE0F-4315-A643-A874-EB39C252E25B}" srcOrd="0" destOrd="0" presId="urn:microsoft.com/office/officeart/2005/8/layout/hierarchy1"/>
    <dgm:cxn modelId="{8B91DA57-84CA-4AC2-8383-04D07229E5F0}" type="presParOf" srcId="{8802ACD9-B9D6-1341-BADF-83687004A487}" destId="{D88A8C8C-A2AF-C148-AE6C-FE3725CAF06D}" srcOrd="1" destOrd="0" presId="urn:microsoft.com/office/officeart/2005/8/layout/hierarchy1"/>
    <dgm:cxn modelId="{FE675448-2EF9-4970-8575-ED50FEAF3CFF}" type="presParOf" srcId="{D88A8C8C-A2AF-C148-AE6C-FE3725CAF06D}" destId="{330D2B7A-E4C4-F54E-AD1B-3438D883F941}" srcOrd="0" destOrd="0" presId="urn:microsoft.com/office/officeart/2005/8/layout/hierarchy1"/>
    <dgm:cxn modelId="{340ECDEE-B33C-415D-84A4-831A3A2D0099}" type="presParOf" srcId="{330D2B7A-E4C4-F54E-AD1B-3438D883F941}" destId="{F6789E31-EB71-D747-8960-B9FEFCB4637B}" srcOrd="0" destOrd="0" presId="urn:microsoft.com/office/officeart/2005/8/layout/hierarchy1"/>
    <dgm:cxn modelId="{DB858953-E593-4C0B-93BB-B38337D1B3CE}" type="presParOf" srcId="{330D2B7A-E4C4-F54E-AD1B-3438D883F941}" destId="{DFD7F58F-9EE4-754C-9E05-31EEE7742E4A}" srcOrd="1" destOrd="0" presId="urn:microsoft.com/office/officeart/2005/8/layout/hierarchy1"/>
    <dgm:cxn modelId="{76235FF9-A3E0-49D0-8B9D-37E234C6909E}" type="presParOf" srcId="{D88A8C8C-A2AF-C148-AE6C-FE3725CAF06D}" destId="{A0CB548E-D717-3045-9A4B-B8A4A311F0A0}" srcOrd="1" destOrd="0" presId="urn:microsoft.com/office/officeart/2005/8/layout/hierarchy1"/>
    <dgm:cxn modelId="{913B420C-9FA6-4EDC-9E5E-C939EE3FBE23}" type="presParOf" srcId="{67D2F83F-A478-47CD-9644-96CA26A3A96C}" destId="{5103D4E4-84F6-1942-ACC5-99AB83631477}" srcOrd="4" destOrd="0" presId="urn:microsoft.com/office/officeart/2005/8/layout/hierarchy1"/>
    <dgm:cxn modelId="{37A6304F-AC6E-4492-80BE-116A6F36CDBE}" type="presParOf" srcId="{67D2F83F-A478-47CD-9644-96CA26A3A96C}" destId="{08B2DA2C-35D5-D145-9B43-A2AEB4D1CCDF}" srcOrd="5" destOrd="0" presId="urn:microsoft.com/office/officeart/2005/8/layout/hierarchy1"/>
    <dgm:cxn modelId="{A4A6064C-BA9B-4D08-B608-38407AE744D7}" type="presParOf" srcId="{08B2DA2C-35D5-D145-9B43-A2AEB4D1CCDF}" destId="{D77C9A6A-F8F8-374A-9DFE-1DDD99F07D36}" srcOrd="0" destOrd="0" presId="urn:microsoft.com/office/officeart/2005/8/layout/hierarchy1"/>
    <dgm:cxn modelId="{7AF2A47B-8670-423B-A838-5A1D0CFE8AB7}" type="presParOf" srcId="{D77C9A6A-F8F8-374A-9DFE-1DDD99F07D36}" destId="{408B6122-7EBA-7A49-B6AA-658AB8E293C1}" srcOrd="0" destOrd="0" presId="urn:microsoft.com/office/officeart/2005/8/layout/hierarchy1"/>
    <dgm:cxn modelId="{747F14BF-AA60-4AE1-A36E-D5767EDACC6B}" type="presParOf" srcId="{D77C9A6A-F8F8-374A-9DFE-1DDD99F07D36}" destId="{84D6E9F2-6F03-4843-B168-A35F1AF1745D}" srcOrd="1" destOrd="0" presId="urn:microsoft.com/office/officeart/2005/8/layout/hierarchy1"/>
    <dgm:cxn modelId="{33E25668-988E-4501-86C6-FBB0B3DB30B4}" type="presParOf" srcId="{08B2DA2C-35D5-D145-9B43-A2AEB4D1CCDF}" destId="{7B5D450D-40A5-9244-99F2-D0A44C26E98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AF30B-7A56-44DD-9548-3D2D993C5AE1}" type="doc">
      <dgm:prSet loTypeId="urn:microsoft.com/office/officeart/2005/8/layout/hierarchy1" loCatId="hierarchy" qsTypeId="urn:microsoft.com/office/officeart/2005/8/quickstyle/3d4" qsCatId="3D" csTypeId="urn:microsoft.com/office/officeart/2005/8/colors/colorful3" csCatId="colorful" phldr="1"/>
      <dgm:spPr/>
      <dgm:t>
        <a:bodyPr/>
        <a:lstStyle/>
        <a:p>
          <a:endParaRPr lang="en-US"/>
        </a:p>
      </dgm:t>
    </dgm:pt>
    <dgm:pt modelId="{181E18B7-AFA2-4942-A876-3210639914BA}">
      <dgm:prSet phldrT="[Text]"/>
      <dgm:spPr/>
      <dgm:t>
        <a:bodyPr/>
        <a:lstStyle/>
        <a:p>
          <a:r>
            <a:rPr lang="en-US" dirty="0" err="1" smtClean="0"/>
            <a:t>fvEpPCont</a:t>
          </a:r>
          <a:endParaRPr lang="en-US" dirty="0"/>
        </a:p>
      </dgm:t>
    </dgm:pt>
    <dgm:pt modelId="{7A737FE1-16C8-4000-A9F6-FCCB52AC3195}" type="parTrans" cxnId="{19F37541-F420-4263-ABB2-C163A4549FDB}">
      <dgm:prSet/>
      <dgm:spPr/>
      <dgm:t>
        <a:bodyPr/>
        <a:lstStyle/>
        <a:p>
          <a:endParaRPr lang="en-US"/>
        </a:p>
      </dgm:t>
    </dgm:pt>
    <dgm:pt modelId="{E97F08BE-44F1-445E-9E24-77E7162405DB}" type="sibTrans" cxnId="{19F37541-F420-4263-ABB2-C163A4549FDB}">
      <dgm:prSet/>
      <dgm:spPr/>
      <dgm:t>
        <a:bodyPr/>
        <a:lstStyle/>
        <a:p>
          <a:endParaRPr lang="en-US"/>
        </a:p>
      </dgm:t>
    </dgm:pt>
    <dgm:pt modelId="{5A09B315-AE07-4AFE-8B73-1D59981B25D3}">
      <dgm:prSet phldrT="[Text]"/>
      <dgm:spPr/>
      <dgm:t>
        <a:bodyPr/>
        <a:lstStyle/>
        <a:p>
          <a:r>
            <a:rPr lang="en-US" dirty="0" err="1" smtClean="0"/>
            <a:t>fvEpP</a:t>
          </a:r>
          <a:endParaRPr lang="en-US" dirty="0"/>
        </a:p>
      </dgm:t>
    </dgm:pt>
    <dgm:pt modelId="{2D38597B-F953-4C20-951E-5AA44FCFA7D6}" type="parTrans" cxnId="{A8995495-7D07-48BD-88C7-42960AD93D33}">
      <dgm:prSet/>
      <dgm:spPr/>
      <dgm:t>
        <a:bodyPr/>
        <a:lstStyle/>
        <a:p>
          <a:endParaRPr lang="en-US"/>
        </a:p>
      </dgm:t>
    </dgm:pt>
    <dgm:pt modelId="{3922531B-2EB1-409C-8B98-B456DA643BCD}" type="sibTrans" cxnId="{A8995495-7D07-48BD-88C7-42960AD93D33}">
      <dgm:prSet/>
      <dgm:spPr/>
      <dgm:t>
        <a:bodyPr/>
        <a:lstStyle/>
        <a:p>
          <a:endParaRPr lang="en-US"/>
        </a:p>
      </dgm:t>
    </dgm:pt>
    <dgm:pt modelId="{3FB82781-5A3A-4593-B50E-3F132720C84C}">
      <dgm:prSet phldrT="[Text]"/>
      <dgm:spPr/>
      <dgm:t>
        <a:bodyPr/>
        <a:lstStyle/>
        <a:p>
          <a:r>
            <a:rPr lang="en-US" dirty="0" err="1" smtClean="0"/>
            <a:t>fvLocale</a:t>
          </a:r>
          <a:endParaRPr lang="en-US" dirty="0"/>
        </a:p>
      </dgm:t>
    </dgm:pt>
    <dgm:pt modelId="{65D830C8-8388-4991-89A9-7516EF16E785}" type="parTrans" cxnId="{AB9776FB-3119-4752-9270-A3BC094B7F91}">
      <dgm:prSet/>
      <dgm:spPr/>
      <dgm:t>
        <a:bodyPr/>
        <a:lstStyle/>
        <a:p>
          <a:endParaRPr lang="en-US"/>
        </a:p>
      </dgm:t>
    </dgm:pt>
    <dgm:pt modelId="{ADAFA527-5D87-4165-B0BE-F46952D583CA}" type="sibTrans" cxnId="{AB9776FB-3119-4752-9270-A3BC094B7F91}">
      <dgm:prSet/>
      <dgm:spPr/>
      <dgm:t>
        <a:bodyPr/>
        <a:lstStyle/>
        <a:p>
          <a:endParaRPr lang="en-US"/>
        </a:p>
      </dgm:t>
    </dgm:pt>
    <dgm:pt modelId="{A26E4AD6-454D-4A14-B3DB-317A90AB5D8B}">
      <dgm:prSet phldrT="[Text]"/>
      <dgm:spPr/>
      <dgm:t>
        <a:bodyPr/>
        <a:lstStyle/>
        <a:p>
          <a:r>
            <a:rPr lang="en-US" dirty="0" err="1" smtClean="0"/>
            <a:t>fvEpP</a:t>
          </a:r>
          <a:endParaRPr lang="en-US" dirty="0"/>
        </a:p>
      </dgm:t>
    </dgm:pt>
    <dgm:pt modelId="{E048D56C-0355-4E36-BFAE-888EBA5EF527}" type="parTrans" cxnId="{618BA421-66C9-440E-98CA-83456F271EBB}">
      <dgm:prSet/>
      <dgm:spPr/>
      <dgm:t>
        <a:bodyPr/>
        <a:lstStyle/>
        <a:p>
          <a:endParaRPr lang="en-US"/>
        </a:p>
      </dgm:t>
    </dgm:pt>
    <dgm:pt modelId="{22D81D71-B145-4B87-9597-8D57EDA2F544}" type="sibTrans" cxnId="{618BA421-66C9-440E-98CA-83456F271EBB}">
      <dgm:prSet/>
      <dgm:spPr/>
      <dgm:t>
        <a:bodyPr/>
        <a:lstStyle/>
        <a:p>
          <a:endParaRPr lang="en-US"/>
        </a:p>
      </dgm:t>
    </dgm:pt>
    <dgm:pt modelId="{3FCD259E-DBD0-46D4-AAE8-1C64680392D6}">
      <dgm:prSet phldrT="[Text]"/>
      <dgm:spPr/>
      <dgm:t>
        <a:bodyPr/>
        <a:lstStyle/>
        <a:p>
          <a:r>
            <a:rPr lang="en-US" dirty="0" err="1" smtClean="0"/>
            <a:t>fvLocale</a:t>
          </a:r>
          <a:endParaRPr lang="en-US" dirty="0"/>
        </a:p>
      </dgm:t>
    </dgm:pt>
    <dgm:pt modelId="{78F307EB-7D15-484E-906E-F3E1E0888DE1}" type="parTrans" cxnId="{0EC61914-F492-4BAD-88C1-760A0DB40E25}">
      <dgm:prSet/>
      <dgm:spPr/>
      <dgm:t>
        <a:bodyPr/>
        <a:lstStyle/>
        <a:p>
          <a:endParaRPr lang="en-US"/>
        </a:p>
      </dgm:t>
    </dgm:pt>
    <dgm:pt modelId="{D229AA48-D0CF-444D-A1D2-748E512B61A9}" type="sibTrans" cxnId="{0EC61914-F492-4BAD-88C1-760A0DB40E25}">
      <dgm:prSet/>
      <dgm:spPr/>
      <dgm:t>
        <a:bodyPr/>
        <a:lstStyle/>
        <a:p>
          <a:endParaRPr lang="en-US"/>
        </a:p>
      </dgm:t>
    </dgm:pt>
    <dgm:pt modelId="{49BA28F1-0E07-3B44-8790-03B694520BF6}">
      <dgm:prSet phldrT="[Text]"/>
      <dgm:spPr/>
      <dgm:t>
        <a:bodyPr/>
        <a:lstStyle/>
        <a:p>
          <a:r>
            <a:rPr lang="en-US" dirty="0" err="1" smtClean="0"/>
            <a:t>fvStPathAtt</a:t>
          </a:r>
          <a:endParaRPr lang="en-US" dirty="0"/>
        </a:p>
      </dgm:t>
    </dgm:pt>
    <dgm:pt modelId="{E06505F1-8362-3F46-A23B-AE262B804AE0}" type="parTrans" cxnId="{DC35E42A-E62C-BC48-A192-54C485893F5D}">
      <dgm:prSet/>
      <dgm:spPr/>
      <dgm:t>
        <a:bodyPr/>
        <a:lstStyle/>
        <a:p>
          <a:endParaRPr lang="en-US"/>
        </a:p>
      </dgm:t>
    </dgm:pt>
    <dgm:pt modelId="{9907D1C9-01F1-564B-9D0C-8A88DEB4943C}" type="sibTrans" cxnId="{DC35E42A-E62C-BC48-A192-54C485893F5D}">
      <dgm:prSet/>
      <dgm:spPr/>
      <dgm:t>
        <a:bodyPr/>
        <a:lstStyle/>
        <a:p>
          <a:endParaRPr lang="en-US"/>
        </a:p>
      </dgm:t>
    </dgm:pt>
    <dgm:pt modelId="{B2A97AAE-5935-3443-85EF-900CBBFF06FF}">
      <dgm:prSet phldrT="[Text]"/>
      <dgm:spPr/>
      <dgm:t>
        <a:bodyPr/>
        <a:lstStyle/>
        <a:p>
          <a:r>
            <a:rPr lang="en-US" dirty="0" err="1" smtClean="0"/>
            <a:t>fvDyPathAtt</a:t>
          </a:r>
          <a:endParaRPr lang="en-US" dirty="0"/>
        </a:p>
      </dgm:t>
    </dgm:pt>
    <dgm:pt modelId="{8501F228-7737-7E43-8A56-780053FF1375}" type="parTrans" cxnId="{0FB0A91E-C481-C341-9841-A65EA1A59624}">
      <dgm:prSet/>
      <dgm:spPr/>
      <dgm:t>
        <a:bodyPr/>
        <a:lstStyle/>
        <a:p>
          <a:endParaRPr lang="en-US"/>
        </a:p>
      </dgm:t>
    </dgm:pt>
    <dgm:pt modelId="{3767941A-3A6A-744E-AA36-5161F9AFADAB}" type="sibTrans" cxnId="{0FB0A91E-C481-C341-9841-A65EA1A59624}">
      <dgm:prSet/>
      <dgm:spPr/>
      <dgm:t>
        <a:bodyPr/>
        <a:lstStyle/>
        <a:p>
          <a:endParaRPr lang="en-US"/>
        </a:p>
      </dgm:t>
    </dgm:pt>
    <dgm:pt modelId="{C693C523-B490-0245-AD74-E9D2E8DB67B1}">
      <dgm:prSet phldrT="[Text]"/>
      <dgm:spPr/>
      <dgm:t>
        <a:bodyPr/>
        <a:lstStyle/>
        <a:p>
          <a:r>
            <a:rPr lang="en-US" dirty="0" err="1" smtClean="0"/>
            <a:t>fvIfConn</a:t>
          </a:r>
          <a:endParaRPr lang="en-US" dirty="0"/>
        </a:p>
      </dgm:t>
    </dgm:pt>
    <dgm:pt modelId="{9E92A641-C456-CF45-89B9-BD5E454A0C1F}" type="parTrans" cxnId="{7294108B-4F94-674E-980B-57CD3638F2E3}">
      <dgm:prSet/>
      <dgm:spPr/>
      <dgm:t>
        <a:bodyPr/>
        <a:lstStyle/>
        <a:p>
          <a:endParaRPr lang="en-US"/>
        </a:p>
      </dgm:t>
    </dgm:pt>
    <dgm:pt modelId="{23EF6DAE-CBAF-8448-A809-D612EA4FFF86}" type="sibTrans" cxnId="{7294108B-4F94-674E-980B-57CD3638F2E3}">
      <dgm:prSet/>
      <dgm:spPr/>
      <dgm:t>
        <a:bodyPr/>
        <a:lstStyle/>
        <a:p>
          <a:endParaRPr lang="en-US"/>
        </a:p>
      </dgm:t>
    </dgm:pt>
    <dgm:pt modelId="{69E077E5-6AB2-604F-B8CC-53D6A9D148DE}">
      <dgm:prSet phldrT="[Text]"/>
      <dgm:spPr/>
      <dgm:t>
        <a:bodyPr/>
        <a:lstStyle/>
        <a:p>
          <a:r>
            <a:rPr lang="en-US" dirty="0" err="1" smtClean="0"/>
            <a:t>fvIfConn</a:t>
          </a:r>
          <a:endParaRPr lang="en-US" dirty="0"/>
        </a:p>
      </dgm:t>
    </dgm:pt>
    <dgm:pt modelId="{F9E000B7-B2E9-B142-9A76-0A1C196DCDE2}" type="parTrans" cxnId="{F7788A36-C9E0-7740-986F-12A5DBF57163}">
      <dgm:prSet/>
      <dgm:spPr/>
      <dgm:t>
        <a:bodyPr/>
        <a:lstStyle/>
        <a:p>
          <a:endParaRPr lang="en-US"/>
        </a:p>
      </dgm:t>
    </dgm:pt>
    <dgm:pt modelId="{4FEBEF3F-4E1A-9B4A-AA91-0613DD4393D6}" type="sibTrans" cxnId="{F7788A36-C9E0-7740-986F-12A5DBF57163}">
      <dgm:prSet/>
      <dgm:spPr/>
      <dgm:t>
        <a:bodyPr/>
        <a:lstStyle/>
        <a:p>
          <a:endParaRPr lang="en-US"/>
        </a:p>
      </dgm:t>
    </dgm:pt>
    <dgm:pt modelId="{87BFB7A3-24BB-4355-930E-3E4ABC8535CC}" type="pres">
      <dgm:prSet presAssocID="{0AAAF30B-7A56-44DD-9548-3D2D993C5AE1}" presName="hierChild1" presStyleCnt="0">
        <dgm:presLayoutVars>
          <dgm:chPref val="1"/>
          <dgm:dir/>
          <dgm:animOne val="branch"/>
          <dgm:animLvl val="lvl"/>
          <dgm:resizeHandles/>
        </dgm:presLayoutVars>
      </dgm:prSet>
      <dgm:spPr/>
      <dgm:t>
        <a:bodyPr/>
        <a:lstStyle/>
        <a:p>
          <a:endParaRPr lang="en-US"/>
        </a:p>
      </dgm:t>
    </dgm:pt>
    <dgm:pt modelId="{69C0991D-A0FE-46BF-B321-92AE7D4E64B6}" type="pres">
      <dgm:prSet presAssocID="{181E18B7-AFA2-4942-A876-3210639914BA}" presName="hierRoot1" presStyleCnt="0"/>
      <dgm:spPr/>
      <dgm:t>
        <a:bodyPr/>
        <a:lstStyle/>
        <a:p>
          <a:endParaRPr lang="fr-FR"/>
        </a:p>
      </dgm:t>
    </dgm:pt>
    <dgm:pt modelId="{1B59564F-AF00-49A1-A99F-717FCCE38415}" type="pres">
      <dgm:prSet presAssocID="{181E18B7-AFA2-4942-A876-3210639914BA}" presName="composite" presStyleCnt="0"/>
      <dgm:spPr/>
      <dgm:t>
        <a:bodyPr/>
        <a:lstStyle/>
        <a:p>
          <a:endParaRPr lang="fr-FR"/>
        </a:p>
      </dgm:t>
    </dgm:pt>
    <dgm:pt modelId="{433C69A2-920A-411F-9045-358D4EFC97ED}" type="pres">
      <dgm:prSet presAssocID="{181E18B7-AFA2-4942-A876-3210639914BA}" presName="background" presStyleLbl="node0" presStyleIdx="0" presStyleCnt="1"/>
      <dgm:spPr/>
      <dgm:t>
        <a:bodyPr/>
        <a:lstStyle/>
        <a:p>
          <a:endParaRPr lang="fr-FR"/>
        </a:p>
      </dgm:t>
    </dgm:pt>
    <dgm:pt modelId="{FA649363-C772-472A-BACB-BBA3BC575D1A}" type="pres">
      <dgm:prSet presAssocID="{181E18B7-AFA2-4942-A876-3210639914BA}" presName="text" presStyleLbl="fgAcc0" presStyleIdx="0" presStyleCnt="1" custLinFactNeighborX="2889">
        <dgm:presLayoutVars>
          <dgm:chPref val="3"/>
        </dgm:presLayoutVars>
      </dgm:prSet>
      <dgm:spPr/>
      <dgm:t>
        <a:bodyPr/>
        <a:lstStyle/>
        <a:p>
          <a:endParaRPr lang="en-US"/>
        </a:p>
      </dgm:t>
    </dgm:pt>
    <dgm:pt modelId="{67D2F83F-A478-47CD-9644-96CA26A3A96C}" type="pres">
      <dgm:prSet presAssocID="{181E18B7-AFA2-4942-A876-3210639914BA}" presName="hierChild2" presStyleCnt="0"/>
      <dgm:spPr/>
      <dgm:t>
        <a:bodyPr/>
        <a:lstStyle/>
        <a:p>
          <a:endParaRPr lang="fr-FR"/>
        </a:p>
      </dgm:t>
    </dgm:pt>
    <dgm:pt modelId="{46BD18D9-7B29-4C4E-809A-9CD3E9209E4F}" type="pres">
      <dgm:prSet presAssocID="{2D38597B-F953-4C20-951E-5AA44FCFA7D6}" presName="Name10" presStyleLbl="parChTrans1D2" presStyleIdx="0" presStyleCnt="2"/>
      <dgm:spPr/>
      <dgm:t>
        <a:bodyPr/>
        <a:lstStyle/>
        <a:p>
          <a:endParaRPr lang="en-US"/>
        </a:p>
      </dgm:t>
    </dgm:pt>
    <dgm:pt modelId="{9C4A06B9-767B-41E9-A9D8-6A3435012629}" type="pres">
      <dgm:prSet presAssocID="{5A09B315-AE07-4AFE-8B73-1D59981B25D3}" presName="hierRoot2" presStyleCnt="0"/>
      <dgm:spPr/>
      <dgm:t>
        <a:bodyPr/>
        <a:lstStyle/>
        <a:p>
          <a:endParaRPr lang="fr-FR"/>
        </a:p>
      </dgm:t>
    </dgm:pt>
    <dgm:pt modelId="{99D9CA14-477C-42B5-8EA9-3CC770A377C9}" type="pres">
      <dgm:prSet presAssocID="{5A09B315-AE07-4AFE-8B73-1D59981B25D3}" presName="composite2" presStyleCnt="0"/>
      <dgm:spPr/>
      <dgm:t>
        <a:bodyPr/>
        <a:lstStyle/>
        <a:p>
          <a:endParaRPr lang="fr-FR"/>
        </a:p>
      </dgm:t>
    </dgm:pt>
    <dgm:pt modelId="{7BDADD55-5625-414E-B163-87E755FE05B8}" type="pres">
      <dgm:prSet presAssocID="{5A09B315-AE07-4AFE-8B73-1D59981B25D3}" presName="background2" presStyleLbl="node2" presStyleIdx="0" presStyleCnt="2"/>
      <dgm:spPr/>
      <dgm:t>
        <a:bodyPr/>
        <a:lstStyle/>
        <a:p>
          <a:endParaRPr lang="fr-FR"/>
        </a:p>
      </dgm:t>
    </dgm:pt>
    <dgm:pt modelId="{074E9F1C-45D9-400E-B671-59E2D278167C}" type="pres">
      <dgm:prSet presAssocID="{5A09B315-AE07-4AFE-8B73-1D59981B25D3}" presName="text2" presStyleLbl="fgAcc2" presStyleIdx="0" presStyleCnt="2" custLinFactNeighborX="4420">
        <dgm:presLayoutVars>
          <dgm:chPref val="3"/>
        </dgm:presLayoutVars>
      </dgm:prSet>
      <dgm:spPr/>
      <dgm:t>
        <a:bodyPr/>
        <a:lstStyle/>
        <a:p>
          <a:endParaRPr lang="en-US"/>
        </a:p>
      </dgm:t>
    </dgm:pt>
    <dgm:pt modelId="{D21E53B4-84E3-4327-B2B1-3CB8F2E2ED12}" type="pres">
      <dgm:prSet presAssocID="{5A09B315-AE07-4AFE-8B73-1D59981B25D3}" presName="hierChild3" presStyleCnt="0"/>
      <dgm:spPr/>
      <dgm:t>
        <a:bodyPr/>
        <a:lstStyle/>
        <a:p>
          <a:endParaRPr lang="fr-FR"/>
        </a:p>
      </dgm:t>
    </dgm:pt>
    <dgm:pt modelId="{B8FD1F1F-BD35-42F1-8B9A-9BE75E07D0DF}" type="pres">
      <dgm:prSet presAssocID="{65D830C8-8388-4991-89A9-7516EF16E785}" presName="Name17" presStyleLbl="parChTrans1D3" presStyleIdx="0" presStyleCnt="2"/>
      <dgm:spPr/>
      <dgm:t>
        <a:bodyPr/>
        <a:lstStyle/>
        <a:p>
          <a:endParaRPr lang="en-US"/>
        </a:p>
      </dgm:t>
    </dgm:pt>
    <dgm:pt modelId="{301BF062-6565-40C6-A7AA-DA87F9C710F6}" type="pres">
      <dgm:prSet presAssocID="{3FB82781-5A3A-4593-B50E-3F132720C84C}" presName="hierRoot3" presStyleCnt="0"/>
      <dgm:spPr/>
      <dgm:t>
        <a:bodyPr/>
        <a:lstStyle/>
        <a:p>
          <a:endParaRPr lang="fr-FR"/>
        </a:p>
      </dgm:t>
    </dgm:pt>
    <dgm:pt modelId="{7FF9BE1C-2618-49DD-B72C-E864940F0E62}" type="pres">
      <dgm:prSet presAssocID="{3FB82781-5A3A-4593-B50E-3F132720C84C}" presName="composite3" presStyleCnt="0"/>
      <dgm:spPr/>
      <dgm:t>
        <a:bodyPr/>
        <a:lstStyle/>
        <a:p>
          <a:endParaRPr lang="fr-FR"/>
        </a:p>
      </dgm:t>
    </dgm:pt>
    <dgm:pt modelId="{18BC3DCA-620B-4D12-A3C2-3AF71189B868}" type="pres">
      <dgm:prSet presAssocID="{3FB82781-5A3A-4593-B50E-3F132720C84C}" presName="background3" presStyleLbl="node3" presStyleIdx="0" presStyleCnt="2"/>
      <dgm:spPr/>
      <dgm:t>
        <a:bodyPr/>
        <a:lstStyle/>
        <a:p>
          <a:endParaRPr lang="fr-FR"/>
        </a:p>
      </dgm:t>
    </dgm:pt>
    <dgm:pt modelId="{E541BB17-0F4A-4B35-9FD7-D3674D6B6052}" type="pres">
      <dgm:prSet presAssocID="{3FB82781-5A3A-4593-B50E-3F132720C84C}" presName="text3" presStyleLbl="fgAcc3" presStyleIdx="0" presStyleCnt="2" custLinFactNeighborX="4460">
        <dgm:presLayoutVars>
          <dgm:chPref val="3"/>
        </dgm:presLayoutVars>
      </dgm:prSet>
      <dgm:spPr/>
      <dgm:t>
        <a:bodyPr/>
        <a:lstStyle/>
        <a:p>
          <a:endParaRPr lang="en-US"/>
        </a:p>
      </dgm:t>
    </dgm:pt>
    <dgm:pt modelId="{7D2825DD-F743-4A4B-AD6B-C4800E23CFA0}" type="pres">
      <dgm:prSet presAssocID="{3FB82781-5A3A-4593-B50E-3F132720C84C}" presName="hierChild4" presStyleCnt="0"/>
      <dgm:spPr/>
      <dgm:t>
        <a:bodyPr/>
        <a:lstStyle/>
        <a:p>
          <a:endParaRPr lang="fr-FR"/>
        </a:p>
      </dgm:t>
    </dgm:pt>
    <dgm:pt modelId="{5237E41F-3B88-4072-A2A0-27EFB48FA6B7}" type="pres">
      <dgm:prSet presAssocID="{E048D56C-0355-4E36-BFAE-888EBA5EF527}" presName="Name10" presStyleLbl="parChTrans1D2" presStyleIdx="1" presStyleCnt="2"/>
      <dgm:spPr/>
      <dgm:t>
        <a:bodyPr/>
        <a:lstStyle/>
        <a:p>
          <a:endParaRPr lang="en-US"/>
        </a:p>
      </dgm:t>
    </dgm:pt>
    <dgm:pt modelId="{701707F4-C6D1-49F9-BCBB-6F3BFB995718}" type="pres">
      <dgm:prSet presAssocID="{A26E4AD6-454D-4A14-B3DB-317A90AB5D8B}" presName="hierRoot2" presStyleCnt="0"/>
      <dgm:spPr/>
      <dgm:t>
        <a:bodyPr/>
        <a:lstStyle/>
        <a:p>
          <a:endParaRPr lang="fr-FR"/>
        </a:p>
      </dgm:t>
    </dgm:pt>
    <dgm:pt modelId="{1CD186FD-34AC-4D2A-B66B-DFF35C1AB594}" type="pres">
      <dgm:prSet presAssocID="{A26E4AD6-454D-4A14-B3DB-317A90AB5D8B}" presName="composite2" presStyleCnt="0"/>
      <dgm:spPr/>
      <dgm:t>
        <a:bodyPr/>
        <a:lstStyle/>
        <a:p>
          <a:endParaRPr lang="fr-FR"/>
        </a:p>
      </dgm:t>
    </dgm:pt>
    <dgm:pt modelId="{F02A9BAC-AD3B-4410-A945-E833DAF23504}" type="pres">
      <dgm:prSet presAssocID="{A26E4AD6-454D-4A14-B3DB-317A90AB5D8B}" presName="background2" presStyleLbl="node2" presStyleIdx="1" presStyleCnt="2"/>
      <dgm:spPr/>
      <dgm:t>
        <a:bodyPr/>
        <a:lstStyle/>
        <a:p>
          <a:endParaRPr lang="fr-FR"/>
        </a:p>
      </dgm:t>
    </dgm:pt>
    <dgm:pt modelId="{53ECD788-8C29-495B-9215-B0D819264422}" type="pres">
      <dgm:prSet presAssocID="{A26E4AD6-454D-4A14-B3DB-317A90AB5D8B}" presName="text2" presStyleLbl="fgAcc2" presStyleIdx="1" presStyleCnt="2" custLinFactNeighborX="4420">
        <dgm:presLayoutVars>
          <dgm:chPref val="3"/>
        </dgm:presLayoutVars>
      </dgm:prSet>
      <dgm:spPr/>
      <dgm:t>
        <a:bodyPr/>
        <a:lstStyle/>
        <a:p>
          <a:endParaRPr lang="en-US"/>
        </a:p>
      </dgm:t>
    </dgm:pt>
    <dgm:pt modelId="{76A82BA8-DC4B-4D07-AF5E-D65D16DEEB06}" type="pres">
      <dgm:prSet presAssocID="{A26E4AD6-454D-4A14-B3DB-317A90AB5D8B}" presName="hierChild3" presStyleCnt="0"/>
      <dgm:spPr/>
      <dgm:t>
        <a:bodyPr/>
        <a:lstStyle/>
        <a:p>
          <a:endParaRPr lang="fr-FR"/>
        </a:p>
      </dgm:t>
    </dgm:pt>
    <dgm:pt modelId="{5BF41119-60F0-4F12-9600-96F6E99F4449}" type="pres">
      <dgm:prSet presAssocID="{78F307EB-7D15-484E-906E-F3E1E0888DE1}" presName="Name17" presStyleLbl="parChTrans1D3" presStyleIdx="1" presStyleCnt="2"/>
      <dgm:spPr/>
      <dgm:t>
        <a:bodyPr/>
        <a:lstStyle/>
        <a:p>
          <a:endParaRPr lang="en-US"/>
        </a:p>
      </dgm:t>
    </dgm:pt>
    <dgm:pt modelId="{50D84F59-0621-417E-A743-CD408351C688}" type="pres">
      <dgm:prSet presAssocID="{3FCD259E-DBD0-46D4-AAE8-1C64680392D6}" presName="hierRoot3" presStyleCnt="0"/>
      <dgm:spPr/>
      <dgm:t>
        <a:bodyPr/>
        <a:lstStyle/>
        <a:p>
          <a:endParaRPr lang="fr-FR"/>
        </a:p>
      </dgm:t>
    </dgm:pt>
    <dgm:pt modelId="{835D4853-917D-4567-955F-6DB20B196905}" type="pres">
      <dgm:prSet presAssocID="{3FCD259E-DBD0-46D4-AAE8-1C64680392D6}" presName="composite3" presStyleCnt="0"/>
      <dgm:spPr/>
      <dgm:t>
        <a:bodyPr/>
        <a:lstStyle/>
        <a:p>
          <a:endParaRPr lang="fr-FR"/>
        </a:p>
      </dgm:t>
    </dgm:pt>
    <dgm:pt modelId="{8FCF90D9-8E55-4196-8455-1E1F1C1F1640}" type="pres">
      <dgm:prSet presAssocID="{3FCD259E-DBD0-46D4-AAE8-1C64680392D6}" presName="background3" presStyleLbl="node3" presStyleIdx="1" presStyleCnt="2"/>
      <dgm:spPr/>
      <dgm:t>
        <a:bodyPr/>
        <a:lstStyle/>
        <a:p>
          <a:endParaRPr lang="fr-FR"/>
        </a:p>
      </dgm:t>
    </dgm:pt>
    <dgm:pt modelId="{01E2FDE0-CBC2-4704-9DE9-1487D08DC2BC}" type="pres">
      <dgm:prSet presAssocID="{3FCD259E-DBD0-46D4-AAE8-1C64680392D6}" presName="text3" presStyleLbl="fgAcc3" presStyleIdx="1" presStyleCnt="2" custLinFactNeighborX="4243">
        <dgm:presLayoutVars>
          <dgm:chPref val="3"/>
        </dgm:presLayoutVars>
      </dgm:prSet>
      <dgm:spPr/>
      <dgm:t>
        <a:bodyPr/>
        <a:lstStyle/>
        <a:p>
          <a:endParaRPr lang="en-US"/>
        </a:p>
      </dgm:t>
    </dgm:pt>
    <dgm:pt modelId="{1F021CA5-2214-41A2-8BD6-F97068E185B0}" type="pres">
      <dgm:prSet presAssocID="{3FCD259E-DBD0-46D4-AAE8-1C64680392D6}" presName="hierChild4" presStyleCnt="0"/>
      <dgm:spPr/>
      <dgm:t>
        <a:bodyPr/>
        <a:lstStyle/>
        <a:p>
          <a:endParaRPr lang="fr-FR"/>
        </a:p>
      </dgm:t>
    </dgm:pt>
    <dgm:pt modelId="{606B66BB-3179-A442-A1D5-A92C55D7AD2F}" type="pres">
      <dgm:prSet presAssocID="{E06505F1-8362-3F46-A23B-AE262B804AE0}" presName="Name23" presStyleLbl="parChTrans1D4" presStyleIdx="0" presStyleCnt="4"/>
      <dgm:spPr/>
      <dgm:t>
        <a:bodyPr/>
        <a:lstStyle/>
        <a:p>
          <a:endParaRPr lang="en-US"/>
        </a:p>
      </dgm:t>
    </dgm:pt>
    <dgm:pt modelId="{6C0DF21D-F3FD-B24A-8809-71054D87FE0B}" type="pres">
      <dgm:prSet presAssocID="{49BA28F1-0E07-3B44-8790-03B694520BF6}" presName="hierRoot4" presStyleCnt="0"/>
      <dgm:spPr/>
      <dgm:t>
        <a:bodyPr/>
        <a:lstStyle/>
        <a:p>
          <a:endParaRPr lang="fr-FR"/>
        </a:p>
      </dgm:t>
    </dgm:pt>
    <dgm:pt modelId="{222E7F29-C344-2F4D-8027-787B35F47309}" type="pres">
      <dgm:prSet presAssocID="{49BA28F1-0E07-3B44-8790-03B694520BF6}" presName="composite4" presStyleCnt="0"/>
      <dgm:spPr/>
      <dgm:t>
        <a:bodyPr/>
        <a:lstStyle/>
        <a:p>
          <a:endParaRPr lang="fr-FR"/>
        </a:p>
      </dgm:t>
    </dgm:pt>
    <dgm:pt modelId="{C2BAEEAF-0547-0F4B-BEB4-E75037B4F539}" type="pres">
      <dgm:prSet presAssocID="{49BA28F1-0E07-3B44-8790-03B694520BF6}" presName="background4" presStyleLbl="node4" presStyleIdx="0" presStyleCnt="4"/>
      <dgm:spPr/>
      <dgm:t>
        <a:bodyPr/>
        <a:lstStyle/>
        <a:p>
          <a:endParaRPr lang="fr-FR"/>
        </a:p>
      </dgm:t>
    </dgm:pt>
    <dgm:pt modelId="{1726B4F9-BEB0-2F4B-9C50-4D37946F83F9}" type="pres">
      <dgm:prSet presAssocID="{49BA28F1-0E07-3B44-8790-03B694520BF6}" presName="text4" presStyleLbl="fgAcc4" presStyleIdx="0" presStyleCnt="4">
        <dgm:presLayoutVars>
          <dgm:chPref val="3"/>
        </dgm:presLayoutVars>
      </dgm:prSet>
      <dgm:spPr/>
      <dgm:t>
        <a:bodyPr/>
        <a:lstStyle/>
        <a:p>
          <a:endParaRPr lang="en-US"/>
        </a:p>
      </dgm:t>
    </dgm:pt>
    <dgm:pt modelId="{E04F208F-3A4D-204E-9E1C-6580F7A63A9A}" type="pres">
      <dgm:prSet presAssocID="{49BA28F1-0E07-3B44-8790-03B694520BF6}" presName="hierChild5" presStyleCnt="0"/>
      <dgm:spPr/>
      <dgm:t>
        <a:bodyPr/>
        <a:lstStyle/>
        <a:p>
          <a:endParaRPr lang="fr-FR"/>
        </a:p>
      </dgm:t>
    </dgm:pt>
    <dgm:pt modelId="{10A4C097-B976-2E45-A881-831CE84270E0}" type="pres">
      <dgm:prSet presAssocID="{9E92A641-C456-CF45-89B9-BD5E454A0C1F}" presName="Name23" presStyleLbl="parChTrans1D4" presStyleIdx="1" presStyleCnt="4"/>
      <dgm:spPr/>
      <dgm:t>
        <a:bodyPr/>
        <a:lstStyle/>
        <a:p>
          <a:endParaRPr lang="en-US"/>
        </a:p>
      </dgm:t>
    </dgm:pt>
    <dgm:pt modelId="{D4DFAE6B-B14E-1F41-AF74-AA86F9B3A6D4}" type="pres">
      <dgm:prSet presAssocID="{C693C523-B490-0245-AD74-E9D2E8DB67B1}" presName="hierRoot4" presStyleCnt="0"/>
      <dgm:spPr/>
      <dgm:t>
        <a:bodyPr/>
        <a:lstStyle/>
        <a:p>
          <a:endParaRPr lang="fr-FR"/>
        </a:p>
      </dgm:t>
    </dgm:pt>
    <dgm:pt modelId="{6CD4022C-16D7-E647-81BA-B79AE3D4FA7C}" type="pres">
      <dgm:prSet presAssocID="{C693C523-B490-0245-AD74-E9D2E8DB67B1}" presName="composite4" presStyleCnt="0"/>
      <dgm:spPr/>
      <dgm:t>
        <a:bodyPr/>
        <a:lstStyle/>
        <a:p>
          <a:endParaRPr lang="fr-FR"/>
        </a:p>
      </dgm:t>
    </dgm:pt>
    <dgm:pt modelId="{C95EFA96-1717-A748-B121-E102308302D9}" type="pres">
      <dgm:prSet presAssocID="{C693C523-B490-0245-AD74-E9D2E8DB67B1}" presName="background4" presStyleLbl="node4" presStyleIdx="1" presStyleCnt="4"/>
      <dgm:spPr/>
      <dgm:t>
        <a:bodyPr/>
        <a:lstStyle/>
        <a:p>
          <a:endParaRPr lang="fr-FR"/>
        </a:p>
      </dgm:t>
    </dgm:pt>
    <dgm:pt modelId="{A7E8783B-85BC-A54E-97A4-64F03D06A149}" type="pres">
      <dgm:prSet presAssocID="{C693C523-B490-0245-AD74-E9D2E8DB67B1}" presName="text4" presStyleLbl="fgAcc4" presStyleIdx="1" presStyleCnt="4">
        <dgm:presLayoutVars>
          <dgm:chPref val="3"/>
        </dgm:presLayoutVars>
      </dgm:prSet>
      <dgm:spPr/>
      <dgm:t>
        <a:bodyPr/>
        <a:lstStyle/>
        <a:p>
          <a:endParaRPr lang="en-US"/>
        </a:p>
      </dgm:t>
    </dgm:pt>
    <dgm:pt modelId="{C9520E04-B28F-4B4E-AE27-DB812356FA34}" type="pres">
      <dgm:prSet presAssocID="{C693C523-B490-0245-AD74-E9D2E8DB67B1}" presName="hierChild5" presStyleCnt="0"/>
      <dgm:spPr/>
      <dgm:t>
        <a:bodyPr/>
        <a:lstStyle/>
        <a:p>
          <a:endParaRPr lang="fr-FR"/>
        </a:p>
      </dgm:t>
    </dgm:pt>
    <dgm:pt modelId="{CC8A32C6-5EF2-624C-865B-26BC266AFD38}" type="pres">
      <dgm:prSet presAssocID="{8501F228-7737-7E43-8A56-780053FF1375}" presName="Name23" presStyleLbl="parChTrans1D4" presStyleIdx="2" presStyleCnt="4"/>
      <dgm:spPr/>
      <dgm:t>
        <a:bodyPr/>
        <a:lstStyle/>
        <a:p>
          <a:endParaRPr lang="en-US"/>
        </a:p>
      </dgm:t>
    </dgm:pt>
    <dgm:pt modelId="{F8C0D723-9D02-AA41-9A33-4BD1DCF653A3}" type="pres">
      <dgm:prSet presAssocID="{B2A97AAE-5935-3443-85EF-900CBBFF06FF}" presName="hierRoot4" presStyleCnt="0"/>
      <dgm:spPr/>
      <dgm:t>
        <a:bodyPr/>
        <a:lstStyle/>
        <a:p>
          <a:endParaRPr lang="fr-FR"/>
        </a:p>
      </dgm:t>
    </dgm:pt>
    <dgm:pt modelId="{35D83297-3633-6A4B-80DD-74020A63D47C}" type="pres">
      <dgm:prSet presAssocID="{B2A97AAE-5935-3443-85EF-900CBBFF06FF}" presName="composite4" presStyleCnt="0"/>
      <dgm:spPr/>
      <dgm:t>
        <a:bodyPr/>
        <a:lstStyle/>
        <a:p>
          <a:endParaRPr lang="fr-FR"/>
        </a:p>
      </dgm:t>
    </dgm:pt>
    <dgm:pt modelId="{983D640B-3ECF-A04B-9128-C9542A3B385A}" type="pres">
      <dgm:prSet presAssocID="{B2A97AAE-5935-3443-85EF-900CBBFF06FF}" presName="background4" presStyleLbl="node4" presStyleIdx="2" presStyleCnt="4"/>
      <dgm:spPr/>
      <dgm:t>
        <a:bodyPr/>
        <a:lstStyle/>
        <a:p>
          <a:endParaRPr lang="fr-FR"/>
        </a:p>
      </dgm:t>
    </dgm:pt>
    <dgm:pt modelId="{2A3756FF-C562-FB4A-93CA-8CB7108F3FCB}" type="pres">
      <dgm:prSet presAssocID="{B2A97AAE-5935-3443-85EF-900CBBFF06FF}" presName="text4" presStyleLbl="fgAcc4" presStyleIdx="2" presStyleCnt="4">
        <dgm:presLayoutVars>
          <dgm:chPref val="3"/>
        </dgm:presLayoutVars>
      </dgm:prSet>
      <dgm:spPr/>
      <dgm:t>
        <a:bodyPr/>
        <a:lstStyle/>
        <a:p>
          <a:endParaRPr lang="en-US"/>
        </a:p>
      </dgm:t>
    </dgm:pt>
    <dgm:pt modelId="{27A00527-15A6-2A41-83BA-FECE4DD9270B}" type="pres">
      <dgm:prSet presAssocID="{B2A97AAE-5935-3443-85EF-900CBBFF06FF}" presName="hierChild5" presStyleCnt="0"/>
      <dgm:spPr/>
      <dgm:t>
        <a:bodyPr/>
        <a:lstStyle/>
        <a:p>
          <a:endParaRPr lang="fr-FR"/>
        </a:p>
      </dgm:t>
    </dgm:pt>
    <dgm:pt modelId="{7AB1DEE4-1777-B442-80CB-53CD15EF47D5}" type="pres">
      <dgm:prSet presAssocID="{F9E000B7-B2E9-B142-9A76-0A1C196DCDE2}" presName="Name23" presStyleLbl="parChTrans1D4" presStyleIdx="3" presStyleCnt="4"/>
      <dgm:spPr/>
      <dgm:t>
        <a:bodyPr/>
        <a:lstStyle/>
        <a:p>
          <a:endParaRPr lang="en-US"/>
        </a:p>
      </dgm:t>
    </dgm:pt>
    <dgm:pt modelId="{041A50B5-780B-6044-8A10-E8DE733848FD}" type="pres">
      <dgm:prSet presAssocID="{69E077E5-6AB2-604F-B8CC-53D6A9D148DE}" presName="hierRoot4" presStyleCnt="0"/>
      <dgm:spPr/>
      <dgm:t>
        <a:bodyPr/>
        <a:lstStyle/>
        <a:p>
          <a:endParaRPr lang="fr-FR"/>
        </a:p>
      </dgm:t>
    </dgm:pt>
    <dgm:pt modelId="{8B5B344E-22B7-0144-9947-60D6D80C691C}" type="pres">
      <dgm:prSet presAssocID="{69E077E5-6AB2-604F-B8CC-53D6A9D148DE}" presName="composite4" presStyleCnt="0"/>
      <dgm:spPr/>
      <dgm:t>
        <a:bodyPr/>
        <a:lstStyle/>
        <a:p>
          <a:endParaRPr lang="fr-FR"/>
        </a:p>
      </dgm:t>
    </dgm:pt>
    <dgm:pt modelId="{6B730B34-B6E0-AE4A-889B-D69C61DB8D08}" type="pres">
      <dgm:prSet presAssocID="{69E077E5-6AB2-604F-B8CC-53D6A9D148DE}" presName="background4" presStyleLbl="node4" presStyleIdx="3" presStyleCnt="4"/>
      <dgm:spPr/>
      <dgm:t>
        <a:bodyPr/>
        <a:lstStyle/>
        <a:p>
          <a:endParaRPr lang="fr-FR"/>
        </a:p>
      </dgm:t>
    </dgm:pt>
    <dgm:pt modelId="{842C3FF7-1FE7-4948-BB6C-BAC201BE9C1D}" type="pres">
      <dgm:prSet presAssocID="{69E077E5-6AB2-604F-B8CC-53D6A9D148DE}" presName="text4" presStyleLbl="fgAcc4" presStyleIdx="3" presStyleCnt="4">
        <dgm:presLayoutVars>
          <dgm:chPref val="3"/>
        </dgm:presLayoutVars>
      </dgm:prSet>
      <dgm:spPr/>
      <dgm:t>
        <a:bodyPr/>
        <a:lstStyle/>
        <a:p>
          <a:endParaRPr lang="en-US"/>
        </a:p>
      </dgm:t>
    </dgm:pt>
    <dgm:pt modelId="{7EDD5670-4639-914F-9B34-325108C629AC}" type="pres">
      <dgm:prSet presAssocID="{69E077E5-6AB2-604F-B8CC-53D6A9D148DE}" presName="hierChild5" presStyleCnt="0"/>
      <dgm:spPr/>
      <dgm:t>
        <a:bodyPr/>
        <a:lstStyle/>
        <a:p>
          <a:endParaRPr lang="fr-FR"/>
        </a:p>
      </dgm:t>
    </dgm:pt>
  </dgm:ptLst>
  <dgm:cxnLst>
    <dgm:cxn modelId="{9C1F0CE1-69B1-4CF7-A31A-C6226D94E8F9}" type="presOf" srcId="{A26E4AD6-454D-4A14-B3DB-317A90AB5D8B}" destId="{53ECD788-8C29-495B-9215-B0D819264422}" srcOrd="0" destOrd="0" presId="urn:microsoft.com/office/officeart/2005/8/layout/hierarchy1"/>
    <dgm:cxn modelId="{DC35E42A-E62C-BC48-A192-54C485893F5D}" srcId="{3FCD259E-DBD0-46D4-AAE8-1C64680392D6}" destId="{49BA28F1-0E07-3B44-8790-03B694520BF6}" srcOrd="0" destOrd="0" parTransId="{E06505F1-8362-3F46-A23B-AE262B804AE0}" sibTransId="{9907D1C9-01F1-564B-9D0C-8A88DEB4943C}"/>
    <dgm:cxn modelId="{618BA421-66C9-440E-98CA-83456F271EBB}" srcId="{181E18B7-AFA2-4942-A876-3210639914BA}" destId="{A26E4AD6-454D-4A14-B3DB-317A90AB5D8B}" srcOrd="1" destOrd="0" parTransId="{E048D56C-0355-4E36-BFAE-888EBA5EF527}" sibTransId="{22D81D71-B145-4B87-9597-8D57EDA2F544}"/>
    <dgm:cxn modelId="{EC1A6C78-B9A3-477A-BE32-452662D64C37}" type="presOf" srcId="{F9E000B7-B2E9-B142-9A76-0A1C196DCDE2}" destId="{7AB1DEE4-1777-B442-80CB-53CD15EF47D5}" srcOrd="0" destOrd="0" presId="urn:microsoft.com/office/officeart/2005/8/layout/hierarchy1"/>
    <dgm:cxn modelId="{D75695AA-9C4B-4006-ABF9-5314A53606B2}" type="presOf" srcId="{C693C523-B490-0245-AD74-E9D2E8DB67B1}" destId="{A7E8783B-85BC-A54E-97A4-64F03D06A149}" srcOrd="0" destOrd="0" presId="urn:microsoft.com/office/officeart/2005/8/layout/hierarchy1"/>
    <dgm:cxn modelId="{0FB0A91E-C481-C341-9841-A65EA1A59624}" srcId="{3FCD259E-DBD0-46D4-AAE8-1C64680392D6}" destId="{B2A97AAE-5935-3443-85EF-900CBBFF06FF}" srcOrd="1" destOrd="0" parTransId="{8501F228-7737-7E43-8A56-780053FF1375}" sibTransId="{3767941A-3A6A-744E-AA36-5161F9AFADAB}"/>
    <dgm:cxn modelId="{AB9776FB-3119-4752-9270-A3BC094B7F91}" srcId="{5A09B315-AE07-4AFE-8B73-1D59981B25D3}" destId="{3FB82781-5A3A-4593-B50E-3F132720C84C}" srcOrd="0" destOrd="0" parTransId="{65D830C8-8388-4991-89A9-7516EF16E785}" sibTransId="{ADAFA527-5D87-4165-B0BE-F46952D583CA}"/>
    <dgm:cxn modelId="{7294108B-4F94-674E-980B-57CD3638F2E3}" srcId="{49BA28F1-0E07-3B44-8790-03B694520BF6}" destId="{C693C523-B490-0245-AD74-E9D2E8DB67B1}" srcOrd="0" destOrd="0" parTransId="{9E92A641-C456-CF45-89B9-BD5E454A0C1F}" sibTransId="{23EF6DAE-CBAF-8448-A809-D612EA4FFF86}"/>
    <dgm:cxn modelId="{E9DF6541-DADD-4D76-82C5-5EF47C846D24}" type="presOf" srcId="{E06505F1-8362-3F46-A23B-AE262B804AE0}" destId="{606B66BB-3179-A442-A1D5-A92C55D7AD2F}" srcOrd="0" destOrd="0" presId="urn:microsoft.com/office/officeart/2005/8/layout/hierarchy1"/>
    <dgm:cxn modelId="{F7788A36-C9E0-7740-986F-12A5DBF57163}" srcId="{B2A97AAE-5935-3443-85EF-900CBBFF06FF}" destId="{69E077E5-6AB2-604F-B8CC-53D6A9D148DE}" srcOrd="0" destOrd="0" parTransId="{F9E000B7-B2E9-B142-9A76-0A1C196DCDE2}" sibTransId="{4FEBEF3F-4E1A-9B4A-AA91-0613DD4393D6}"/>
    <dgm:cxn modelId="{A6C633DD-9D65-420A-AF77-8F990DBD9AE0}" type="presOf" srcId="{5A09B315-AE07-4AFE-8B73-1D59981B25D3}" destId="{074E9F1C-45D9-400E-B671-59E2D278167C}" srcOrd="0" destOrd="0" presId="urn:microsoft.com/office/officeart/2005/8/layout/hierarchy1"/>
    <dgm:cxn modelId="{EAED4A7C-AF02-4F39-BFEA-64791AD816D4}" type="presOf" srcId="{E048D56C-0355-4E36-BFAE-888EBA5EF527}" destId="{5237E41F-3B88-4072-A2A0-27EFB48FA6B7}" srcOrd="0" destOrd="0" presId="urn:microsoft.com/office/officeart/2005/8/layout/hierarchy1"/>
    <dgm:cxn modelId="{F438EE48-A746-4959-9B98-5470A93B7603}" type="presOf" srcId="{69E077E5-6AB2-604F-B8CC-53D6A9D148DE}" destId="{842C3FF7-1FE7-4948-BB6C-BAC201BE9C1D}" srcOrd="0" destOrd="0" presId="urn:microsoft.com/office/officeart/2005/8/layout/hierarchy1"/>
    <dgm:cxn modelId="{EF7A743B-6E7C-4EF5-9114-A0AB5EC5DB90}" type="presOf" srcId="{78F307EB-7D15-484E-906E-F3E1E0888DE1}" destId="{5BF41119-60F0-4F12-9600-96F6E99F4449}" srcOrd="0" destOrd="0" presId="urn:microsoft.com/office/officeart/2005/8/layout/hierarchy1"/>
    <dgm:cxn modelId="{46D9851C-AB91-431D-A77A-16DD2C871EA8}" type="presOf" srcId="{B2A97AAE-5935-3443-85EF-900CBBFF06FF}" destId="{2A3756FF-C562-FB4A-93CA-8CB7108F3FCB}" srcOrd="0" destOrd="0" presId="urn:microsoft.com/office/officeart/2005/8/layout/hierarchy1"/>
    <dgm:cxn modelId="{CBF6A0CA-8D43-445E-8077-011A04145CD8}" type="presOf" srcId="{49BA28F1-0E07-3B44-8790-03B694520BF6}" destId="{1726B4F9-BEB0-2F4B-9C50-4D37946F83F9}" srcOrd="0" destOrd="0" presId="urn:microsoft.com/office/officeart/2005/8/layout/hierarchy1"/>
    <dgm:cxn modelId="{4E584E8C-5B41-4B91-80DC-A35CD14137A9}" type="presOf" srcId="{2D38597B-F953-4C20-951E-5AA44FCFA7D6}" destId="{46BD18D9-7B29-4C4E-809A-9CD3E9209E4F}" srcOrd="0" destOrd="0" presId="urn:microsoft.com/office/officeart/2005/8/layout/hierarchy1"/>
    <dgm:cxn modelId="{3FEA29DC-9B60-43FC-BD8E-8FAC0735A7C6}" type="presOf" srcId="{0AAAF30B-7A56-44DD-9548-3D2D993C5AE1}" destId="{87BFB7A3-24BB-4355-930E-3E4ABC8535CC}" srcOrd="0" destOrd="0" presId="urn:microsoft.com/office/officeart/2005/8/layout/hierarchy1"/>
    <dgm:cxn modelId="{A8995495-7D07-48BD-88C7-42960AD93D33}" srcId="{181E18B7-AFA2-4942-A876-3210639914BA}" destId="{5A09B315-AE07-4AFE-8B73-1D59981B25D3}" srcOrd="0" destOrd="0" parTransId="{2D38597B-F953-4C20-951E-5AA44FCFA7D6}" sibTransId="{3922531B-2EB1-409C-8B98-B456DA643BCD}"/>
    <dgm:cxn modelId="{3B375ECF-21A3-4860-9F81-A73F7F0083E3}" type="presOf" srcId="{181E18B7-AFA2-4942-A876-3210639914BA}" destId="{FA649363-C772-472A-BACB-BBA3BC575D1A}" srcOrd="0" destOrd="0" presId="urn:microsoft.com/office/officeart/2005/8/layout/hierarchy1"/>
    <dgm:cxn modelId="{3CA0DDB2-775E-405C-BE84-6D12E01FF92C}" type="presOf" srcId="{8501F228-7737-7E43-8A56-780053FF1375}" destId="{CC8A32C6-5EF2-624C-865B-26BC266AFD38}" srcOrd="0" destOrd="0" presId="urn:microsoft.com/office/officeart/2005/8/layout/hierarchy1"/>
    <dgm:cxn modelId="{91EEB38C-5B38-4718-8F22-88559BCCA446}" type="presOf" srcId="{3FB82781-5A3A-4593-B50E-3F132720C84C}" destId="{E541BB17-0F4A-4B35-9FD7-D3674D6B6052}" srcOrd="0" destOrd="0" presId="urn:microsoft.com/office/officeart/2005/8/layout/hierarchy1"/>
    <dgm:cxn modelId="{2D286AFA-032B-4268-9322-61BE0FA738FD}" type="presOf" srcId="{3FCD259E-DBD0-46D4-AAE8-1C64680392D6}" destId="{01E2FDE0-CBC2-4704-9DE9-1487D08DC2BC}" srcOrd="0" destOrd="0" presId="urn:microsoft.com/office/officeart/2005/8/layout/hierarchy1"/>
    <dgm:cxn modelId="{19F37541-F420-4263-ABB2-C163A4549FDB}" srcId="{0AAAF30B-7A56-44DD-9548-3D2D993C5AE1}" destId="{181E18B7-AFA2-4942-A876-3210639914BA}" srcOrd="0" destOrd="0" parTransId="{7A737FE1-16C8-4000-A9F6-FCCB52AC3195}" sibTransId="{E97F08BE-44F1-445E-9E24-77E7162405DB}"/>
    <dgm:cxn modelId="{EFB6DE0B-D1B3-4BD9-9D66-0CC1F3FBBC3F}" type="presOf" srcId="{9E92A641-C456-CF45-89B9-BD5E454A0C1F}" destId="{10A4C097-B976-2E45-A881-831CE84270E0}" srcOrd="0" destOrd="0" presId="urn:microsoft.com/office/officeart/2005/8/layout/hierarchy1"/>
    <dgm:cxn modelId="{0EC61914-F492-4BAD-88C1-760A0DB40E25}" srcId="{A26E4AD6-454D-4A14-B3DB-317A90AB5D8B}" destId="{3FCD259E-DBD0-46D4-AAE8-1C64680392D6}" srcOrd="0" destOrd="0" parTransId="{78F307EB-7D15-484E-906E-F3E1E0888DE1}" sibTransId="{D229AA48-D0CF-444D-A1D2-748E512B61A9}"/>
    <dgm:cxn modelId="{9CA5EB2C-2654-4E9C-9A65-4FFC016D811D}" type="presOf" srcId="{65D830C8-8388-4991-89A9-7516EF16E785}" destId="{B8FD1F1F-BD35-42F1-8B9A-9BE75E07D0DF}" srcOrd="0" destOrd="0" presId="urn:microsoft.com/office/officeart/2005/8/layout/hierarchy1"/>
    <dgm:cxn modelId="{397AB474-44DD-4E91-9FE5-001DE26E1977}" type="presParOf" srcId="{87BFB7A3-24BB-4355-930E-3E4ABC8535CC}" destId="{69C0991D-A0FE-46BF-B321-92AE7D4E64B6}" srcOrd="0" destOrd="0" presId="urn:microsoft.com/office/officeart/2005/8/layout/hierarchy1"/>
    <dgm:cxn modelId="{6EABEC33-E403-4087-A0CA-ADB0ADDB8E17}" type="presParOf" srcId="{69C0991D-A0FE-46BF-B321-92AE7D4E64B6}" destId="{1B59564F-AF00-49A1-A99F-717FCCE38415}" srcOrd="0" destOrd="0" presId="urn:microsoft.com/office/officeart/2005/8/layout/hierarchy1"/>
    <dgm:cxn modelId="{1A4686F2-F775-45F5-8644-36DAD37189A0}" type="presParOf" srcId="{1B59564F-AF00-49A1-A99F-717FCCE38415}" destId="{433C69A2-920A-411F-9045-358D4EFC97ED}" srcOrd="0" destOrd="0" presId="urn:microsoft.com/office/officeart/2005/8/layout/hierarchy1"/>
    <dgm:cxn modelId="{54FA1E78-E634-4656-9330-BB1E48F6BDF1}" type="presParOf" srcId="{1B59564F-AF00-49A1-A99F-717FCCE38415}" destId="{FA649363-C772-472A-BACB-BBA3BC575D1A}" srcOrd="1" destOrd="0" presId="urn:microsoft.com/office/officeart/2005/8/layout/hierarchy1"/>
    <dgm:cxn modelId="{ED34D52B-B028-46F7-AF45-5AF4BC56F80F}" type="presParOf" srcId="{69C0991D-A0FE-46BF-B321-92AE7D4E64B6}" destId="{67D2F83F-A478-47CD-9644-96CA26A3A96C}" srcOrd="1" destOrd="0" presId="urn:microsoft.com/office/officeart/2005/8/layout/hierarchy1"/>
    <dgm:cxn modelId="{13A4DFC9-FEB5-4B51-ADF8-A473DBD13864}" type="presParOf" srcId="{67D2F83F-A478-47CD-9644-96CA26A3A96C}" destId="{46BD18D9-7B29-4C4E-809A-9CD3E9209E4F}" srcOrd="0" destOrd="0" presId="urn:microsoft.com/office/officeart/2005/8/layout/hierarchy1"/>
    <dgm:cxn modelId="{FB2C5A1E-EC9D-4BE8-92F5-23A5CE1B9EEC}" type="presParOf" srcId="{67D2F83F-A478-47CD-9644-96CA26A3A96C}" destId="{9C4A06B9-767B-41E9-A9D8-6A3435012629}" srcOrd="1" destOrd="0" presId="urn:microsoft.com/office/officeart/2005/8/layout/hierarchy1"/>
    <dgm:cxn modelId="{02B6FFE8-7507-4709-A723-6D37616F1EB2}" type="presParOf" srcId="{9C4A06B9-767B-41E9-A9D8-6A3435012629}" destId="{99D9CA14-477C-42B5-8EA9-3CC770A377C9}" srcOrd="0" destOrd="0" presId="urn:microsoft.com/office/officeart/2005/8/layout/hierarchy1"/>
    <dgm:cxn modelId="{3A3A021E-1D22-4438-A6B2-5A602A453E48}" type="presParOf" srcId="{99D9CA14-477C-42B5-8EA9-3CC770A377C9}" destId="{7BDADD55-5625-414E-B163-87E755FE05B8}" srcOrd="0" destOrd="0" presId="urn:microsoft.com/office/officeart/2005/8/layout/hierarchy1"/>
    <dgm:cxn modelId="{AE72E866-02A2-4CD1-8607-EDB49C2D1983}" type="presParOf" srcId="{99D9CA14-477C-42B5-8EA9-3CC770A377C9}" destId="{074E9F1C-45D9-400E-B671-59E2D278167C}" srcOrd="1" destOrd="0" presId="urn:microsoft.com/office/officeart/2005/8/layout/hierarchy1"/>
    <dgm:cxn modelId="{C308F01F-BB8A-4068-B441-434809104513}" type="presParOf" srcId="{9C4A06B9-767B-41E9-A9D8-6A3435012629}" destId="{D21E53B4-84E3-4327-B2B1-3CB8F2E2ED12}" srcOrd="1" destOrd="0" presId="urn:microsoft.com/office/officeart/2005/8/layout/hierarchy1"/>
    <dgm:cxn modelId="{981C7D4A-CB32-481A-BC5F-F9B632A51DF1}" type="presParOf" srcId="{D21E53B4-84E3-4327-B2B1-3CB8F2E2ED12}" destId="{B8FD1F1F-BD35-42F1-8B9A-9BE75E07D0DF}" srcOrd="0" destOrd="0" presId="urn:microsoft.com/office/officeart/2005/8/layout/hierarchy1"/>
    <dgm:cxn modelId="{517C6EA1-4AE3-497C-8202-22030262FFD1}" type="presParOf" srcId="{D21E53B4-84E3-4327-B2B1-3CB8F2E2ED12}" destId="{301BF062-6565-40C6-A7AA-DA87F9C710F6}" srcOrd="1" destOrd="0" presId="urn:microsoft.com/office/officeart/2005/8/layout/hierarchy1"/>
    <dgm:cxn modelId="{91AE8922-EFCD-40FD-829B-E4137421AF8B}" type="presParOf" srcId="{301BF062-6565-40C6-A7AA-DA87F9C710F6}" destId="{7FF9BE1C-2618-49DD-B72C-E864940F0E62}" srcOrd="0" destOrd="0" presId="urn:microsoft.com/office/officeart/2005/8/layout/hierarchy1"/>
    <dgm:cxn modelId="{3C8DCD40-DDA0-4704-B36D-DE382EF71F3E}" type="presParOf" srcId="{7FF9BE1C-2618-49DD-B72C-E864940F0E62}" destId="{18BC3DCA-620B-4D12-A3C2-3AF71189B868}" srcOrd="0" destOrd="0" presId="urn:microsoft.com/office/officeart/2005/8/layout/hierarchy1"/>
    <dgm:cxn modelId="{FAA2229B-DC45-472A-8B06-D0CF1E3B45C6}" type="presParOf" srcId="{7FF9BE1C-2618-49DD-B72C-E864940F0E62}" destId="{E541BB17-0F4A-4B35-9FD7-D3674D6B6052}" srcOrd="1" destOrd="0" presId="urn:microsoft.com/office/officeart/2005/8/layout/hierarchy1"/>
    <dgm:cxn modelId="{86AF03A6-33AF-4664-8107-52CE14259509}" type="presParOf" srcId="{301BF062-6565-40C6-A7AA-DA87F9C710F6}" destId="{7D2825DD-F743-4A4B-AD6B-C4800E23CFA0}" srcOrd="1" destOrd="0" presId="urn:microsoft.com/office/officeart/2005/8/layout/hierarchy1"/>
    <dgm:cxn modelId="{44C7B643-DE9A-4113-BD8D-67274203BFAE}" type="presParOf" srcId="{67D2F83F-A478-47CD-9644-96CA26A3A96C}" destId="{5237E41F-3B88-4072-A2A0-27EFB48FA6B7}" srcOrd="2" destOrd="0" presId="urn:microsoft.com/office/officeart/2005/8/layout/hierarchy1"/>
    <dgm:cxn modelId="{E25A292E-82DA-4C25-A407-0EB5D671BEB2}" type="presParOf" srcId="{67D2F83F-A478-47CD-9644-96CA26A3A96C}" destId="{701707F4-C6D1-49F9-BCBB-6F3BFB995718}" srcOrd="3" destOrd="0" presId="urn:microsoft.com/office/officeart/2005/8/layout/hierarchy1"/>
    <dgm:cxn modelId="{980A4E64-B26E-4AE6-B61C-A751899FF451}" type="presParOf" srcId="{701707F4-C6D1-49F9-BCBB-6F3BFB995718}" destId="{1CD186FD-34AC-4D2A-B66B-DFF35C1AB594}" srcOrd="0" destOrd="0" presId="urn:microsoft.com/office/officeart/2005/8/layout/hierarchy1"/>
    <dgm:cxn modelId="{D57ACCDE-FD36-4095-9409-54F9F9A3D229}" type="presParOf" srcId="{1CD186FD-34AC-4D2A-B66B-DFF35C1AB594}" destId="{F02A9BAC-AD3B-4410-A945-E833DAF23504}" srcOrd="0" destOrd="0" presId="urn:microsoft.com/office/officeart/2005/8/layout/hierarchy1"/>
    <dgm:cxn modelId="{B87A3D09-CF67-4CE0-BCB4-B85CC82D8D4B}" type="presParOf" srcId="{1CD186FD-34AC-4D2A-B66B-DFF35C1AB594}" destId="{53ECD788-8C29-495B-9215-B0D819264422}" srcOrd="1" destOrd="0" presId="urn:microsoft.com/office/officeart/2005/8/layout/hierarchy1"/>
    <dgm:cxn modelId="{CD0FDA5A-EBD4-4C70-8E17-C191D7393D24}" type="presParOf" srcId="{701707F4-C6D1-49F9-BCBB-6F3BFB995718}" destId="{76A82BA8-DC4B-4D07-AF5E-D65D16DEEB06}" srcOrd="1" destOrd="0" presId="urn:microsoft.com/office/officeart/2005/8/layout/hierarchy1"/>
    <dgm:cxn modelId="{0EA64FB6-6549-4A67-AD0A-097B3F92B3D6}" type="presParOf" srcId="{76A82BA8-DC4B-4D07-AF5E-D65D16DEEB06}" destId="{5BF41119-60F0-4F12-9600-96F6E99F4449}" srcOrd="0" destOrd="0" presId="urn:microsoft.com/office/officeart/2005/8/layout/hierarchy1"/>
    <dgm:cxn modelId="{1B4B4AC1-6C61-40F4-9F43-E19A6522AA65}" type="presParOf" srcId="{76A82BA8-DC4B-4D07-AF5E-D65D16DEEB06}" destId="{50D84F59-0621-417E-A743-CD408351C688}" srcOrd="1" destOrd="0" presId="urn:microsoft.com/office/officeart/2005/8/layout/hierarchy1"/>
    <dgm:cxn modelId="{0F6FAD2A-DFFE-4EE9-9650-77600B2D9781}" type="presParOf" srcId="{50D84F59-0621-417E-A743-CD408351C688}" destId="{835D4853-917D-4567-955F-6DB20B196905}" srcOrd="0" destOrd="0" presId="urn:microsoft.com/office/officeart/2005/8/layout/hierarchy1"/>
    <dgm:cxn modelId="{48A920F1-9967-4844-88DB-A5573AA4A008}" type="presParOf" srcId="{835D4853-917D-4567-955F-6DB20B196905}" destId="{8FCF90D9-8E55-4196-8455-1E1F1C1F1640}" srcOrd="0" destOrd="0" presId="urn:microsoft.com/office/officeart/2005/8/layout/hierarchy1"/>
    <dgm:cxn modelId="{1596806C-C5DB-4733-91E0-55BB81796019}" type="presParOf" srcId="{835D4853-917D-4567-955F-6DB20B196905}" destId="{01E2FDE0-CBC2-4704-9DE9-1487D08DC2BC}" srcOrd="1" destOrd="0" presId="urn:microsoft.com/office/officeart/2005/8/layout/hierarchy1"/>
    <dgm:cxn modelId="{185F67D5-228E-46FB-9A6E-C0FF8D238D7A}" type="presParOf" srcId="{50D84F59-0621-417E-A743-CD408351C688}" destId="{1F021CA5-2214-41A2-8BD6-F97068E185B0}" srcOrd="1" destOrd="0" presId="urn:microsoft.com/office/officeart/2005/8/layout/hierarchy1"/>
    <dgm:cxn modelId="{18957790-FDAE-4C8C-9B90-B0EEB4357659}" type="presParOf" srcId="{1F021CA5-2214-41A2-8BD6-F97068E185B0}" destId="{606B66BB-3179-A442-A1D5-A92C55D7AD2F}" srcOrd="0" destOrd="0" presId="urn:microsoft.com/office/officeart/2005/8/layout/hierarchy1"/>
    <dgm:cxn modelId="{B0B7A65D-833A-4CA6-9B3F-2094AD633CB3}" type="presParOf" srcId="{1F021CA5-2214-41A2-8BD6-F97068E185B0}" destId="{6C0DF21D-F3FD-B24A-8809-71054D87FE0B}" srcOrd="1" destOrd="0" presId="urn:microsoft.com/office/officeart/2005/8/layout/hierarchy1"/>
    <dgm:cxn modelId="{FD9F6796-8712-4DE2-9109-ADF0A449BC19}" type="presParOf" srcId="{6C0DF21D-F3FD-B24A-8809-71054D87FE0B}" destId="{222E7F29-C344-2F4D-8027-787B35F47309}" srcOrd="0" destOrd="0" presId="urn:microsoft.com/office/officeart/2005/8/layout/hierarchy1"/>
    <dgm:cxn modelId="{0DE20CD6-78EA-46DD-903B-95A16AAD2AB1}" type="presParOf" srcId="{222E7F29-C344-2F4D-8027-787B35F47309}" destId="{C2BAEEAF-0547-0F4B-BEB4-E75037B4F539}" srcOrd="0" destOrd="0" presId="urn:microsoft.com/office/officeart/2005/8/layout/hierarchy1"/>
    <dgm:cxn modelId="{78B0145B-1E6E-41C0-8827-B5A6B71A7F7A}" type="presParOf" srcId="{222E7F29-C344-2F4D-8027-787B35F47309}" destId="{1726B4F9-BEB0-2F4B-9C50-4D37946F83F9}" srcOrd="1" destOrd="0" presId="urn:microsoft.com/office/officeart/2005/8/layout/hierarchy1"/>
    <dgm:cxn modelId="{8A6CEC0A-669E-4313-A6A1-F5CEF5F7238A}" type="presParOf" srcId="{6C0DF21D-F3FD-B24A-8809-71054D87FE0B}" destId="{E04F208F-3A4D-204E-9E1C-6580F7A63A9A}" srcOrd="1" destOrd="0" presId="urn:microsoft.com/office/officeart/2005/8/layout/hierarchy1"/>
    <dgm:cxn modelId="{87C74AD3-B8BC-4C5C-AEC7-F62F00F3A8A5}" type="presParOf" srcId="{E04F208F-3A4D-204E-9E1C-6580F7A63A9A}" destId="{10A4C097-B976-2E45-A881-831CE84270E0}" srcOrd="0" destOrd="0" presId="urn:microsoft.com/office/officeart/2005/8/layout/hierarchy1"/>
    <dgm:cxn modelId="{046C46A2-290E-4C8C-A3C6-9D2D6F4571B3}" type="presParOf" srcId="{E04F208F-3A4D-204E-9E1C-6580F7A63A9A}" destId="{D4DFAE6B-B14E-1F41-AF74-AA86F9B3A6D4}" srcOrd="1" destOrd="0" presId="urn:microsoft.com/office/officeart/2005/8/layout/hierarchy1"/>
    <dgm:cxn modelId="{E6BC71FB-63C3-46BB-81D3-AAFFD09ACEC7}" type="presParOf" srcId="{D4DFAE6B-B14E-1F41-AF74-AA86F9B3A6D4}" destId="{6CD4022C-16D7-E647-81BA-B79AE3D4FA7C}" srcOrd="0" destOrd="0" presId="urn:microsoft.com/office/officeart/2005/8/layout/hierarchy1"/>
    <dgm:cxn modelId="{E88AFD1A-90D1-4146-8073-4E4373B8878C}" type="presParOf" srcId="{6CD4022C-16D7-E647-81BA-B79AE3D4FA7C}" destId="{C95EFA96-1717-A748-B121-E102308302D9}" srcOrd="0" destOrd="0" presId="urn:microsoft.com/office/officeart/2005/8/layout/hierarchy1"/>
    <dgm:cxn modelId="{91B2EC04-1F61-483C-99E3-FB51ABAB60A6}" type="presParOf" srcId="{6CD4022C-16D7-E647-81BA-B79AE3D4FA7C}" destId="{A7E8783B-85BC-A54E-97A4-64F03D06A149}" srcOrd="1" destOrd="0" presId="urn:microsoft.com/office/officeart/2005/8/layout/hierarchy1"/>
    <dgm:cxn modelId="{BE0F1F1B-DDDD-44E9-AE96-7E90617A05E2}" type="presParOf" srcId="{D4DFAE6B-B14E-1F41-AF74-AA86F9B3A6D4}" destId="{C9520E04-B28F-4B4E-AE27-DB812356FA34}" srcOrd="1" destOrd="0" presId="urn:microsoft.com/office/officeart/2005/8/layout/hierarchy1"/>
    <dgm:cxn modelId="{4067964C-84FA-48AA-966C-DBBF6570F3CE}" type="presParOf" srcId="{1F021CA5-2214-41A2-8BD6-F97068E185B0}" destId="{CC8A32C6-5EF2-624C-865B-26BC266AFD38}" srcOrd="2" destOrd="0" presId="urn:microsoft.com/office/officeart/2005/8/layout/hierarchy1"/>
    <dgm:cxn modelId="{852C12E9-8679-4DBB-950C-F7207775E4E8}" type="presParOf" srcId="{1F021CA5-2214-41A2-8BD6-F97068E185B0}" destId="{F8C0D723-9D02-AA41-9A33-4BD1DCF653A3}" srcOrd="3" destOrd="0" presId="urn:microsoft.com/office/officeart/2005/8/layout/hierarchy1"/>
    <dgm:cxn modelId="{261E89E2-901E-43EE-906D-D13D046CFAEA}" type="presParOf" srcId="{F8C0D723-9D02-AA41-9A33-4BD1DCF653A3}" destId="{35D83297-3633-6A4B-80DD-74020A63D47C}" srcOrd="0" destOrd="0" presId="urn:microsoft.com/office/officeart/2005/8/layout/hierarchy1"/>
    <dgm:cxn modelId="{3B5A21B7-5CE7-4F4B-BCFC-3E90484E8693}" type="presParOf" srcId="{35D83297-3633-6A4B-80DD-74020A63D47C}" destId="{983D640B-3ECF-A04B-9128-C9542A3B385A}" srcOrd="0" destOrd="0" presId="urn:microsoft.com/office/officeart/2005/8/layout/hierarchy1"/>
    <dgm:cxn modelId="{772939C2-C29A-4A82-A12F-7768C4BEB423}" type="presParOf" srcId="{35D83297-3633-6A4B-80DD-74020A63D47C}" destId="{2A3756FF-C562-FB4A-93CA-8CB7108F3FCB}" srcOrd="1" destOrd="0" presId="urn:microsoft.com/office/officeart/2005/8/layout/hierarchy1"/>
    <dgm:cxn modelId="{A46D9553-C8E4-46B2-984D-1F789DE31D94}" type="presParOf" srcId="{F8C0D723-9D02-AA41-9A33-4BD1DCF653A3}" destId="{27A00527-15A6-2A41-83BA-FECE4DD9270B}" srcOrd="1" destOrd="0" presId="urn:microsoft.com/office/officeart/2005/8/layout/hierarchy1"/>
    <dgm:cxn modelId="{EC38675F-A6F3-4379-BB75-68E974EFAE9D}" type="presParOf" srcId="{27A00527-15A6-2A41-83BA-FECE4DD9270B}" destId="{7AB1DEE4-1777-B442-80CB-53CD15EF47D5}" srcOrd="0" destOrd="0" presId="urn:microsoft.com/office/officeart/2005/8/layout/hierarchy1"/>
    <dgm:cxn modelId="{2359D719-8F14-4DFE-9E06-7A34639CEE59}" type="presParOf" srcId="{27A00527-15A6-2A41-83BA-FECE4DD9270B}" destId="{041A50B5-780B-6044-8A10-E8DE733848FD}" srcOrd="1" destOrd="0" presId="urn:microsoft.com/office/officeart/2005/8/layout/hierarchy1"/>
    <dgm:cxn modelId="{CAFF26AB-766D-4369-A9B3-266858CAAEDC}" type="presParOf" srcId="{041A50B5-780B-6044-8A10-E8DE733848FD}" destId="{8B5B344E-22B7-0144-9947-60D6D80C691C}" srcOrd="0" destOrd="0" presId="urn:microsoft.com/office/officeart/2005/8/layout/hierarchy1"/>
    <dgm:cxn modelId="{C118911E-C724-41B2-83ED-98C90FC1F6FB}" type="presParOf" srcId="{8B5B344E-22B7-0144-9947-60D6D80C691C}" destId="{6B730B34-B6E0-AE4A-889B-D69C61DB8D08}" srcOrd="0" destOrd="0" presId="urn:microsoft.com/office/officeart/2005/8/layout/hierarchy1"/>
    <dgm:cxn modelId="{07195362-B29A-419E-980E-4CCA9D470A56}" type="presParOf" srcId="{8B5B344E-22B7-0144-9947-60D6D80C691C}" destId="{842C3FF7-1FE7-4948-BB6C-BAC201BE9C1D}" srcOrd="1" destOrd="0" presId="urn:microsoft.com/office/officeart/2005/8/layout/hierarchy1"/>
    <dgm:cxn modelId="{27363FFA-6D86-4979-86FC-B3EA853E8D22}" type="presParOf" srcId="{041A50B5-780B-6044-8A10-E8DE733848FD}" destId="{7EDD5670-4639-914F-9B34-325108C629A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AAF30B-7A56-44DD-9548-3D2D993C5AE1}" type="doc">
      <dgm:prSet loTypeId="urn:microsoft.com/office/officeart/2005/8/layout/hierarchy1" loCatId="hierarchy" qsTypeId="urn:microsoft.com/office/officeart/2005/8/quickstyle/3d4" qsCatId="3D" csTypeId="urn:microsoft.com/office/officeart/2005/8/colors/colorful4" csCatId="colorful" phldr="1"/>
      <dgm:spPr/>
      <dgm:t>
        <a:bodyPr/>
        <a:lstStyle/>
        <a:p>
          <a:endParaRPr lang="en-US"/>
        </a:p>
      </dgm:t>
    </dgm:pt>
    <dgm:pt modelId="{181E18B7-AFA2-4942-A876-3210639914BA}">
      <dgm:prSet phldrT="[Text]"/>
      <dgm:spPr/>
      <dgm:t>
        <a:bodyPr/>
        <a:lstStyle/>
        <a:p>
          <a:r>
            <a:rPr lang="en-US" dirty="0" err="1" smtClean="0"/>
            <a:t>uni</a:t>
          </a:r>
          <a:endParaRPr lang="en-US" dirty="0"/>
        </a:p>
      </dgm:t>
    </dgm:pt>
    <dgm:pt modelId="{7A737FE1-16C8-4000-A9F6-FCCB52AC3195}" type="parTrans" cxnId="{19F37541-F420-4263-ABB2-C163A4549FDB}">
      <dgm:prSet/>
      <dgm:spPr/>
      <dgm:t>
        <a:bodyPr/>
        <a:lstStyle/>
        <a:p>
          <a:endParaRPr lang="en-US"/>
        </a:p>
      </dgm:t>
    </dgm:pt>
    <dgm:pt modelId="{E97F08BE-44F1-445E-9E24-77E7162405DB}" type="sibTrans" cxnId="{19F37541-F420-4263-ABB2-C163A4549FDB}">
      <dgm:prSet/>
      <dgm:spPr/>
      <dgm:t>
        <a:bodyPr/>
        <a:lstStyle/>
        <a:p>
          <a:endParaRPr lang="en-US"/>
        </a:p>
      </dgm:t>
    </dgm:pt>
    <dgm:pt modelId="{5A09B315-AE07-4AFE-8B73-1D59981B25D3}">
      <dgm:prSet phldrT="[Text]"/>
      <dgm:spPr/>
      <dgm:t>
        <a:bodyPr/>
        <a:lstStyle/>
        <a:p>
          <a:r>
            <a:rPr lang="en-US" dirty="0" err="1" smtClean="0"/>
            <a:t>fvBDDef</a:t>
          </a:r>
          <a:endParaRPr lang="en-US" dirty="0"/>
        </a:p>
      </dgm:t>
    </dgm:pt>
    <dgm:pt modelId="{2D38597B-F953-4C20-951E-5AA44FCFA7D6}" type="parTrans" cxnId="{A8995495-7D07-48BD-88C7-42960AD93D33}">
      <dgm:prSet/>
      <dgm:spPr/>
      <dgm:t>
        <a:bodyPr/>
        <a:lstStyle/>
        <a:p>
          <a:endParaRPr lang="en-US"/>
        </a:p>
      </dgm:t>
    </dgm:pt>
    <dgm:pt modelId="{3922531B-2EB1-409C-8B98-B456DA643BCD}" type="sibTrans" cxnId="{A8995495-7D07-48BD-88C7-42960AD93D33}">
      <dgm:prSet/>
      <dgm:spPr/>
      <dgm:t>
        <a:bodyPr/>
        <a:lstStyle/>
        <a:p>
          <a:endParaRPr lang="en-US"/>
        </a:p>
      </dgm:t>
    </dgm:pt>
    <dgm:pt modelId="{8864DF84-E101-2C4B-91E6-89F0D9DCFEA1}">
      <dgm:prSet phldrT="[Text]"/>
      <dgm:spPr/>
      <dgm:t>
        <a:bodyPr/>
        <a:lstStyle/>
        <a:p>
          <a:r>
            <a:rPr lang="en-US" dirty="0" err="1" smtClean="0"/>
            <a:t>fvCtxDef</a:t>
          </a:r>
          <a:endParaRPr lang="en-US" dirty="0"/>
        </a:p>
      </dgm:t>
    </dgm:pt>
    <dgm:pt modelId="{23F3A7AA-55B9-8845-B5E6-E912676C66EC}" type="parTrans" cxnId="{0D7DB70E-991A-5A40-BB37-FFCEA84443C4}">
      <dgm:prSet/>
      <dgm:spPr/>
      <dgm:t>
        <a:bodyPr/>
        <a:lstStyle/>
        <a:p>
          <a:endParaRPr lang="en-US"/>
        </a:p>
      </dgm:t>
    </dgm:pt>
    <dgm:pt modelId="{D2E5493B-E5E5-EE40-A581-3A01E6443D12}" type="sibTrans" cxnId="{0D7DB70E-991A-5A40-BB37-FFCEA84443C4}">
      <dgm:prSet/>
      <dgm:spPr/>
      <dgm:t>
        <a:bodyPr/>
        <a:lstStyle/>
        <a:p>
          <a:endParaRPr lang="en-US"/>
        </a:p>
      </dgm:t>
    </dgm:pt>
    <dgm:pt modelId="{87BFB7A3-24BB-4355-930E-3E4ABC8535CC}" type="pres">
      <dgm:prSet presAssocID="{0AAAF30B-7A56-44DD-9548-3D2D993C5AE1}" presName="hierChild1" presStyleCnt="0">
        <dgm:presLayoutVars>
          <dgm:chPref val="1"/>
          <dgm:dir/>
          <dgm:animOne val="branch"/>
          <dgm:animLvl val="lvl"/>
          <dgm:resizeHandles/>
        </dgm:presLayoutVars>
      </dgm:prSet>
      <dgm:spPr/>
      <dgm:t>
        <a:bodyPr/>
        <a:lstStyle/>
        <a:p>
          <a:endParaRPr lang="en-US"/>
        </a:p>
      </dgm:t>
    </dgm:pt>
    <dgm:pt modelId="{69C0991D-A0FE-46BF-B321-92AE7D4E64B6}" type="pres">
      <dgm:prSet presAssocID="{181E18B7-AFA2-4942-A876-3210639914BA}" presName="hierRoot1" presStyleCnt="0"/>
      <dgm:spPr/>
      <dgm:t>
        <a:bodyPr/>
        <a:lstStyle/>
        <a:p>
          <a:endParaRPr lang="fr-FR"/>
        </a:p>
      </dgm:t>
    </dgm:pt>
    <dgm:pt modelId="{1B59564F-AF00-49A1-A99F-717FCCE38415}" type="pres">
      <dgm:prSet presAssocID="{181E18B7-AFA2-4942-A876-3210639914BA}" presName="composite" presStyleCnt="0"/>
      <dgm:spPr/>
      <dgm:t>
        <a:bodyPr/>
        <a:lstStyle/>
        <a:p>
          <a:endParaRPr lang="fr-FR"/>
        </a:p>
      </dgm:t>
    </dgm:pt>
    <dgm:pt modelId="{433C69A2-920A-411F-9045-358D4EFC97ED}" type="pres">
      <dgm:prSet presAssocID="{181E18B7-AFA2-4942-A876-3210639914BA}" presName="background" presStyleLbl="node0" presStyleIdx="0" presStyleCnt="1"/>
      <dgm:spPr/>
      <dgm:t>
        <a:bodyPr/>
        <a:lstStyle/>
        <a:p>
          <a:endParaRPr lang="fr-FR"/>
        </a:p>
      </dgm:t>
    </dgm:pt>
    <dgm:pt modelId="{FA649363-C772-472A-BACB-BBA3BC575D1A}" type="pres">
      <dgm:prSet presAssocID="{181E18B7-AFA2-4942-A876-3210639914BA}" presName="text" presStyleLbl="fgAcc0" presStyleIdx="0" presStyleCnt="1" custLinFactNeighborX="3998">
        <dgm:presLayoutVars>
          <dgm:chPref val="3"/>
        </dgm:presLayoutVars>
      </dgm:prSet>
      <dgm:spPr/>
      <dgm:t>
        <a:bodyPr/>
        <a:lstStyle/>
        <a:p>
          <a:endParaRPr lang="en-US"/>
        </a:p>
      </dgm:t>
    </dgm:pt>
    <dgm:pt modelId="{67D2F83F-A478-47CD-9644-96CA26A3A96C}" type="pres">
      <dgm:prSet presAssocID="{181E18B7-AFA2-4942-A876-3210639914BA}" presName="hierChild2" presStyleCnt="0"/>
      <dgm:spPr/>
      <dgm:t>
        <a:bodyPr/>
        <a:lstStyle/>
        <a:p>
          <a:endParaRPr lang="fr-FR"/>
        </a:p>
      </dgm:t>
    </dgm:pt>
    <dgm:pt modelId="{46BD18D9-7B29-4C4E-809A-9CD3E9209E4F}" type="pres">
      <dgm:prSet presAssocID="{2D38597B-F953-4C20-951E-5AA44FCFA7D6}" presName="Name10" presStyleLbl="parChTrans1D2" presStyleIdx="0" presStyleCnt="2"/>
      <dgm:spPr/>
      <dgm:t>
        <a:bodyPr/>
        <a:lstStyle/>
        <a:p>
          <a:endParaRPr lang="en-US"/>
        </a:p>
      </dgm:t>
    </dgm:pt>
    <dgm:pt modelId="{9C4A06B9-767B-41E9-A9D8-6A3435012629}" type="pres">
      <dgm:prSet presAssocID="{5A09B315-AE07-4AFE-8B73-1D59981B25D3}" presName="hierRoot2" presStyleCnt="0"/>
      <dgm:spPr/>
      <dgm:t>
        <a:bodyPr/>
        <a:lstStyle/>
        <a:p>
          <a:endParaRPr lang="fr-FR"/>
        </a:p>
      </dgm:t>
    </dgm:pt>
    <dgm:pt modelId="{99D9CA14-477C-42B5-8EA9-3CC770A377C9}" type="pres">
      <dgm:prSet presAssocID="{5A09B315-AE07-4AFE-8B73-1D59981B25D3}" presName="composite2" presStyleCnt="0"/>
      <dgm:spPr/>
      <dgm:t>
        <a:bodyPr/>
        <a:lstStyle/>
        <a:p>
          <a:endParaRPr lang="fr-FR"/>
        </a:p>
      </dgm:t>
    </dgm:pt>
    <dgm:pt modelId="{7BDADD55-5625-414E-B163-87E755FE05B8}" type="pres">
      <dgm:prSet presAssocID="{5A09B315-AE07-4AFE-8B73-1D59981B25D3}" presName="background2" presStyleLbl="node2" presStyleIdx="0" presStyleCnt="2"/>
      <dgm:spPr/>
      <dgm:t>
        <a:bodyPr/>
        <a:lstStyle/>
        <a:p>
          <a:endParaRPr lang="fr-FR"/>
        </a:p>
      </dgm:t>
    </dgm:pt>
    <dgm:pt modelId="{074E9F1C-45D9-400E-B671-59E2D278167C}" type="pres">
      <dgm:prSet presAssocID="{5A09B315-AE07-4AFE-8B73-1D59981B25D3}" presName="text2" presStyleLbl="fgAcc2" presStyleIdx="0" presStyleCnt="2" custLinFactNeighborX="4420">
        <dgm:presLayoutVars>
          <dgm:chPref val="3"/>
        </dgm:presLayoutVars>
      </dgm:prSet>
      <dgm:spPr/>
      <dgm:t>
        <a:bodyPr/>
        <a:lstStyle/>
        <a:p>
          <a:endParaRPr lang="en-US"/>
        </a:p>
      </dgm:t>
    </dgm:pt>
    <dgm:pt modelId="{D21E53B4-84E3-4327-B2B1-3CB8F2E2ED12}" type="pres">
      <dgm:prSet presAssocID="{5A09B315-AE07-4AFE-8B73-1D59981B25D3}" presName="hierChild3" presStyleCnt="0"/>
      <dgm:spPr/>
      <dgm:t>
        <a:bodyPr/>
        <a:lstStyle/>
        <a:p>
          <a:endParaRPr lang="fr-FR"/>
        </a:p>
      </dgm:t>
    </dgm:pt>
    <dgm:pt modelId="{ECF938F7-8ED6-F14D-BC6D-45CF6F0E8D76}" type="pres">
      <dgm:prSet presAssocID="{23F3A7AA-55B9-8845-B5E6-E912676C66EC}" presName="Name10" presStyleLbl="parChTrans1D2" presStyleIdx="1" presStyleCnt="2"/>
      <dgm:spPr/>
      <dgm:t>
        <a:bodyPr/>
        <a:lstStyle/>
        <a:p>
          <a:endParaRPr lang="en-US"/>
        </a:p>
      </dgm:t>
    </dgm:pt>
    <dgm:pt modelId="{6EA41606-C171-504C-AF9F-ABE7BB409669}" type="pres">
      <dgm:prSet presAssocID="{8864DF84-E101-2C4B-91E6-89F0D9DCFEA1}" presName="hierRoot2" presStyleCnt="0"/>
      <dgm:spPr/>
      <dgm:t>
        <a:bodyPr/>
        <a:lstStyle/>
        <a:p>
          <a:endParaRPr lang="fr-FR"/>
        </a:p>
      </dgm:t>
    </dgm:pt>
    <dgm:pt modelId="{56B8AFC3-5B91-2E43-B5C2-061FE8E84B91}" type="pres">
      <dgm:prSet presAssocID="{8864DF84-E101-2C4B-91E6-89F0D9DCFEA1}" presName="composite2" presStyleCnt="0"/>
      <dgm:spPr/>
      <dgm:t>
        <a:bodyPr/>
        <a:lstStyle/>
        <a:p>
          <a:endParaRPr lang="fr-FR"/>
        </a:p>
      </dgm:t>
    </dgm:pt>
    <dgm:pt modelId="{07833E2F-CA4A-D443-9698-BD05F53C1764}" type="pres">
      <dgm:prSet presAssocID="{8864DF84-E101-2C4B-91E6-89F0D9DCFEA1}" presName="background2" presStyleLbl="node2" presStyleIdx="1" presStyleCnt="2"/>
      <dgm:spPr/>
      <dgm:t>
        <a:bodyPr/>
        <a:lstStyle/>
        <a:p>
          <a:endParaRPr lang="fr-FR"/>
        </a:p>
      </dgm:t>
    </dgm:pt>
    <dgm:pt modelId="{033B7AE1-EC73-4F41-A538-C164E42D4502}" type="pres">
      <dgm:prSet presAssocID="{8864DF84-E101-2C4B-91E6-89F0D9DCFEA1}" presName="text2" presStyleLbl="fgAcc2" presStyleIdx="1" presStyleCnt="2">
        <dgm:presLayoutVars>
          <dgm:chPref val="3"/>
        </dgm:presLayoutVars>
      </dgm:prSet>
      <dgm:spPr/>
      <dgm:t>
        <a:bodyPr/>
        <a:lstStyle/>
        <a:p>
          <a:endParaRPr lang="en-US"/>
        </a:p>
      </dgm:t>
    </dgm:pt>
    <dgm:pt modelId="{9AB41F9E-9F12-D748-A58A-90C43AE9F018}" type="pres">
      <dgm:prSet presAssocID="{8864DF84-E101-2C4B-91E6-89F0D9DCFEA1}" presName="hierChild3" presStyleCnt="0"/>
      <dgm:spPr/>
      <dgm:t>
        <a:bodyPr/>
        <a:lstStyle/>
        <a:p>
          <a:endParaRPr lang="fr-FR"/>
        </a:p>
      </dgm:t>
    </dgm:pt>
  </dgm:ptLst>
  <dgm:cxnLst>
    <dgm:cxn modelId="{19F37541-F420-4263-ABB2-C163A4549FDB}" srcId="{0AAAF30B-7A56-44DD-9548-3D2D993C5AE1}" destId="{181E18B7-AFA2-4942-A876-3210639914BA}" srcOrd="0" destOrd="0" parTransId="{7A737FE1-16C8-4000-A9F6-FCCB52AC3195}" sibTransId="{E97F08BE-44F1-445E-9E24-77E7162405DB}"/>
    <dgm:cxn modelId="{0D7DB70E-991A-5A40-BB37-FFCEA84443C4}" srcId="{181E18B7-AFA2-4942-A876-3210639914BA}" destId="{8864DF84-E101-2C4B-91E6-89F0D9DCFEA1}" srcOrd="1" destOrd="0" parTransId="{23F3A7AA-55B9-8845-B5E6-E912676C66EC}" sibTransId="{D2E5493B-E5E5-EE40-A581-3A01E6443D12}"/>
    <dgm:cxn modelId="{34FCFF14-CEDB-46DA-ACF0-CC62FA7C17E6}" type="presOf" srcId="{5A09B315-AE07-4AFE-8B73-1D59981B25D3}" destId="{074E9F1C-45D9-400E-B671-59E2D278167C}" srcOrd="0" destOrd="0" presId="urn:microsoft.com/office/officeart/2005/8/layout/hierarchy1"/>
    <dgm:cxn modelId="{F0A5151E-38ED-4931-B0A1-DCE50F5A58A7}" type="presOf" srcId="{8864DF84-E101-2C4B-91E6-89F0D9DCFEA1}" destId="{033B7AE1-EC73-4F41-A538-C164E42D4502}" srcOrd="0" destOrd="0" presId="urn:microsoft.com/office/officeart/2005/8/layout/hierarchy1"/>
    <dgm:cxn modelId="{C63646C5-10D8-41A5-B54B-8D848C3D1EFB}" type="presOf" srcId="{0AAAF30B-7A56-44DD-9548-3D2D993C5AE1}" destId="{87BFB7A3-24BB-4355-930E-3E4ABC8535CC}" srcOrd="0" destOrd="0" presId="urn:microsoft.com/office/officeart/2005/8/layout/hierarchy1"/>
    <dgm:cxn modelId="{A8995495-7D07-48BD-88C7-42960AD93D33}" srcId="{181E18B7-AFA2-4942-A876-3210639914BA}" destId="{5A09B315-AE07-4AFE-8B73-1D59981B25D3}" srcOrd="0" destOrd="0" parTransId="{2D38597B-F953-4C20-951E-5AA44FCFA7D6}" sibTransId="{3922531B-2EB1-409C-8B98-B456DA643BCD}"/>
    <dgm:cxn modelId="{4C3FB0E3-D5C7-4290-BCC0-24A135F62DF8}" type="presOf" srcId="{181E18B7-AFA2-4942-A876-3210639914BA}" destId="{FA649363-C772-472A-BACB-BBA3BC575D1A}" srcOrd="0" destOrd="0" presId="urn:microsoft.com/office/officeart/2005/8/layout/hierarchy1"/>
    <dgm:cxn modelId="{DEECD6B1-1A1D-4BA7-81AA-780312BCE1AA}" type="presOf" srcId="{2D38597B-F953-4C20-951E-5AA44FCFA7D6}" destId="{46BD18D9-7B29-4C4E-809A-9CD3E9209E4F}" srcOrd="0" destOrd="0" presId="urn:microsoft.com/office/officeart/2005/8/layout/hierarchy1"/>
    <dgm:cxn modelId="{53B26166-A46A-4BD3-B865-9E1A8BA6BE52}" type="presOf" srcId="{23F3A7AA-55B9-8845-B5E6-E912676C66EC}" destId="{ECF938F7-8ED6-F14D-BC6D-45CF6F0E8D76}" srcOrd="0" destOrd="0" presId="urn:microsoft.com/office/officeart/2005/8/layout/hierarchy1"/>
    <dgm:cxn modelId="{30673AE6-492D-42EF-8C80-7343A1CE8733}" type="presParOf" srcId="{87BFB7A3-24BB-4355-930E-3E4ABC8535CC}" destId="{69C0991D-A0FE-46BF-B321-92AE7D4E64B6}" srcOrd="0" destOrd="0" presId="urn:microsoft.com/office/officeart/2005/8/layout/hierarchy1"/>
    <dgm:cxn modelId="{85A5FD74-5C5C-45CB-972D-A1E60ED68403}" type="presParOf" srcId="{69C0991D-A0FE-46BF-B321-92AE7D4E64B6}" destId="{1B59564F-AF00-49A1-A99F-717FCCE38415}" srcOrd="0" destOrd="0" presId="urn:microsoft.com/office/officeart/2005/8/layout/hierarchy1"/>
    <dgm:cxn modelId="{B6F94734-0FD2-4DB5-805D-21D92B44732E}" type="presParOf" srcId="{1B59564F-AF00-49A1-A99F-717FCCE38415}" destId="{433C69A2-920A-411F-9045-358D4EFC97ED}" srcOrd="0" destOrd="0" presId="urn:microsoft.com/office/officeart/2005/8/layout/hierarchy1"/>
    <dgm:cxn modelId="{679D7AFC-0C05-4C33-B3A6-12ED05ADDDD3}" type="presParOf" srcId="{1B59564F-AF00-49A1-A99F-717FCCE38415}" destId="{FA649363-C772-472A-BACB-BBA3BC575D1A}" srcOrd="1" destOrd="0" presId="urn:microsoft.com/office/officeart/2005/8/layout/hierarchy1"/>
    <dgm:cxn modelId="{9C8DF7D5-D591-4B87-977B-7D19F78D67DD}" type="presParOf" srcId="{69C0991D-A0FE-46BF-B321-92AE7D4E64B6}" destId="{67D2F83F-A478-47CD-9644-96CA26A3A96C}" srcOrd="1" destOrd="0" presId="urn:microsoft.com/office/officeart/2005/8/layout/hierarchy1"/>
    <dgm:cxn modelId="{D4FE1A76-D2A7-48DA-B01E-6D087A085F6B}" type="presParOf" srcId="{67D2F83F-A478-47CD-9644-96CA26A3A96C}" destId="{46BD18D9-7B29-4C4E-809A-9CD3E9209E4F}" srcOrd="0" destOrd="0" presId="urn:microsoft.com/office/officeart/2005/8/layout/hierarchy1"/>
    <dgm:cxn modelId="{79CC4DBE-A845-45CA-ACC9-B15CC48EBDF3}" type="presParOf" srcId="{67D2F83F-A478-47CD-9644-96CA26A3A96C}" destId="{9C4A06B9-767B-41E9-A9D8-6A3435012629}" srcOrd="1" destOrd="0" presId="urn:microsoft.com/office/officeart/2005/8/layout/hierarchy1"/>
    <dgm:cxn modelId="{4C91C770-83CB-4C5E-8011-00ABB289B0C7}" type="presParOf" srcId="{9C4A06B9-767B-41E9-A9D8-6A3435012629}" destId="{99D9CA14-477C-42B5-8EA9-3CC770A377C9}" srcOrd="0" destOrd="0" presId="urn:microsoft.com/office/officeart/2005/8/layout/hierarchy1"/>
    <dgm:cxn modelId="{4FB400AB-8A28-4DFA-B046-90F39B31AD6E}" type="presParOf" srcId="{99D9CA14-477C-42B5-8EA9-3CC770A377C9}" destId="{7BDADD55-5625-414E-B163-87E755FE05B8}" srcOrd="0" destOrd="0" presId="urn:microsoft.com/office/officeart/2005/8/layout/hierarchy1"/>
    <dgm:cxn modelId="{9E93AADD-A06C-4B01-BD40-84617B37D273}" type="presParOf" srcId="{99D9CA14-477C-42B5-8EA9-3CC770A377C9}" destId="{074E9F1C-45D9-400E-B671-59E2D278167C}" srcOrd="1" destOrd="0" presId="urn:microsoft.com/office/officeart/2005/8/layout/hierarchy1"/>
    <dgm:cxn modelId="{51F63551-8550-4E08-891C-33D4C938BA1E}" type="presParOf" srcId="{9C4A06B9-767B-41E9-A9D8-6A3435012629}" destId="{D21E53B4-84E3-4327-B2B1-3CB8F2E2ED12}" srcOrd="1" destOrd="0" presId="urn:microsoft.com/office/officeart/2005/8/layout/hierarchy1"/>
    <dgm:cxn modelId="{5B575484-2107-4D4E-98A1-DEA4B1434039}" type="presParOf" srcId="{67D2F83F-A478-47CD-9644-96CA26A3A96C}" destId="{ECF938F7-8ED6-F14D-BC6D-45CF6F0E8D76}" srcOrd="2" destOrd="0" presId="urn:microsoft.com/office/officeart/2005/8/layout/hierarchy1"/>
    <dgm:cxn modelId="{4B9FA4F9-4BC2-4FA5-9B1B-0CEC75F0FD0E}" type="presParOf" srcId="{67D2F83F-A478-47CD-9644-96CA26A3A96C}" destId="{6EA41606-C171-504C-AF9F-ABE7BB409669}" srcOrd="3" destOrd="0" presId="urn:microsoft.com/office/officeart/2005/8/layout/hierarchy1"/>
    <dgm:cxn modelId="{AF832584-21B1-4C5C-ADBB-7E915228FEFE}" type="presParOf" srcId="{6EA41606-C171-504C-AF9F-ABE7BB409669}" destId="{56B8AFC3-5B91-2E43-B5C2-061FE8E84B91}" srcOrd="0" destOrd="0" presId="urn:microsoft.com/office/officeart/2005/8/layout/hierarchy1"/>
    <dgm:cxn modelId="{A79A8EFD-C377-4D6F-9B5C-D198493D26A9}" type="presParOf" srcId="{56B8AFC3-5B91-2E43-B5C2-061FE8E84B91}" destId="{07833E2F-CA4A-D443-9698-BD05F53C1764}" srcOrd="0" destOrd="0" presId="urn:microsoft.com/office/officeart/2005/8/layout/hierarchy1"/>
    <dgm:cxn modelId="{1B738317-1058-40AE-B87A-C0E002615C28}" type="presParOf" srcId="{56B8AFC3-5B91-2E43-B5C2-061FE8E84B91}" destId="{033B7AE1-EC73-4F41-A538-C164E42D4502}" srcOrd="1" destOrd="0" presId="urn:microsoft.com/office/officeart/2005/8/layout/hierarchy1"/>
    <dgm:cxn modelId="{EA95B275-EEBE-48B9-A86C-804CBA47701F}" type="presParOf" srcId="{6EA41606-C171-504C-AF9F-ABE7BB409669}" destId="{9AB41F9E-9F12-D748-A58A-90C43AE9F01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AAF30B-7A56-44DD-9548-3D2D993C5AE1}" type="doc">
      <dgm:prSet loTypeId="urn:microsoft.com/office/officeart/2005/8/layout/hierarchy1" loCatId="hierarchy" qsTypeId="urn:microsoft.com/office/officeart/2005/8/quickstyle/3d4" qsCatId="3D" csTypeId="urn:microsoft.com/office/officeart/2005/8/colors/colorful2" csCatId="colorful" phldr="1"/>
      <dgm:spPr/>
      <dgm:t>
        <a:bodyPr/>
        <a:lstStyle/>
        <a:p>
          <a:endParaRPr lang="en-US"/>
        </a:p>
      </dgm:t>
    </dgm:pt>
    <dgm:pt modelId="{181E18B7-AFA2-4942-A876-3210639914BA}">
      <dgm:prSet phldrT="[Text]"/>
      <dgm:spPr/>
      <dgm:t>
        <a:bodyPr/>
        <a:lstStyle/>
        <a:p>
          <a:r>
            <a:rPr lang="en-US" dirty="0" smtClean="0"/>
            <a:t>sys</a:t>
          </a:r>
          <a:endParaRPr lang="en-US" dirty="0"/>
        </a:p>
      </dgm:t>
    </dgm:pt>
    <dgm:pt modelId="{7A737FE1-16C8-4000-A9F6-FCCB52AC3195}" type="parTrans" cxnId="{19F37541-F420-4263-ABB2-C163A4549FDB}">
      <dgm:prSet/>
      <dgm:spPr/>
      <dgm:t>
        <a:bodyPr/>
        <a:lstStyle/>
        <a:p>
          <a:endParaRPr lang="en-US"/>
        </a:p>
      </dgm:t>
    </dgm:pt>
    <dgm:pt modelId="{E97F08BE-44F1-445E-9E24-77E7162405DB}" type="sibTrans" cxnId="{19F37541-F420-4263-ABB2-C163A4549FDB}">
      <dgm:prSet/>
      <dgm:spPr/>
      <dgm:t>
        <a:bodyPr/>
        <a:lstStyle/>
        <a:p>
          <a:endParaRPr lang="en-US"/>
        </a:p>
      </dgm:t>
    </dgm:pt>
    <dgm:pt modelId="{5A09B315-AE07-4AFE-8B73-1D59981B25D3}">
      <dgm:prSet phldrT="[Text]"/>
      <dgm:spPr/>
      <dgm:t>
        <a:bodyPr/>
        <a:lstStyle/>
        <a:p>
          <a:r>
            <a:rPr lang="en-US" dirty="0" smtClean="0"/>
            <a:t>l3Ctx</a:t>
          </a:r>
          <a:endParaRPr lang="en-US" dirty="0"/>
        </a:p>
      </dgm:t>
    </dgm:pt>
    <dgm:pt modelId="{2D38597B-F953-4C20-951E-5AA44FCFA7D6}" type="parTrans" cxnId="{A8995495-7D07-48BD-88C7-42960AD93D33}">
      <dgm:prSet/>
      <dgm:spPr/>
      <dgm:t>
        <a:bodyPr/>
        <a:lstStyle/>
        <a:p>
          <a:endParaRPr lang="en-US"/>
        </a:p>
      </dgm:t>
    </dgm:pt>
    <dgm:pt modelId="{3922531B-2EB1-409C-8B98-B456DA643BCD}" type="sibTrans" cxnId="{A8995495-7D07-48BD-88C7-42960AD93D33}">
      <dgm:prSet/>
      <dgm:spPr/>
      <dgm:t>
        <a:bodyPr/>
        <a:lstStyle/>
        <a:p>
          <a:endParaRPr lang="en-US"/>
        </a:p>
      </dgm:t>
    </dgm:pt>
    <dgm:pt modelId="{3FB82781-5A3A-4593-B50E-3F132720C84C}">
      <dgm:prSet phldrT="[Text]"/>
      <dgm:spPr/>
      <dgm:t>
        <a:bodyPr/>
        <a:lstStyle/>
        <a:p>
          <a:r>
            <a:rPr lang="en-US" dirty="0" smtClean="0"/>
            <a:t>vlanCktEp</a:t>
          </a:r>
          <a:endParaRPr lang="en-US" dirty="0"/>
        </a:p>
      </dgm:t>
    </dgm:pt>
    <dgm:pt modelId="{65D830C8-8388-4991-89A9-7516EF16E785}" type="parTrans" cxnId="{AB9776FB-3119-4752-9270-A3BC094B7F91}">
      <dgm:prSet/>
      <dgm:spPr/>
      <dgm:t>
        <a:bodyPr/>
        <a:lstStyle/>
        <a:p>
          <a:endParaRPr lang="en-US"/>
        </a:p>
      </dgm:t>
    </dgm:pt>
    <dgm:pt modelId="{ADAFA527-5D87-4165-B0BE-F46952D583CA}" type="sibTrans" cxnId="{AB9776FB-3119-4752-9270-A3BC094B7F91}">
      <dgm:prSet/>
      <dgm:spPr/>
      <dgm:t>
        <a:bodyPr/>
        <a:lstStyle/>
        <a:p>
          <a:endParaRPr lang="en-US"/>
        </a:p>
      </dgm:t>
    </dgm:pt>
    <dgm:pt modelId="{A26E4AD6-454D-4A14-B3DB-317A90AB5D8B}">
      <dgm:prSet phldrT="[Text]"/>
      <dgm:spPr/>
      <dgm:t>
        <a:bodyPr/>
        <a:lstStyle/>
        <a:p>
          <a:r>
            <a:rPr lang="en-US" dirty="0" smtClean="0"/>
            <a:t>l3Ctx</a:t>
          </a:r>
          <a:endParaRPr lang="en-US" dirty="0"/>
        </a:p>
      </dgm:t>
    </dgm:pt>
    <dgm:pt modelId="{E048D56C-0355-4E36-BFAE-888EBA5EF527}" type="parTrans" cxnId="{618BA421-66C9-440E-98CA-83456F271EBB}">
      <dgm:prSet/>
      <dgm:spPr/>
      <dgm:t>
        <a:bodyPr/>
        <a:lstStyle/>
        <a:p>
          <a:endParaRPr lang="en-US"/>
        </a:p>
      </dgm:t>
    </dgm:pt>
    <dgm:pt modelId="{22D81D71-B145-4B87-9597-8D57EDA2F544}" type="sibTrans" cxnId="{618BA421-66C9-440E-98CA-83456F271EBB}">
      <dgm:prSet/>
      <dgm:spPr/>
      <dgm:t>
        <a:bodyPr/>
        <a:lstStyle/>
        <a:p>
          <a:endParaRPr lang="en-US"/>
        </a:p>
      </dgm:t>
    </dgm:pt>
    <dgm:pt modelId="{3FCD259E-DBD0-46D4-AAE8-1C64680392D6}">
      <dgm:prSet phldrT="[Text]"/>
      <dgm:spPr/>
      <dgm:t>
        <a:bodyPr/>
        <a:lstStyle/>
        <a:p>
          <a:r>
            <a:rPr lang="en-US" dirty="0" smtClean="0"/>
            <a:t>l2BD</a:t>
          </a:r>
          <a:endParaRPr lang="en-US" dirty="0"/>
        </a:p>
      </dgm:t>
    </dgm:pt>
    <dgm:pt modelId="{78F307EB-7D15-484E-906E-F3E1E0888DE1}" type="parTrans" cxnId="{0EC61914-F492-4BAD-88C1-760A0DB40E25}">
      <dgm:prSet/>
      <dgm:spPr/>
      <dgm:t>
        <a:bodyPr/>
        <a:lstStyle/>
        <a:p>
          <a:endParaRPr lang="en-US"/>
        </a:p>
      </dgm:t>
    </dgm:pt>
    <dgm:pt modelId="{D229AA48-D0CF-444D-A1D2-748E512B61A9}" type="sibTrans" cxnId="{0EC61914-F492-4BAD-88C1-760A0DB40E25}">
      <dgm:prSet/>
      <dgm:spPr/>
      <dgm:t>
        <a:bodyPr/>
        <a:lstStyle/>
        <a:p>
          <a:endParaRPr lang="en-US"/>
        </a:p>
      </dgm:t>
    </dgm:pt>
    <dgm:pt modelId="{9DDC9F39-E4A9-4C90-AAF4-0E69DFD62D01}">
      <dgm:prSet phldrT="[Text]"/>
      <dgm:spPr/>
      <dgm:t>
        <a:bodyPr/>
        <a:lstStyle/>
        <a:p>
          <a:r>
            <a:rPr lang="en-US" dirty="0" smtClean="0"/>
            <a:t>l2BD</a:t>
          </a:r>
          <a:endParaRPr lang="en-US" dirty="0"/>
        </a:p>
      </dgm:t>
    </dgm:pt>
    <dgm:pt modelId="{6F0446DC-1101-4198-AD00-A325086E2A5E}" type="parTrans" cxnId="{99D25433-4E7B-4208-8E8F-0D48EA1CC34B}">
      <dgm:prSet/>
      <dgm:spPr/>
      <dgm:t>
        <a:bodyPr/>
        <a:lstStyle/>
        <a:p>
          <a:endParaRPr lang="en-US"/>
        </a:p>
      </dgm:t>
    </dgm:pt>
    <dgm:pt modelId="{D4F2FC3A-ABC5-4718-9A86-232C8F49431D}" type="sibTrans" cxnId="{99D25433-4E7B-4208-8E8F-0D48EA1CC34B}">
      <dgm:prSet/>
      <dgm:spPr/>
      <dgm:t>
        <a:bodyPr/>
        <a:lstStyle/>
        <a:p>
          <a:endParaRPr lang="en-US"/>
        </a:p>
      </dgm:t>
    </dgm:pt>
    <dgm:pt modelId="{45FF1104-BDA8-47DD-A43B-D6865C823B83}">
      <dgm:prSet phldrT="[Text]"/>
      <dgm:spPr/>
      <dgm:t>
        <a:bodyPr/>
        <a:lstStyle/>
        <a:p>
          <a:r>
            <a:rPr lang="en-US" dirty="0" smtClean="0"/>
            <a:t>l2BD</a:t>
          </a:r>
          <a:endParaRPr lang="en-US" dirty="0"/>
        </a:p>
      </dgm:t>
    </dgm:pt>
    <dgm:pt modelId="{9FA2DFDF-3E09-4525-973F-1B5D1D6A3886}" type="parTrans" cxnId="{A0BAA555-3B60-4F96-9D3D-8BCCAC4BF284}">
      <dgm:prSet/>
      <dgm:spPr/>
      <dgm:t>
        <a:bodyPr/>
        <a:lstStyle/>
        <a:p>
          <a:endParaRPr lang="en-US"/>
        </a:p>
      </dgm:t>
    </dgm:pt>
    <dgm:pt modelId="{B94B237D-BFD9-4203-AA14-EC39957CD194}" type="sibTrans" cxnId="{A0BAA555-3B60-4F96-9D3D-8BCCAC4BF284}">
      <dgm:prSet/>
      <dgm:spPr/>
      <dgm:t>
        <a:bodyPr/>
        <a:lstStyle/>
        <a:p>
          <a:endParaRPr lang="en-US"/>
        </a:p>
      </dgm:t>
    </dgm:pt>
    <dgm:pt modelId="{E4F9CF1F-EDC6-4DC0-A418-8F19620FC5AD}">
      <dgm:prSet phldrT="[Text]"/>
      <dgm:spPr/>
      <dgm:t>
        <a:bodyPr/>
        <a:lstStyle/>
        <a:p>
          <a:r>
            <a:rPr lang="en-US" dirty="0" err="1" smtClean="0"/>
            <a:t>vxlanCktEp</a:t>
          </a:r>
          <a:endParaRPr lang="en-US" dirty="0"/>
        </a:p>
      </dgm:t>
    </dgm:pt>
    <dgm:pt modelId="{A4B9C010-CCB0-45CF-B2CD-F4E1196F857F}" type="parTrans" cxnId="{039ADB87-1FE9-4483-8E7D-E190D088DF40}">
      <dgm:prSet/>
      <dgm:spPr/>
      <dgm:t>
        <a:bodyPr/>
        <a:lstStyle/>
        <a:p>
          <a:endParaRPr lang="en-US"/>
        </a:p>
      </dgm:t>
    </dgm:pt>
    <dgm:pt modelId="{FE19B06F-E60F-44DD-BADB-8BDD7629989F}" type="sibTrans" cxnId="{039ADB87-1FE9-4483-8E7D-E190D088DF40}">
      <dgm:prSet/>
      <dgm:spPr/>
      <dgm:t>
        <a:bodyPr/>
        <a:lstStyle/>
        <a:p>
          <a:endParaRPr lang="en-US"/>
        </a:p>
      </dgm:t>
    </dgm:pt>
    <dgm:pt modelId="{67957C23-58D7-4F13-B29A-4E0268DF3E60}">
      <dgm:prSet phldrT="[Text]"/>
      <dgm:spPr/>
      <dgm:t>
        <a:bodyPr/>
        <a:lstStyle/>
        <a:p>
          <a:r>
            <a:rPr lang="en-US" dirty="0" smtClean="0"/>
            <a:t>l2RsPathDomAtt</a:t>
          </a:r>
          <a:endParaRPr lang="en-US" dirty="0"/>
        </a:p>
      </dgm:t>
    </dgm:pt>
    <dgm:pt modelId="{9C4A3F21-CA03-4AA3-A9BB-A81A6813FD8C}" type="parTrans" cxnId="{509CD247-A859-45E9-B3EC-1A999EEB7842}">
      <dgm:prSet/>
      <dgm:spPr/>
      <dgm:t>
        <a:bodyPr/>
        <a:lstStyle/>
        <a:p>
          <a:endParaRPr lang="en-US"/>
        </a:p>
      </dgm:t>
    </dgm:pt>
    <dgm:pt modelId="{A43693B0-514B-4299-9A01-8F5826F6D308}" type="sibTrans" cxnId="{509CD247-A859-45E9-B3EC-1A999EEB7842}">
      <dgm:prSet/>
      <dgm:spPr/>
      <dgm:t>
        <a:bodyPr/>
        <a:lstStyle/>
        <a:p>
          <a:endParaRPr lang="en-US"/>
        </a:p>
      </dgm:t>
    </dgm:pt>
    <dgm:pt modelId="{87BFB7A3-24BB-4355-930E-3E4ABC8535CC}" type="pres">
      <dgm:prSet presAssocID="{0AAAF30B-7A56-44DD-9548-3D2D993C5AE1}" presName="hierChild1" presStyleCnt="0">
        <dgm:presLayoutVars>
          <dgm:chPref val="1"/>
          <dgm:dir/>
          <dgm:animOne val="branch"/>
          <dgm:animLvl val="lvl"/>
          <dgm:resizeHandles/>
        </dgm:presLayoutVars>
      </dgm:prSet>
      <dgm:spPr/>
      <dgm:t>
        <a:bodyPr/>
        <a:lstStyle/>
        <a:p>
          <a:endParaRPr lang="en-US"/>
        </a:p>
      </dgm:t>
    </dgm:pt>
    <dgm:pt modelId="{69C0991D-A0FE-46BF-B321-92AE7D4E64B6}" type="pres">
      <dgm:prSet presAssocID="{181E18B7-AFA2-4942-A876-3210639914BA}" presName="hierRoot1" presStyleCnt="0"/>
      <dgm:spPr/>
      <dgm:t>
        <a:bodyPr/>
        <a:lstStyle/>
        <a:p>
          <a:endParaRPr lang="fr-FR"/>
        </a:p>
      </dgm:t>
    </dgm:pt>
    <dgm:pt modelId="{1B59564F-AF00-49A1-A99F-717FCCE38415}" type="pres">
      <dgm:prSet presAssocID="{181E18B7-AFA2-4942-A876-3210639914BA}" presName="composite" presStyleCnt="0"/>
      <dgm:spPr/>
      <dgm:t>
        <a:bodyPr/>
        <a:lstStyle/>
        <a:p>
          <a:endParaRPr lang="fr-FR"/>
        </a:p>
      </dgm:t>
    </dgm:pt>
    <dgm:pt modelId="{433C69A2-920A-411F-9045-358D4EFC97ED}" type="pres">
      <dgm:prSet presAssocID="{181E18B7-AFA2-4942-A876-3210639914BA}" presName="background" presStyleLbl="node0" presStyleIdx="0" presStyleCnt="1"/>
      <dgm:spPr/>
      <dgm:t>
        <a:bodyPr/>
        <a:lstStyle/>
        <a:p>
          <a:endParaRPr lang="fr-FR"/>
        </a:p>
      </dgm:t>
    </dgm:pt>
    <dgm:pt modelId="{FA649363-C772-472A-BACB-BBA3BC575D1A}" type="pres">
      <dgm:prSet presAssocID="{181E18B7-AFA2-4942-A876-3210639914BA}" presName="text" presStyleLbl="fgAcc0" presStyleIdx="0" presStyleCnt="1" custLinFactNeighborX="2889">
        <dgm:presLayoutVars>
          <dgm:chPref val="3"/>
        </dgm:presLayoutVars>
      </dgm:prSet>
      <dgm:spPr/>
      <dgm:t>
        <a:bodyPr/>
        <a:lstStyle/>
        <a:p>
          <a:endParaRPr lang="en-US"/>
        </a:p>
      </dgm:t>
    </dgm:pt>
    <dgm:pt modelId="{67D2F83F-A478-47CD-9644-96CA26A3A96C}" type="pres">
      <dgm:prSet presAssocID="{181E18B7-AFA2-4942-A876-3210639914BA}" presName="hierChild2" presStyleCnt="0"/>
      <dgm:spPr/>
      <dgm:t>
        <a:bodyPr/>
        <a:lstStyle/>
        <a:p>
          <a:endParaRPr lang="fr-FR"/>
        </a:p>
      </dgm:t>
    </dgm:pt>
    <dgm:pt modelId="{46BD18D9-7B29-4C4E-809A-9CD3E9209E4F}" type="pres">
      <dgm:prSet presAssocID="{2D38597B-F953-4C20-951E-5AA44FCFA7D6}" presName="Name10" presStyleLbl="parChTrans1D2" presStyleIdx="0" presStyleCnt="2"/>
      <dgm:spPr/>
      <dgm:t>
        <a:bodyPr/>
        <a:lstStyle/>
        <a:p>
          <a:endParaRPr lang="en-US"/>
        </a:p>
      </dgm:t>
    </dgm:pt>
    <dgm:pt modelId="{9C4A06B9-767B-41E9-A9D8-6A3435012629}" type="pres">
      <dgm:prSet presAssocID="{5A09B315-AE07-4AFE-8B73-1D59981B25D3}" presName="hierRoot2" presStyleCnt="0"/>
      <dgm:spPr/>
      <dgm:t>
        <a:bodyPr/>
        <a:lstStyle/>
        <a:p>
          <a:endParaRPr lang="fr-FR"/>
        </a:p>
      </dgm:t>
    </dgm:pt>
    <dgm:pt modelId="{99D9CA14-477C-42B5-8EA9-3CC770A377C9}" type="pres">
      <dgm:prSet presAssocID="{5A09B315-AE07-4AFE-8B73-1D59981B25D3}" presName="composite2" presStyleCnt="0"/>
      <dgm:spPr/>
      <dgm:t>
        <a:bodyPr/>
        <a:lstStyle/>
        <a:p>
          <a:endParaRPr lang="fr-FR"/>
        </a:p>
      </dgm:t>
    </dgm:pt>
    <dgm:pt modelId="{7BDADD55-5625-414E-B163-87E755FE05B8}" type="pres">
      <dgm:prSet presAssocID="{5A09B315-AE07-4AFE-8B73-1D59981B25D3}" presName="background2" presStyleLbl="node2" presStyleIdx="0" presStyleCnt="2"/>
      <dgm:spPr/>
      <dgm:t>
        <a:bodyPr/>
        <a:lstStyle/>
        <a:p>
          <a:endParaRPr lang="fr-FR"/>
        </a:p>
      </dgm:t>
    </dgm:pt>
    <dgm:pt modelId="{074E9F1C-45D9-400E-B671-59E2D278167C}" type="pres">
      <dgm:prSet presAssocID="{5A09B315-AE07-4AFE-8B73-1D59981B25D3}" presName="text2" presStyleLbl="fgAcc2" presStyleIdx="0" presStyleCnt="2" custLinFactNeighborX="4420">
        <dgm:presLayoutVars>
          <dgm:chPref val="3"/>
        </dgm:presLayoutVars>
      </dgm:prSet>
      <dgm:spPr/>
      <dgm:t>
        <a:bodyPr/>
        <a:lstStyle/>
        <a:p>
          <a:endParaRPr lang="en-US"/>
        </a:p>
      </dgm:t>
    </dgm:pt>
    <dgm:pt modelId="{D21E53B4-84E3-4327-B2B1-3CB8F2E2ED12}" type="pres">
      <dgm:prSet presAssocID="{5A09B315-AE07-4AFE-8B73-1D59981B25D3}" presName="hierChild3" presStyleCnt="0"/>
      <dgm:spPr/>
      <dgm:t>
        <a:bodyPr/>
        <a:lstStyle/>
        <a:p>
          <a:endParaRPr lang="fr-FR"/>
        </a:p>
      </dgm:t>
    </dgm:pt>
    <dgm:pt modelId="{2A73E1E8-D307-4D63-A07B-D0D01C49676F}" type="pres">
      <dgm:prSet presAssocID="{6F0446DC-1101-4198-AD00-A325086E2A5E}" presName="Name17" presStyleLbl="parChTrans1D3" presStyleIdx="0" presStyleCnt="3"/>
      <dgm:spPr/>
      <dgm:t>
        <a:bodyPr/>
        <a:lstStyle/>
        <a:p>
          <a:endParaRPr lang="en-US"/>
        </a:p>
      </dgm:t>
    </dgm:pt>
    <dgm:pt modelId="{AF0B0FC7-7F8F-4D9D-ABC1-E721158071D8}" type="pres">
      <dgm:prSet presAssocID="{9DDC9F39-E4A9-4C90-AAF4-0E69DFD62D01}" presName="hierRoot3" presStyleCnt="0"/>
      <dgm:spPr/>
      <dgm:t>
        <a:bodyPr/>
        <a:lstStyle/>
        <a:p>
          <a:endParaRPr lang="fr-FR"/>
        </a:p>
      </dgm:t>
    </dgm:pt>
    <dgm:pt modelId="{96E368B2-89A8-4033-AE9D-ACFA3168BE9F}" type="pres">
      <dgm:prSet presAssocID="{9DDC9F39-E4A9-4C90-AAF4-0E69DFD62D01}" presName="composite3" presStyleCnt="0"/>
      <dgm:spPr/>
      <dgm:t>
        <a:bodyPr/>
        <a:lstStyle/>
        <a:p>
          <a:endParaRPr lang="fr-FR"/>
        </a:p>
      </dgm:t>
    </dgm:pt>
    <dgm:pt modelId="{204DF3B7-41ED-48F6-AA0D-E9EABBDE44EA}" type="pres">
      <dgm:prSet presAssocID="{9DDC9F39-E4A9-4C90-AAF4-0E69DFD62D01}" presName="background3" presStyleLbl="node3" presStyleIdx="0" presStyleCnt="3"/>
      <dgm:spPr/>
      <dgm:t>
        <a:bodyPr/>
        <a:lstStyle/>
        <a:p>
          <a:endParaRPr lang="fr-FR"/>
        </a:p>
      </dgm:t>
    </dgm:pt>
    <dgm:pt modelId="{7B01C792-6548-45A9-B44B-5E1046C6245B}" type="pres">
      <dgm:prSet presAssocID="{9DDC9F39-E4A9-4C90-AAF4-0E69DFD62D01}" presName="text3" presStyleLbl="fgAcc3" presStyleIdx="0" presStyleCnt="3">
        <dgm:presLayoutVars>
          <dgm:chPref val="3"/>
        </dgm:presLayoutVars>
      </dgm:prSet>
      <dgm:spPr/>
      <dgm:t>
        <a:bodyPr/>
        <a:lstStyle/>
        <a:p>
          <a:endParaRPr lang="en-US"/>
        </a:p>
      </dgm:t>
    </dgm:pt>
    <dgm:pt modelId="{F61B3989-2D9D-459D-BDEE-A754A30E1A3A}" type="pres">
      <dgm:prSet presAssocID="{9DDC9F39-E4A9-4C90-AAF4-0E69DFD62D01}" presName="hierChild4" presStyleCnt="0"/>
      <dgm:spPr/>
      <dgm:t>
        <a:bodyPr/>
        <a:lstStyle/>
        <a:p>
          <a:endParaRPr lang="fr-FR"/>
        </a:p>
      </dgm:t>
    </dgm:pt>
    <dgm:pt modelId="{A751EC65-EC98-43ED-B3EA-16AD5D64F5F8}" type="pres">
      <dgm:prSet presAssocID="{9FA2DFDF-3E09-4525-973F-1B5D1D6A3886}" presName="Name17" presStyleLbl="parChTrans1D3" presStyleIdx="1" presStyleCnt="3"/>
      <dgm:spPr/>
      <dgm:t>
        <a:bodyPr/>
        <a:lstStyle/>
        <a:p>
          <a:endParaRPr lang="en-US"/>
        </a:p>
      </dgm:t>
    </dgm:pt>
    <dgm:pt modelId="{F4182B6F-C1BE-4F45-95DB-764DB776FECA}" type="pres">
      <dgm:prSet presAssocID="{45FF1104-BDA8-47DD-A43B-D6865C823B83}" presName="hierRoot3" presStyleCnt="0"/>
      <dgm:spPr/>
      <dgm:t>
        <a:bodyPr/>
        <a:lstStyle/>
        <a:p>
          <a:endParaRPr lang="fr-FR"/>
        </a:p>
      </dgm:t>
    </dgm:pt>
    <dgm:pt modelId="{9E81D3BD-BA22-49C9-8BC0-13F3D2AFA7AC}" type="pres">
      <dgm:prSet presAssocID="{45FF1104-BDA8-47DD-A43B-D6865C823B83}" presName="composite3" presStyleCnt="0"/>
      <dgm:spPr/>
      <dgm:t>
        <a:bodyPr/>
        <a:lstStyle/>
        <a:p>
          <a:endParaRPr lang="fr-FR"/>
        </a:p>
      </dgm:t>
    </dgm:pt>
    <dgm:pt modelId="{26974F6E-1DB3-46CE-86A5-8C3E7D642545}" type="pres">
      <dgm:prSet presAssocID="{45FF1104-BDA8-47DD-A43B-D6865C823B83}" presName="background3" presStyleLbl="node3" presStyleIdx="1" presStyleCnt="3"/>
      <dgm:spPr/>
      <dgm:t>
        <a:bodyPr/>
        <a:lstStyle/>
        <a:p>
          <a:endParaRPr lang="fr-FR"/>
        </a:p>
      </dgm:t>
    </dgm:pt>
    <dgm:pt modelId="{B3141EE6-4D4A-4568-AE09-A43DD62FBF6A}" type="pres">
      <dgm:prSet presAssocID="{45FF1104-BDA8-47DD-A43B-D6865C823B83}" presName="text3" presStyleLbl="fgAcc3" presStyleIdx="1" presStyleCnt="3">
        <dgm:presLayoutVars>
          <dgm:chPref val="3"/>
        </dgm:presLayoutVars>
      </dgm:prSet>
      <dgm:spPr/>
      <dgm:t>
        <a:bodyPr/>
        <a:lstStyle/>
        <a:p>
          <a:endParaRPr lang="en-US"/>
        </a:p>
      </dgm:t>
    </dgm:pt>
    <dgm:pt modelId="{BC4B0C3A-1B7A-4B5B-A04F-C585BB4B5A95}" type="pres">
      <dgm:prSet presAssocID="{45FF1104-BDA8-47DD-A43B-D6865C823B83}" presName="hierChild4" presStyleCnt="0"/>
      <dgm:spPr/>
      <dgm:t>
        <a:bodyPr/>
        <a:lstStyle/>
        <a:p>
          <a:endParaRPr lang="fr-FR"/>
        </a:p>
      </dgm:t>
    </dgm:pt>
    <dgm:pt modelId="{5962A43B-12A7-462B-9D47-395C5F65632F}" type="pres">
      <dgm:prSet presAssocID="{65D830C8-8388-4991-89A9-7516EF16E785}" presName="Name23" presStyleLbl="parChTrans1D4" presStyleIdx="0" presStyleCnt="3"/>
      <dgm:spPr/>
      <dgm:t>
        <a:bodyPr/>
        <a:lstStyle/>
        <a:p>
          <a:endParaRPr lang="en-US"/>
        </a:p>
      </dgm:t>
    </dgm:pt>
    <dgm:pt modelId="{D353F868-5B9D-4BAB-9186-7D6C3B0AA091}" type="pres">
      <dgm:prSet presAssocID="{3FB82781-5A3A-4593-B50E-3F132720C84C}" presName="hierRoot4" presStyleCnt="0"/>
      <dgm:spPr/>
      <dgm:t>
        <a:bodyPr/>
        <a:lstStyle/>
        <a:p>
          <a:endParaRPr lang="fr-FR"/>
        </a:p>
      </dgm:t>
    </dgm:pt>
    <dgm:pt modelId="{4141CDA7-A463-4715-A453-A4E5A571FB1A}" type="pres">
      <dgm:prSet presAssocID="{3FB82781-5A3A-4593-B50E-3F132720C84C}" presName="composite4" presStyleCnt="0"/>
      <dgm:spPr/>
      <dgm:t>
        <a:bodyPr/>
        <a:lstStyle/>
        <a:p>
          <a:endParaRPr lang="fr-FR"/>
        </a:p>
      </dgm:t>
    </dgm:pt>
    <dgm:pt modelId="{1BE7959B-C743-4BF1-8692-676CB8BA9278}" type="pres">
      <dgm:prSet presAssocID="{3FB82781-5A3A-4593-B50E-3F132720C84C}" presName="background4" presStyleLbl="node4" presStyleIdx="0" presStyleCnt="3"/>
      <dgm:spPr/>
      <dgm:t>
        <a:bodyPr/>
        <a:lstStyle/>
        <a:p>
          <a:endParaRPr lang="fr-FR"/>
        </a:p>
      </dgm:t>
    </dgm:pt>
    <dgm:pt modelId="{F5B26086-CA03-41BB-8B56-8DC13699EB77}" type="pres">
      <dgm:prSet presAssocID="{3FB82781-5A3A-4593-B50E-3F132720C84C}" presName="text4" presStyleLbl="fgAcc4" presStyleIdx="0" presStyleCnt="3">
        <dgm:presLayoutVars>
          <dgm:chPref val="3"/>
        </dgm:presLayoutVars>
      </dgm:prSet>
      <dgm:spPr/>
      <dgm:t>
        <a:bodyPr/>
        <a:lstStyle/>
        <a:p>
          <a:endParaRPr lang="en-US"/>
        </a:p>
      </dgm:t>
    </dgm:pt>
    <dgm:pt modelId="{43CF3AAD-BB6A-4A0E-B494-4379EEC4AB7D}" type="pres">
      <dgm:prSet presAssocID="{3FB82781-5A3A-4593-B50E-3F132720C84C}" presName="hierChild5" presStyleCnt="0"/>
      <dgm:spPr/>
      <dgm:t>
        <a:bodyPr/>
        <a:lstStyle/>
        <a:p>
          <a:endParaRPr lang="fr-FR"/>
        </a:p>
      </dgm:t>
    </dgm:pt>
    <dgm:pt modelId="{CB5DCD96-B30D-4EC7-BB27-3F3207925D53}" type="pres">
      <dgm:prSet presAssocID="{9C4A3F21-CA03-4AA3-A9BB-A81A6813FD8C}" presName="Name23" presStyleLbl="parChTrans1D4" presStyleIdx="1" presStyleCnt="3"/>
      <dgm:spPr/>
      <dgm:t>
        <a:bodyPr/>
        <a:lstStyle/>
        <a:p>
          <a:endParaRPr lang="en-US"/>
        </a:p>
      </dgm:t>
    </dgm:pt>
    <dgm:pt modelId="{6BA588B9-90E4-4326-A8CF-F85BC18ACE14}" type="pres">
      <dgm:prSet presAssocID="{67957C23-58D7-4F13-B29A-4E0268DF3E60}" presName="hierRoot4" presStyleCnt="0"/>
      <dgm:spPr/>
      <dgm:t>
        <a:bodyPr/>
        <a:lstStyle/>
        <a:p>
          <a:endParaRPr lang="fr-FR"/>
        </a:p>
      </dgm:t>
    </dgm:pt>
    <dgm:pt modelId="{7F039AEA-DB00-4053-97D9-A1EF2FC6006A}" type="pres">
      <dgm:prSet presAssocID="{67957C23-58D7-4F13-B29A-4E0268DF3E60}" presName="composite4" presStyleCnt="0"/>
      <dgm:spPr/>
      <dgm:t>
        <a:bodyPr/>
        <a:lstStyle/>
        <a:p>
          <a:endParaRPr lang="fr-FR"/>
        </a:p>
      </dgm:t>
    </dgm:pt>
    <dgm:pt modelId="{7CB299CC-58F0-4A3A-8C3B-AE2F6D532B2C}" type="pres">
      <dgm:prSet presAssocID="{67957C23-58D7-4F13-B29A-4E0268DF3E60}" presName="background4" presStyleLbl="node4" presStyleIdx="1" presStyleCnt="3"/>
      <dgm:spPr/>
      <dgm:t>
        <a:bodyPr/>
        <a:lstStyle/>
        <a:p>
          <a:endParaRPr lang="fr-FR"/>
        </a:p>
      </dgm:t>
    </dgm:pt>
    <dgm:pt modelId="{DC5B1A03-3FD5-4CC7-99FE-2D8CD1FB98A0}" type="pres">
      <dgm:prSet presAssocID="{67957C23-58D7-4F13-B29A-4E0268DF3E60}" presName="text4" presStyleLbl="fgAcc4" presStyleIdx="1" presStyleCnt="3">
        <dgm:presLayoutVars>
          <dgm:chPref val="3"/>
        </dgm:presLayoutVars>
      </dgm:prSet>
      <dgm:spPr/>
      <dgm:t>
        <a:bodyPr/>
        <a:lstStyle/>
        <a:p>
          <a:endParaRPr lang="en-US"/>
        </a:p>
      </dgm:t>
    </dgm:pt>
    <dgm:pt modelId="{44DE55AA-CA2F-4F1C-8D75-3B09EDC02EB6}" type="pres">
      <dgm:prSet presAssocID="{67957C23-58D7-4F13-B29A-4E0268DF3E60}" presName="hierChild5" presStyleCnt="0"/>
      <dgm:spPr/>
      <dgm:t>
        <a:bodyPr/>
        <a:lstStyle/>
        <a:p>
          <a:endParaRPr lang="fr-FR"/>
        </a:p>
      </dgm:t>
    </dgm:pt>
    <dgm:pt modelId="{ADF73689-5BDF-495F-BD57-C365F92F3E01}" type="pres">
      <dgm:prSet presAssocID="{A4B9C010-CCB0-45CF-B2CD-F4E1196F857F}" presName="Name23" presStyleLbl="parChTrans1D4" presStyleIdx="2" presStyleCnt="3"/>
      <dgm:spPr/>
      <dgm:t>
        <a:bodyPr/>
        <a:lstStyle/>
        <a:p>
          <a:endParaRPr lang="en-US"/>
        </a:p>
      </dgm:t>
    </dgm:pt>
    <dgm:pt modelId="{B125DF69-D3D2-4D33-8EBC-92ACACC69C10}" type="pres">
      <dgm:prSet presAssocID="{E4F9CF1F-EDC6-4DC0-A418-8F19620FC5AD}" presName="hierRoot4" presStyleCnt="0"/>
      <dgm:spPr/>
      <dgm:t>
        <a:bodyPr/>
        <a:lstStyle/>
        <a:p>
          <a:endParaRPr lang="fr-FR"/>
        </a:p>
      </dgm:t>
    </dgm:pt>
    <dgm:pt modelId="{1EF968A5-A2D9-4225-8473-7A3471EAA6D8}" type="pres">
      <dgm:prSet presAssocID="{E4F9CF1F-EDC6-4DC0-A418-8F19620FC5AD}" presName="composite4" presStyleCnt="0"/>
      <dgm:spPr/>
      <dgm:t>
        <a:bodyPr/>
        <a:lstStyle/>
        <a:p>
          <a:endParaRPr lang="fr-FR"/>
        </a:p>
      </dgm:t>
    </dgm:pt>
    <dgm:pt modelId="{9BCA6A16-1425-4C08-A886-6A0153D82198}" type="pres">
      <dgm:prSet presAssocID="{E4F9CF1F-EDC6-4DC0-A418-8F19620FC5AD}" presName="background4" presStyleLbl="node4" presStyleIdx="2" presStyleCnt="3"/>
      <dgm:spPr/>
      <dgm:t>
        <a:bodyPr/>
        <a:lstStyle/>
        <a:p>
          <a:endParaRPr lang="fr-FR"/>
        </a:p>
      </dgm:t>
    </dgm:pt>
    <dgm:pt modelId="{8709ED4E-F925-4CC6-94AF-F6A00CD71071}" type="pres">
      <dgm:prSet presAssocID="{E4F9CF1F-EDC6-4DC0-A418-8F19620FC5AD}" presName="text4" presStyleLbl="fgAcc4" presStyleIdx="2" presStyleCnt="3">
        <dgm:presLayoutVars>
          <dgm:chPref val="3"/>
        </dgm:presLayoutVars>
      </dgm:prSet>
      <dgm:spPr/>
      <dgm:t>
        <a:bodyPr/>
        <a:lstStyle/>
        <a:p>
          <a:endParaRPr lang="en-US"/>
        </a:p>
      </dgm:t>
    </dgm:pt>
    <dgm:pt modelId="{6781E10D-5B67-4B33-A3AB-0DFF05ACBCB4}" type="pres">
      <dgm:prSet presAssocID="{E4F9CF1F-EDC6-4DC0-A418-8F19620FC5AD}" presName="hierChild5" presStyleCnt="0"/>
      <dgm:spPr/>
      <dgm:t>
        <a:bodyPr/>
        <a:lstStyle/>
        <a:p>
          <a:endParaRPr lang="fr-FR"/>
        </a:p>
      </dgm:t>
    </dgm:pt>
    <dgm:pt modelId="{5237E41F-3B88-4072-A2A0-27EFB48FA6B7}" type="pres">
      <dgm:prSet presAssocID="{E048D56C-0355-4E36-BFAE-888EBA5EF527}" presName="Name10" presStyleLbl="parChTrans1D2" presStyleIdx="1" presStyleCnt="2"/>
      <dgm:spPr/>
      <dgm:t>
        <a:bodyPr/>
        <a:lstStyle/>
        <a:p>
          <a:endParaRPr lang="en-US"/>
        </a:p>
      </dgm:t>
    </dgm:pt>
    <dgm:pt modelId="{701707F4-C6D1-49F9-BCBB-6F3BFB995718}" type="pres">
      <dgm:prSet presAssocID="{A26E4AD6-454D-4A14-B3DB-317A90AB5D8B}" presName="hierRoot2" presStyleCnt="0"/>
      <dgm:spPr/>
      <dgm:t>
        <a:bodyPr/>
        <a:lstStyle/>
        <a:p>
          <a:endParaRPr lang="fr-FR"/>
        </a:p>
      </dgm:t>
    </dgm:pt>
    <dgm:pt modelId="{1CD186FD-34AC-4D2A-B66B-DFF35C1AB594}" type="pres">
      <dgm:prSet presAssocID="{A26E4AD6-454D-4A14-B3DB-317A90AB5D8B}" presName="composite2" presStyleCnt="0"/>
      <dgm:spPr/>
      <dgm:t>
        <a:bodyPr/>
        <a:lstStyle/>
        <a:p>
          <a:endParaRPr lang="fr-FR"/>
        </a:p>
      </dgm:t>
    </dgm:pt>
    <dgm:pt modelId="{F02A9BAC-AD3B-4410-A945-E833DAF23504}" type="pres">
      <dgm:prSet presAssocID="{A26E4AD6-454D-4A14-B3DB-317A90AB5D8B}" presName="background2" presStyleLbl="node2" presStyleIdx="1" presStyleCnt="2"/>
      <dgm:spPr/>
      <dgm:t>
        <a:bodyPr/>
        <a:lstStyle/>
        <a:p>
          <a:endParaRPr lang="fr-FR"/>
        </a:p>
      </dgm:t>
    </dgm:pt>
    <dgm:pt modelId="{53ECD788-8C29-495B-9215-B0D819264422}" type="pres">
      <dgm:prSet presAssocID="{A26E4AD6-454D-4A14-B3DB-317A90AB5D8B}" presName="text2" presStyleLbl="fgAcc2" presStyleIdx="1" presStyleCnt="2" custLinFactNeighborX="4420">
        <dgm:presLayoutVars>
          <dgm:chPref val="3"/>
        </dgm:presLayoutVars>
      </dgm:prSet>
      <dgm:spPr/>
      <dgm:t>
        <a:bodyPr/>
        <a:lstStyle/>
        <a:p>
          <a:endParaRPr lang="en-US"/>
        </a:p>
      </dgm:t>
    </dgm:pt>
    <dgm:pt modelId="{76A82BA8-DC4B-4D07-AF5E-D65D16DEEB06}" type="pres">
      <dgm:prSet presAssocID="{A26E4AD6-454D-4A14-B3DB-317A90AB5D8B}" presName="hierChild3" presStyleCnt="0"/>
      <dgm:spPr/>
      <dgm:t>
        <a:bodyPr/>
        <a:lstStyle/>
        <a:p>
          <a:endParaRPr lang="fr-FR"/>
        </a:p>
      </dgm:t>
    </dgm:pt>
    <dgm:pt modelId="{5BF41119-60F0-4F12-9600-96F6E99F4449}" type="pres">
      <dgm:prSet presAssocID="{78F307EB-7D15-484E-906E-F3E1E0888DE1}" presName="Name17" presStyleLbl="parChTrans1D3" presStyleIdx="2" presStyleCnt="3"/>
      <dgm:spPr/>
      <dgm:t>
        <a:bodyPr/>
        <a:lstStyle/>
        <a:p>
          <a:endParaRPr lang="en-US"/>
        </a:p>
      </dgm:t>
    </dgm:pt>
    <dgm:pt modelId="{50D84F59-0621-417E-A743-CD408351C688}" type="pres">
      <dgm:prSet presAssocID="{3FCD259E-DBD0-46D4-AAE8-1C64680392D6}" presName="hierRoot3" presStyleCnt="0"/>
      <dgm:spPr/>
      <dgm:t>
        <a:bodyPr/>
        <a:lstStyle/>
        <a:p>
          <a:endParaRPr lang="fr-FR"/>
        </a:p>
      </dgm:t>
    </dgm:pt>
    <dgm:pt modelId="{835D4853-917D-4567-955F-6DB20B196905}" type="pres">
      <dgm:prSet presAssocID="{3FCD259E-DBD0-46D4-AAE8-1C64680392D6}" presName="composite3" presStyleCnt="0"/>
      <dgm:spPr/>
      <dgm:t>
        <a:bodyPr/>
        <a:lstStyle/>
        <a:p>
          <a:endParaRPr lang="fr-FR"/>
        </a:p>
      </dgm:t>
    </dgm:pt>
    <dgm:pt modelId="{8FCF90D9-8E55-4196-8455-1E1F1C1F1640}" type="pres">
      <dgm:prSet presAssocID="{3FCD259E-DBD0-46D4-AAE8-1C64680392D6}" presName="background3" presStyleLbl="node3" presStyleIdx="2" presStyleCnt="3"/>
      <dgm:spPr/>
      <dgm:t>
        <a:bodyPr/>
        <a:lstStyle/>
        <a:p>
          <a:endParaRPr lang="fr-FR"/>
        </a:p>
      </dgm:t>
    </dgm:pt>
    <dgm:pt modelId="{01E2FDE0-CBC2-4704-9DE9-1487D08DC2BC}" type="pres">
      <dgm:prSet presAssocID="{3FCD259E-DBD0-46D4-AAE8-1C64680392D6}" presName="text3" presStyleLbl="fgAcc3" presStyleIdx="2" presStyleCnt="3" custLinFactNeighborX="4243">
        <dgm:presLayoutVars>
          <dgm:chPref val="3"/>
        </dgm:presLayoutVars>
      </dgm:prSet>
      <dgm:spPr/>
      <dgm:t>
        <a:bodyPr/>
        <a:lstStyle/>
        <a:p>
          <a:endParaRPr lang="en-US"/>
        </a:p>
      </dgm:t>
    </dgm:pt>
    <dgm:pt modelId="{1F021CA5-2214-41A2-8BD6-F97068E185B0}" type="pres">
      <dgm:prSet presAssocID="{3FCD259E-DBD0-46D4-AAE8-1C64680392D6}" presName="hierChild4" presStyleCnt="0"/>
      <dgm:spPr/>
      <dgm:t>
        <a:bodyPr/>
        <a:lstStyle/>
        <a:p>
          <a:endParaRPr lang="fr-FR"/>
        </a:p>
      </dgm:t>
    </dgm:pt>
  </dgm:ptLst>
  <dgm:cxnLst>
    <dgm:cxn modelId="{AA9387BF-B419-4D99-90A6-D507AEAF3268}" type="presOf" srcId="{9DDC9F39-E4A9-4C90-AAF4-0E69DFD62D01}" destId="{7B01C792-6548-45A9-B44B-5E1046C6245B}" srcOrd="0" destOrd="0" presId="urn:microsoft.com/office/officeart/2005/8/layout/hierarchy1"/>
    <dgm:cxn modelId="{618BA421-66C9-440E-98CA-83456F271EBB}" srcId="{181E18B7-AFA2-4942-A876-3210639914BA}" destId="{A26E4AD6-454D-4A14-B3DB-317A90AB5D8B}" srcOrd="1" destOrd="0" parTransId="{E048D56C-0355-4E36-BFAE-888EBA5EF527}" sibTransId="{22D81D71-B145-4B87-9597-8D57EDA2F544}"/>
    <dgm:cxn modelId="{53ED85B2-5E21-46E2-80CB-B015078F9DCC}" type="presOf" srcId="{65D830C8-8388-4991-89A9-7516EF16E785}" destId="{5962A43B-12A7-462B-9D47-395C5F65632F}" srcOrd="0" destOrd="0" presId="urn:microsoft.com/office/officeart/2005/8/layout/hierarchy1"/>
    <dgm:cxn modelId="{D775183A-3360-428A-90AF-6E7F651EBCB2}" type="presOf" srcId="{3FCD259E-DBD0-46D4-AAE8-1C64680392D6}" destId="{01E2FDE0-CBC2-4704-9DE9-1487D08DC2BC}" srcOrd="0" destOrd="0" presId="urn:microsoft.com/office/officeart/2005/8/layout/hierarchy1"/>
    <dgm:cxn modelId="{6016A0F3-4CC4-4F56-8C98-42B9C596DA95}" type="presOf" srcId="{E4F9CF1F-EDC6-4DC0-A418-8F19620FC5AD}" destId="{8709ED4E-F925-4CC6-94AF-F6A00CD71071}" srcOrd="0" destOrd="0" presId="urn:microsoft.com/office/officeart/2005/8/layout/hierarchy1"/>
    <dgm:cxn modelId="{DFB8170C-7CB7-44DF-BE75-59BBB1856E9F}" type="presOf" srcId="{6F0446DC-1101-4198-AD00-A325086E2A5E}" destId="{2A73E1E8-D307-4D63-A07B-D0D01C49676F}" srcOrd="0" destOrd="0" presId="urn:microsoft.com/office/officeart/2005/8/layout/hierarchy1"/>
    <dgm:cxn modelId="{4AA0DAA1-7C50-4B1F-A845-6750FCD3E78F}" type="presOf" srcId="{45FF1104-BDA8-47DD-A43B-D6865C823B83}" destId="{B3141EE6-4D4A-4568-AE09-A43DD62FBF6A}" srcOrd="0" destOrd="0" presId="urn:microsoft.com/office/officeart/2005/8/layout/hierarchy1"/>
    <dgm:cxn modelId="{039ADB87-1FE9-4483-8E7D-E190D088DF40}" srcId="{45FF1104-BDA8-47DD-A43B-D6865C823B83}" destId="{E4F9CF1F-EDC6-4DC0-A418-8F19620FC5AD}" srcOrd="1" destOrd="0" parTransId="{A4B9C010-CCB0-45CF-B2CD-F4E1196F857F}" sibTransId="{FE19B06F-E60F-44DD-BADB-8BDD7629989F}"/>
    <dgm:cxn modelId="{AB9776FB-3119-4752-9270-A3BC094B7F91}" srcId="{45FF1104-BDA8-47DD-A43B-D6865C823B83}" destId="{3FB82781-5A3A-4593-B50E-3F132720C84C}" srcOrd="0" destOrd="0" parTransId="{65D830C8-8388-4991-89A9-7516EF16E785}" sibTransId="{ADAFA527-5D87-4165-B0BE-F46952D583CA}"/>
    <dgm:cxn modelId="{A9447927-F93D-47F2-A6C1-79E785B5D45E}" type="presOf" srcId="{9C4A3F21-CA03-4AA3-A9BB-A81A6813FD8C}" destId="{CB5DCD96-B30D-4EC7-BB27-3F3207925D53}" srcOrd="0" destOrd="0" presId="urn:microsoft.com/office/officeart/2005/8/layout/hierarchy1"/>
    <dgm:cxn modelId="{99D25433-4E7B-4208-8E8F-0D48EA1CC34B}" srcId="{5A09B315-AE07-4AFE-8B73-1D59981B25D3}" destId="{9DDC9F39-E4A9-4C90-AAF4-0E69DFD62D01}" srcOrd="0" destOrd="0" parTransId="{6F0446DC-1101-4198-AD00-A325086E2A5E}" sibTransId="{D4F2FC3A-ABC5-4718-9A86-232C8F49431D}"/>
    <dgm:cxn modelId="{95D40A21-A366-4976-B098-F479339DE5BA}" type="presOf" srcId="{9FA2DFDF-3E09-4525-973F-1B5D1D6A3886}" destId="{A751EC65-EC98-43ED-B3EA-16AD5D64F5F8}" srcOrd="0" destOrd="0" presId="urn:microsoft.com/office/officeart/2005/8/layout/hierarchy1"/>
    <dgm:cxn modelId="{C0A2D4B6-626F-4D65-B75B-04D5901446AF}" type="presOf" srcId="{78F307EB-7D15-484E-906E-F3E1E0888DE1}" destId="{5BF41119-60F0-4F12-9600-96F6E99F4449}" srcOrd="0" destOrd="0" presId="urn:microsoft.com/office/officeart/2005/8/layout/hierarchy1"/>
    <dgm:cxn modelId="{65766439-6BF1-438B-9669-15F8AFC82061}" type="presOf" srcId="{2D38597B-F953-4C20-951E-5AA44FCFA7D6}" destId="{46BD18D9-7B29-4C4E-809A-9CD3E9209E4F}" srcOrd="0" destOrd="0" presId="urn:microsoft.com/office/officeart/2005/8/layout/hierarchy1"/>
    <dgm:cxn modelId="{D7FCEA6B-84E9-4A89-B8B9-C9FAA3B9239C}" type="presOf" srcId="{E048D56C-0355-4E36-BFAE-888EBA5EF527}" destId="{5237E41F-3B88-4072-A2A0-27EFB48FA6B7}" srcOrd="0" destOrd="0" presId="urn:microsoft.com/office/officeart/2005/8/layout/hierarchy1"/>
    <dgm:cxn modelId="{5FCBAAF5-E9E1-4806-A01A-C512CD4B2FD2}" type="presOf" srcId="{5A09B315-AE07-4AFE-8B73-1D59981B25D3}" destId="{074E9F1C-45D9-400E-B671-59E2D278167C}" srcOrd="0" destOrd="0" presId="urn:microsoft.com/office/officeart/2005/8/layout/hierarchy1"/>
    <dgm:cxn modelId="{A0BAA555-3B60-4F96-9D3D-8BCCAC4BF284}" srcId="{5A09B315-AE07-4AFE-8B73-1D59981B25D3}" destId="{45FF1104-BDA8-47DD-A43B-D6865C823B83}" srcOrd="1" destOrd="0" parTransId="{9FA2DFDF-3E09-4525-973F-1B5D1D6A3886}" sibTransId="{B94B237D-BFD9-4203-AA14-EC39957CD194}"/>
    <dgm:cxn modelId="{844C4B78-22B4-4DC0-9B26-F7BD71337D81}" type="presOf" srcId="{A26E4AD6-454D-4A14-B3DB-317A90AB5D8B}" destId="{53ECD788-8C29-495B-9215-B0D819264422}" srcOrd="0" destOrd="0" presId="urn:microsoft.com/office/officeart/2005/8/layout/hierarchy1"/>
    <dgm:cxn modelId="{509CD247-A859-45E9-B3EC-1A999EEB7842}" srcId="{3FB82781-5A3A-4593-B50E-3F132720C84C}" destId="{67957C23-58D7-4F13-B29A-4E0268DF3E60}" srcOrd="0" destOrd="0" parTransId="{9C4A3F21-CA03-4AA3-A9BB-A81A6813FD8C}" sibTransId="{A43693B0-514B-4299-9A01-8F5826F6D308}"/>
    <dgm:cxn modelId="{A8995495-7D07-48BD-88C7-42960AD93D33}" srcId="{181E18B7-AFA2-4942-A876-3210639914BA}" destId="{5A09B315-AE07-4AFE-8B73-1D59981B25D3}" srcOrd="0" destOrd="0" parTransId="{2D38597B-F953-4C20-951E-5AA44FCFA7D6}" sibTransId="{3922531B-2EB1-409C-8B98-B456DA643BCD}"/>
    <dgm:cxn modelId="{4A8F4A5A-799E-4EDC-A74E-2DF7A77F566A}" type="presOf" srcId="{0AAAF30B-7A56-44DD-9548-3D2D993C5AE1}" destId="{87BFB7A3-24BB-4355-930E-3E4ABC8535CC}" srcOrd="0" destOrd="0" presId="urn:microsoft.com/office/officeart/2005/8/layout/hierarchy1"/>
    <dgm:cxn modelId="{81209A58-4DEE-4F51-A053-63E08A1AB18F}" type="presOf" srcId="{67957C23-58D7-4F13-B29A-4E0268DF3E60}" destId="{DC5B1A03-3FD5-4CC7-99FE-2D8CD1FB98A0}" srcOrd="0" destOrd="0" presId="urn:microsoft.com/office/officeart/2005/8/layout/hierarchy1"/>
    <dgm:cxn modelId="{19F37541-F420-4263-ABB2-C163A4549FDB}" srcId="{0AAAF30B-7A56-44DD-9548-3D2D993C5AE1}" destId="{181E18B7-AFA2-4942-A876-3210639914BA}" srcOrd="0" destOrd="0" parTransId="{7A737FE1-16C8-4000-A9F6-FCCB52AC3195}" sibTransId="{E97F08BE-44F1-445E-9E24-77E7162405DB}"/>
    <dgm:cxn modelId="{A4A3001D-BAE7-4A18-97E0-8CAA124FB79D}" type="presOf" srcId="{3FB82781-5A3A-4593-B50E-3F132720C84C}" destId="{F5B26086-CA03-41BB-8B56-8DC13699EB77}" srcOrd="0" destOrd="0" presId="urn:microsoft.com/office/officeart/2005/8/layout/hierarchy1"/>
    <dgm:cxn modelId="{0EC61914-F492-4BAD-88C1-760A0DB40E25}" srcId="{A26E4AD6-454D-4A14-B3DB-317A90AB5D8B}" destId="{3FCD259E-DBD0-46D4-AAE8-1C64680392D6}" srcOrd="0" destOrd="0" parTransId="{78F307EB-7D15-484E-906E-F3E1E0888DE1}" sibTransId="{D229AA48-D0CF-444D-A1D2-748E512B61A9}"/>
    <dgm:cxn modelId="{94E2F0E0-4AC8-4702-93C9-2C980969F416}" type="presOf" srcId="{A4B9C010-CCB0-45CF-B2CD-F4E1196F857F}" destId="{ADF73689-5BDF-495F-BD57-C365F92F3E01}" srcOrd="0" destOrd="0" presId="urn:microsoft.com/office/officeart/2005/8/layout/hierarchy1"/>
    <dgm:cxn modelId="{C86D2732-052D-4231-AF04-B79730E30F8B}" type="presOf" srcId="{181E18B7-AFA2-4942-A876-3210639914BA}" destId="{FA649363-C772-472A-BACB-BBA3BC575D1A}" srcOrd="0" destOrd="0" presId="urn:microsoft.com/office/officeart/2005/8/layout/hierarchy1"/>
    <dgm:cxn modelId="{2E2B1B44-6A41-4CA0-A357-6DD629C4EEC9}" type="presParOf" srcId="{87BFB7A3-24BB-4355-930E-3E4ABC8535CC}" destId="{69C0991D-A0FE-46BF-B321-92AE7D4E64B6}" srcOrd="0" destOrd="0" presId="urn:microsoft.com/office/officeart/2005/8/layout/hierarchy1"/>
    <dgm:cxn modelId="{D48C34FC-FA97-4E6E-BD89-D6B6C1ED9F34}" type="presParOf" srcId="{69C0991D-A0FE-46BF-B321-92AE7D4E64B6}" destId="{1B59564F-AF00-49A1-A99F-717FCCE38415}" srcOrd="0" destOrd="0" presId="urn:microsoft.com/office/officeart/2005/8/layout/hierarchy1"/>
    <dgm:cxn modelId="{0E27C83A-FD17-4DE3-8E79-5DB94B0509C7}" type="presParOf" srcId="{1B59564F-AF00-49A1-A99F-717FCCE38415}" destId="{433C69A2-920A-411F-9045-358D4EFC97ED}" srcOrd="0" destOrd="0" presId="urn:microsoft.com/office/officeart/2005/8/layout/hierarchy1"/>
    <dgm:cxn modelId="{20DE85F7-7016-40A5-B119-A45B3758963C}" type="presParOf" srcId="{1B59564F-AF00-49A1-A99F-717FCCE38415}" destId="{FA649363-C772-472A-BACB-BBA3BC575D1A}" srcOrd="1" destOrd="0" presId="urn:microsoft.com/office/officeart/2005/8/layout/hierarchy1"/>
    <dgm:cxn modelId="{3C15AEAE-C734-4295-8A35-5C258BE45AA9}" type="presParOf" srcId="{69C0991D-A0FE-46BF-B321-92AE7D4E64B6}" destId="{67D2F83F-A478-47CD-9644-96CA26A3A96C}" srcOrd="1" destOrd="0" presId="urn:microsoft.com/office/officeart/2005/8/layout/hierarchy1"/>
    <dgm:cxn modelId="{42C08F3E-CE20-4816-9309-0E6D22CC123E}" type="presParOf" srcId="{67D2F83F-A478-47CD-9644-96CA26A3A96C}" destId="{46BD18D9-7B29-4C4E-809A-9CD3E9209E4F}" srcOrd="0" destOrd="0" presId="urn:microsoft.com/office/officeart/2005/8/layout/hierarchy1"/>
    <dgm:cxn modelId="{9D427F04-EF1A-48E8-BEDD-A18E4A76E605}" type="presParOf" srcId="{67D2F83F-A478-47CD-9644-96CA26A3A96C}" destId="{9C4A06B9-767B-41E9-A9D8-6A3435012629}" srcOrd="1" destOrd="0" presId="urn:microsoft.com/office/officeart/2005/8/layout/hierarchy1"/>
    <dgm:cxn modelId="{79067CA7-B8BB-4836-9FF0-E5880810051F}" type="presParOf" srcId="{9C4A06B9-767B-41E9-A9D8-6A3435012629}" destId="{99D9CA14-477C-42B5-8EA9-3CC770A377C9}" srcOrd="0" destOrd="0" presId="urn:microsoft.com/office/officeart/2005/8/layout/hierarchy1"/>
    <dgm:cxn modelId="{30EF6210-88CB-47AD-9E0D-79ACEAC519E5}" type="presParOf" srcId="{99D9CA14-477C-42B5-8EA9-3CC770A377C9}" destId="{7BDADD55-5625-414E-B163-87E755FE05B8}" srcOrd="0" destOrd="0" presId="urn:microsoft.com/office/officeart/2005/8/layout/hierarchy1"/>
    <dgm:cxn modelId="{B9560447-B70B-4A77-A1EE-C47C9F2DA8EA}" type="presParOf" srcId="{99D9CA14-477C-42B5-8EA9-3CC770A377C9}" destId="{074E9F1C-45D9-400E-B671-59E2D278167C}" srcOrd="1" destOrd="0" presId="urn:microsoft.com/office/officeart/2005/8/layout/hierarchy1"/>
    <dgm:cxn modelId="{2363C874-AF60-4801-8D57-EDF50CA0313C}" type="presParOf" srcId="{9C4A06B9-767B-41E9-A9D8-6A3435012629}" destId="{D21E53B4-84E3-4327-B2B1-3CB8F2E2ED12}" srcOrd="1" destOrd="0" presId="urn:microsoft.com/office/officeart/2005/8/layout/hierarchy1"/>
    <dgm:cxn modelId="{2568F800-3F18-4B78-879B-45A700376509}" type="presParOf" srcId="{D21E53B4-84E3-4327-B2B1-3CB8F2E2ED12}" destId="{2A73E1E8-D307-4D63-A07B-D0D01C49676F}" srcOrd="0" destOrd="0" presId="urn:microsoft.com/office/officeart/2005/8/layout/hierarchy1"/>
    <dgm:cxn modelId="{6CBCD367-85AE-410D-8169-0452DAD044E3}" type="presParOf" srcId="{D21E53B4-84E3-4327-B2B1-3CB8F2E2ED12}" destId="{AF0B0FC7-7F8F-4D9D-ABC1-E721158071D8}" srcOrd="1" destOrd="0" presId="urn:microsoft.com/office/officeart/2005/8/layout/hierarchy1"/>
    <dgm:cxn modelId="{E7CFE597-C5EC-41D9-8D19-59B1CD119176}" type="presParOf" srcId="{AF0B0FC7-7F8F-4D9D-ABC1-E721158071D8}" destId="{96E368B2-89A8-4033-AE9D-ACFA3168BE9F}" srcOrd="0" destOrd="0" presId="urn:microsoft.com/office/officeart/2005/8/layout/hierarchy1"/>
    <dgm:cxn modelId="{575C61DB-05E2-4087-94F5-3F163711AA77}" type="presParOf" srcId="{96E368B2-89A8-4033-AE9D-ACFA3168BE9F}" destId="{204DF3B7-41ED-48F6-AA0D-E9EABBDE44EA}" srcOrd="0" destOrd="0" presId="urn:microsoft.com/office/officeart/2005/8/layout/hierarchy1"/>
    <dgm:cxn modelId="{B0C44C9B-75AD-49FA-AF61-7E0A86B8A628}" type="presParOf" srcId="{96E368B2-89A8-4033-AE9D-ACFA3168BE9F}" destId="{7B01C792-6548-45A9-B44B-5E1046C6245B}" srcOrd="1" destOrd="0" presId="urn:microsoft.com/office/officeart/2005/8/layout/hierarchy1"/>
    <dgm:cxn modelId="{C0A7EA43-1A0A-4FC8-87C5-94B0C74E7B74}" type="presParOf" srcId="{AF0B0FC7-7F8F-4D9D-ABC1-E721158071D8}" destId="{F61B3989-2D9D-459D-BDEE-A754A30E1A3A}" srcOrd="1" destOrd="0" presId="urn:microsoft.com/office/officeart/2005/8/layout/hierarchy1"/>
    <dgm:cxn modelId="{5AA8BB30-B4FA-4CB1-8F09-F947CEE6451C}" type="presParOf" srcId="{D21E53B4-84E3-4327-B2B1-3CB8F2E2ED12}" destId="{A751EC65-EC98-43ED-B3EA-16AD5D64F5F8}" srcOrd="2" destOrd="0" presId="urn:microsoft.com/office/officeart/2005/8/layout/hierarchy1"/>
    <dgm:cxn modelId="{C0C7C868-0A2D-4463-B649-51EAFB2B5E82}" type="presParOf" srcId="{D21E53B4-84E3-4327-B2B1-3CB8F2E2ED12}" destId="{F4182B6F-C1BE-4F45-95DB-764DB776FECA}" srcOrd="3" destOrd="0" presId="urn:microsoft.com/office/officeart/2005/8/layout/hierarchy1"/>
    <dgm:cxn modelId="{FB707684-1E8D-4F2F-8B56-363799B2AC02}" type="presParOf" srcId="{F4182B6F-C1BE-4F45-95DB-764DB776FECA}" destId="{9E81D3BD-BA22-49C9-8BC0-13F3D2AFA7AC}" srcOrd="0" destOrd="0" presId="urn:microsoft.com/office/officeart/2005/8/layout/hierarchy1"/>
    <dgm:cxn modelId="{3A33CF53-7421-4B51-9F9E-18060B4CF32E}" type="presParOf" srcId="{9E81D3BD-BA22-49C9-8BC0-13F3D2AFA7AC}" destId="{26974F6E-1DB3-46CE-86A5-8C3E7D642545}" srcOrd="0" destOrd="0" presId="urn:microsoft.com/office/officeart/2005/8/layout/hierarchy1"/>
    <dgm:cxn modelId="{6502C1CD-FCED-4EE4-9351-499928F593B1}" type="presParOf" srcId="{9E81D3BD-BA22-49C9-8BC0-13F3D2AFA7AC}" destId="{B3141EE6-4D4A-4568-AE09-A43DD62FBF6A}" srcOrd="1" destOrd="0" presId="urn:microsoft.com/office/officeart/2005/8/layout/hierarchy1"/>
    <dgm:cxn modelId="{674A3B78-A77D-43AC-858D-04D9F777EAC7}" type="presParOf" srcId="{F4182B6F-C1BE-4F45-95DB-764DB776FECA}" destId="{BC4B0C3A-1B7A-4B5B-A04F-C585BB4B5A95}" srcOrd="1" destOrd="0" presId="urn:microsoft.com/office/officeart/2005/8/layout/hierarchy1"/>
    <dgm:cxn modelId="{BD1E9213-54DC-4726-ADA5-80F992A36D3C}" type="presParOf" srcId="{BC4B0C3A-1B7A-4B5B-A04F-C585BB4B5A95}" destId="{5962A43B-12A7-462B-9D47-395C5F65632F}" srcOrd="0" destOrd="0" presId="urn:microsoft.com/office/officeart/2005/8/layout/hierarchy1"/>
    <dgm:cxn modelId="{BF06234E-26CE-49B7-A34C-05A09395564B}" type="presParOf" srcId="{BC4B0C3A-1B7A-4B5B-A04F-C585BB4B5A95}" destId="{D353F868-5B9D-4BAB-9186-7D6C3B0AA091}" srcOrd="1" destOrd="0" presId="urn:microsoft.com/office/officeart/2005/8/layout/hierarchy1"/>
    <dgm:cxn modelId="{52EDD95A-8145-4CD5-80F9-60AC147111D4}" type="presParOf" srcId="{D353F868-5B9D-4BAB-9186-7D6C3B0AA091}" destId="{4141CDA7-A463-4715-A453-A4E5A571FB1A}" srcOrd="0" destOrd="0" presId="urn:microsoft.com/office/officeart/2005/8/layout/hierarchy1"/>
    <dgm:cxn modelId="{CDB81215-E2E3-413B-83F3-BF2D085DB22A}" type="presParOf" srcId="{4141CDA7-A463-4715-A453-A4E5A571FB1A}" destId="{1BE7959B-C743-4BF1-8692-676CB8BA9278}" srcOrd="0" destOrd="0" presId="urn:microsoft.com/office/officeart/2005/8/layout/hierarchy1"/>
    <dgm:cxn modelId="{DCA5986B-91E2-402C-B2D2-6BBA1D880AD6}" type="presParOf" srcId="{4141CDA7-A463-4715-A453-A4E5A571FB1A}" destId="{F5B26086-CA03-41BB-8B56-8DC13699EB77}" srcOrd="1" destOrd="0" presId="urn:microsoft.com/office/officeart/2005/8/layout/hierarchy1"/>
    <dgm:cxn modelId="{9DDD2014-E9DF-49B0-9ED1-7DB218DA1F3C}" type="presParOf" srcId="{D353F868-5B9D-4BAB-9186-7D6C3B0AA091}" destId="{43CF3AAD-BB6A-4A0E-B494-4379EEC4AB7D}" srcOrd="1" destOrd="0" presId="urn:microsoft.com/office/officeart/2005/8/layout/hierarchy1"/>
    <dgm:cxn modelId="{926C77CE-96B8-42CF-AD0B-B4A927BBB3D7}" type="presParOf" srcId="{43CF3AAD-BB6A-4A0E-B494-4379EEC4AB7D}" destId="{CB5DCD96-B30D-4EC7-BB27-3F3207925D53}" srcOrd="0" destOrd="0" presId="urn:microsoft.com/office/officeart/2005/8/layout/hierarchy1"/>
    <dgm:cxn modelId="{338D6E43-2C4F-4D86-BB4E-E59FD9DE3FA4}" type="presParOf" srcId="{43CF3AAD-BB6A-4A0E-B494-4379EEC4AB7D}" destId="{6BA588B9-90E4-4326-A8CF-F85BC18ACE14}" srcOrd="1" destOrd="0" presId="urn:microsoft.com/office/officeart/2005/8/layout/hierarchy1"/>
    <dgm:cxn modelId="{325CBA83-4264-4E7C-A79C-40A4BCE9FF37}" type="presParOf" srcId="{6BA588B9-90E4-4326-A8CF-F85BC18ACE14}" destId="{7F039AEA-DB00-4053-97D9-A1EF2FC6006A}" srcOrd="0" destOrd="0" presId="urn:microsoft.com/office/officeart/2005/8/layout/hierarchy1"/>
    <dgm:cxn modelId="{79D6EA9C-0A24-4387-A8FB-537D6585565E}" type="presParOf" srcId="{7F039AEA-DB00-4053-97D9-A1EF2FC6006A}" destId="{7CB299CC-58F0-4A3A-8C3B-AE2F6D532B2C}" srcOrd="0" destOrd="0" presId="urn:microsoft.com/office/officeart/2005/8/layout/hierarchy1"/>
    <dgm:cxn modelId="{1863EAA9-73BB-47E7-850C-8A6745B9A5A0}" type="presParOf" srcId="{7F039AEA-DB00-4053-97D9-A1EF2FC6006A}" destId="{DC5B1A03-3FD5-4CC7-99FE-2D8CD1FB98A0}" srcOrd="1" destOrd="0" presId="urn:microsoft.com/office/officeart/2005/8/layout/hierarchy1"/>
    <dgm:cxn modelId="{39CB621B-5C77-4A00-956F-8CF20FDEFE9C}" type="presParOf" srcId="{6BA588B9-90E4-4326-A8CF-F85BC18ACE14}" destId="{44DE55AA-CA2F-4F1C-8D75-3B09EDC02EB6}" srcOrd="1" destOrd="0" presId="urn:microsoft.com/office/officeart/2005/8/layout/hierarchy1"/>
    <dgm:cxn modelId="{FFFBB467-EBF1-4FE6-9E47-ABE8BA3C7EB8}" type="presParOf" srcId="{BC4B0C3A-1B7A-4B5B-A04F-C585BB4B5A95}" destId="{ADF73689-5BDF-495F-BD57-C365F92F3E01}" srcOrd="2" destOrd="0" presId="urn:microsoft.com/office/officeart/2005/8/layout/hierarchy1"/>
    <dgm:cxn modelId="{2AF179B7-27D8-4652-9677-88A2B4018862}" type="presParOf" srcId="{BC4B0C3A-1B7A-4B5B-A04F-C585BB4B5A95}" destId="{B125DF69-D3D2-4D33-8EBC-92ACACC69C10}" srcOrd="3" destOrd="0" presId="urn:microsoft.com/office/officeart/2005/8/layout/hierarchy1"/>
    <dgm:cxn modelId="{880084B2-E898-4506-8C00-238520EFC943}" type="presParOf" srcId="{B125DF69-D3D2-4D33-8EBC-92ACACC69C10}" destId="{1EF968A5-A2D9-4225-8473-7A3471EAA6D8}" srcOrd="0" destOrd="0" presId="urn:microsoft.com/office/officeart/2005/8/layout/hierarchy1"/>
    <dgm:cxn modelId="{0312960E-292E-4573-84F3-A29647A284D0}" type="presParOf" srcId="{1EF968A5-A2D9-4225-8473-7A3471EAA6D8}" destId="{9BCA6A16-1425-4C08-A886-6A0153D82198}" srcOrd="0" destOrd="0" presId="urn:microsoft.com/office/officeart/2005/8/layout/hierarchy1"/>
    <dgm:cxn modelId="{FA1ACB6F-FC89-42D1-A9C5-28EEB106BA10}" type="presParOf" srcId="{1EF968A5-A2D9-4225-8473-7A3471EAA6D8}" destId="{8709ED4E-F925-4CC6-94AF-F6A00CD71071}" srcOrd="1" destOrd="0" presId="urn:microsoft.com/office/officeart/2005/8/layout/hierarchy1"/>
    <dgm:cxn modelId="{6AC32A90-0700-42B4-B276-664899A034AC}" type="presParOf" srcId="{B125DF69-D3D2-4D33-8EBC-92ACACC69C10}" destId="{6781E10D-5B67-4B33-A3AB-0DFF05ACBCB4}" srcOrd="1" destOrd="0" presId="urn:microsoft.com/office/officeart/2005/8/layout/hierarchy1"/>
    <dgm:cxn modelId="{2B921779-4E16-460D-9C21-77B18DD9AC0C}" type="presParOf" srcId="{67D2F83F-A478-47CD-9644-96CA26A3A96C}" destId="{5237E41F-3B88-4072-A2A0-27EFB48FA6B7}" srcOrd="2" destOrd="0" presId="urn:microsoft.com/office/officeart/2005/8/layout/hierarchy1"/>
    <dgm:cxn modelId="{6BF95552-B616-4A46-9F27-5964964C8F5B}" type="presParOf" srcId="{67D2F83F-A478-47CD-9644-96CA26A3A96C}" destId="{701707F4-C6D1-49F9-BCBB-6F3BFB995718}" srcOrd="3" destOrd="0" presId="urn:microsoft.com/office/officeart/2005/8/layout/hierarchy1"/>
    <dgm:cxn modelId="{44D98643-7F80-4076-BFEF-AAEA32DB578D}" type="presParOf" srcId="{701707F4-C6D1-49F9-BCBB-6F3BFB995718}" destId="{1CD186FD-34AC-4D2A-B66B-DFF35C1AB594}" srcOrd="0" destOrd="0" presId="urn:microsoft.com/office/officeart/2005/8/layout/hierarchy1"/>
    <dgm:cxn modelId="{5EA255BD-0B1A-46F3-800D-719820D2BAD5}" type="presParOf" srcId="{1CD186FD-34AC-4D2A-B66B-DFF35C1AB594}" destId="{F02A9BAC-AD3B-4410-A945-E833DAF23504}" srcOrd="0" destOrd="0" presId="urn:microsoft.com/office/officeart/2005/8/layout/hierarchy1"/>
    <dgm:cxn modelId="{1DC36E74-4213-4023-9A3E-DE7A66403AD1}" type="presParOf" srcId="{1CD186FD-34AC-4D2A-B66B-DFF35C1AB594}" destId="{53ECD788-8C29-495B-9215-B0D819264422}" srcOrd="1" destOrd="0" presId="urn:microsoft.com/office/officeart/2005/8/layout/hierarchy1"/>
    <dgm:cxn modelId="{DA221BB5-47B5-4BB9-BE50-CCFC7DD2E973}" type="presParOf" srcId="{701707F4-C6D1-49F9-BCBB-6F3BFB995718}" destId="{76A82BA8-DC4B-4D07-AF5E-D65D16DEEB06}" srcOrd="1" destOrd="0" presId="urn:microsoft.com/office/officeart/2005/8/layout/hierarchy1"/>
    <dgm:cxn modelId="{D1FB99D4-B0B6-424B-90C9-58DE56E33F05}" type="presParOf" srcId="{76A82BA8-DC4B-4D07-AF5E-D65D16DEEB06}" destId="{5BF41119-60F0-4F12-9600-96F6E99F4449}" srcOrd="0" destOrd="0" presId="urn:microsoft.com/office/officeart/2005/8/layout/hierarchy1"/>
    <dgm:cxn modelId="{16008D72-7D18-4415-B2F0-C4BB36DA10AB}" type="presParOf" srcId="{76A82BA8-DC4B-4D07-AF5E-D65D16DEEB06}" destId="{50D84F59-0621-417E-A743-CD408351C688}" srcOrd="1" destOrd="0" presId="urn:microsoft.com/office/officeart/2005/8/layout/hierarchy1"/>
    <dgm:cxn modelId="{75EB7BFF-E1C0-4224-9C53-23E8AAD0DB4C}" type="presParOf" srcId="{50D84F59-0621-417E-A743-CD408351C688}" destId="{835D4853-917D-4567-955F-6DB20B196905}" srcOrd="0" destOrd="0" presId="urn:microsoft.com/office/officeart/2005/8/layout/hierarchy1"/>
    <dgm:cxn modelId="{A157EDC6-87C9-4CFD-9791-B41EA0E283A5}" type="presParOf" srcId="{835D4853-917D-4567-955F-6DB20B196905}" destId="{8FCF90D9-8E55-4196-8455-1E1F1C1F1640}" srcOrd="0" destOrd="0" presId="urn:microsoft.com/office/officeart/2005/8/layout/hierarchy1"/>
    <dgm:cxn modelId="{0CFEB080-7CC6-404C-9108-D4EB0133E124}" type="presParOf" srcId="{835D4853-917D-4567-955F-6DB20B196905}" destId="{01E2FDE0-CBC2-4704-9DE9-1487D08DC2BC}" srcOrd="1" destOrd="0" presId="urn:microsoft.com/office/officeart/2005/8/layout/hierarchy1"/>
    <dgm:cxn modelId="{B716DC84-EDE2-4B4F-8DE8-A57A4EBBF970}" type="presParOf" srcId="{50D84F59-0621-417E-A743-CD408351C688}" destId="{1F021CA5-2214-41A2-8BD6-F97068E185B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03D4E4-84F6-1942-ACC5-99AB83631477}">
      <dsp:nvSpPr>
        <dsp:cNvPr id="0" name=""/>
        <dsp:cNvSpPr/>
      </dsp:nvSpPr>
      <dsp:spPr>
        <a:xfrm>
          <a:off x="2772235" y="565180"/>
          <a:ext cx="1611876" cy="252452"/>
        </a:xfrm>
        <a:custGeom>
          <a:avLst/>
          <a:gdLst/>
          <a:ahLst/>
          <a:cxnLst/>
          <a:rect l="0" t="0" r="0" b="0"/>
          <a:pathLst>
            <a:path>
              <a:moveTo>
                <a:pt x="0" y="0"/>
              </a:moveTo>
              <a:lnTo>
                <a:pt x="0" y="170146"/>
              </a:lnTo>
              <a:lnTo>
                <a:pt x="1611876" y="170146"/>
              </a:lnTo>
              <a:lnTo>
                <a:pt x="1611876" y="252452"/>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7B0CE0F-4315-A643-A874-EB39C252E25B}">
      <dsp:nvSpPr>
        <dsp:cNvPr id="0" name=""/>
        <dsp:cNvSpPr/>
      </dsp:nvSpPr>
      <dsp:spPr>
        <a:xfrm>
          <a:off x="3271590" y="1381804"/>
          <a:ext cx="91440" cy="1000916"/>
        </a:xfrm>
        <a:custGeom>
          <a:avLst/>
          <a:gdLst/>
          <a:ahLst/>
          <a:cxnLst/>
          <a:rect l="0" t="0" r="0" b="0"/>
          <a:pathLst>
            <a:path>
              <a:moveTo>
                <a:pt x="45720" y="0"/>
              </a:moveTo>
              <a:lnTo>
                <a:pt x="45720" y="1000916"/>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A03F1D6-9A1F-CA41-8F07-1435DE55A2D9}">
      <dsp:nvSpPr>
        <dsp:cNvPr id="0" name=""/>
        <dsp:cNvSpPr/>
      </dsp:nvSpPr>
      <dsp:spPr>
        <a:xfrm>
          <a:off x="2772235" y="565180"/>
          <a:ext cx="545074" cy="252452"/>
        </a:xfrm>
        <a:custGeom>
          <a:avLst/>
          <a:gdLst/>
          <a:ahLst/>
          <a:cxnLst/>
          <a:rect l="0" t="0" r="0" b="0"/>
          <a:pathLst>
            <a:path>
              <a:moveTo>
                <a:pt x="0" y="0"/>
              </a:moveTo>
              <a:lnTo>
                <a:pt x="0" y="170146"/>
              </a:lnTo>
              <a:lnTo>
                <a:pt x="545074" y="170146"/>
              </a:lnTo>
              <a:lnTo>
                <a:pt x="545074" y="252452"/>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3BB2EB50-51E1-48D1-8FED-E819DC6AAC11}">
      <dsp:nvSpPr>
        <dsp:cNvPr id="0" name=""/>
        <dsp:cNvSpPr/>
      </dsp:nvSpPr>
      <dsp:spPr>
        <a:xfrm>
          <a:off x="1876573" y="2210310"/>
          <a:ext cx="91440" cy="258393"/>
        </a:xfrm>
        <a:custGeom>
          <a:avLst/>
          <a:gdLst/>
          <a:ahLst/>
          <a:cxnLst/>
          <a:rect l="0" t="0" r="0" b="0"/>
          <a:pathLst>
            <a:path>
              <a:moveTo>
                <a:pt x="45720" y="0"/>
              </a:moveTo>
              <a:lnTo>
                <a:pt x="45720" y="258393"/>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B17D896-26E1-4585-A3A9-2FECC31862F6}">
      <dsp:nvSpPr>
        <dsp:cNvPr id="0" name=""/>
        <dsp:cNvSpPr/>
      </dsp:nvSpPr>
      <dsp:spPr>
        <a:xfrm>
          <a:off x="1418616" y="1387745"/>
          <a:ext cx="503677" cy="258393"/>
        </a:xfrm>
        <a:custGeom>
          <a:avLst/>
          <a:gdLst/>
          <a:ahLst/>
          <a:cxnLst/>
          <a:rect l="0" t="0" r="0" b="0"/>
          <a:pathLst>
            <a:path>
              <a:moveTo>
                <a:pt x="0" y="0"/>
              </a:moveTo>
              <a:lnTo>
                <a:pt x="0" y="176087"/>
              </a:lnTo>
              <a:lnTo>
                <a:pt x="503677" y="176087"/>
              </a:lnTo>
              <a:lnTo>
                <a:pt x="503677" y="25839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257DB3E-149B-4362-A072-5BA11F85B9E3}">
      <dsp:nvSpPr>
        <dsp:cNvPr id="0" name=""/>
        <dsp:cNvSpPr/>
      </dsp:nvSpPr>
      <dsp:spPr>
        <a:xfrm>
          <a:off x="790679" y="2210310"/>
          <a:ext cx="91440" cy="258393"/>
        </a:xfrm>
        <a:custGeom>
          <a:avLst/>
          <a:gdLst/>
          <a:ahLst/>
          <a:cxnLst/>
          <a:rect l="0" t="0" r="0" b="0"/>
          <a:pathLst>
            <a:path>
              <a:moveTo>
                <a:pt x="45720" y="0"/>
              </a:moveTo>
              <a:lnTo>
                <a:pt x="45720" y="258393"/>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8FD1F1F-BD35-42F1-8B9A-9BE75E07D0DF}">
      <dsp:nvSpPr>
        <dsp:cNvPr id="0" name=""/>
        <dsp:cNvSpPr/>
      </dsp:nvSpPr>
      <dsp:spPr>
        <a:xfrm>
          <a:off x="836399" y="1387745"/>
          <a:ext cx="582217" cy="258393"/>
        </a:xfrm>
        <a:custGeom>
          <a:avLst/>
          <a:gdLst/>
          <a:ahLst/>
          <a:cxnLst/>
          <a:rect l="0" t="0" r="0" b="0"/>
          <a:pathLst>
            <a:path>
              <a:moveTo>
                <a:pt x="582217" y="0"/>
              </a:moveTo>
              <a:lnTo>
                <a:pt x="582217" y="176087"/>
              </a:lnTo>
              <a:lnTo>
                <a:pt x="0" y="176087"/>
              </a:lnTo>
              <a:lnTo>
                <a:pt x="0" y="258393"/>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6BD18D9-7B29-4C4E-809A-9CD3E9209E4F}">
      <dsp:nvSpPr>
        <dsp:cNvPr id="0" name=""/>
        <dsp:cNvSpPr/>
      </dsp:nvSpPr>
      <dsp:spPr>
        <a:xfrm>
          <a:off x="1418616" y="565180"/>
          <a:ext cx="1353619" cy="258393"/>
        </a:xfrm>
        <a:custGeom>
          <a:avLst/>
          <a:gdLst/>
          <a:ahLst/>
          <a:cxnLst/>
          <a:rect l="0" t="0" r="0" b="0"/>
          <a:pathLst>
            <a:path>
              <a:moveTo>
                <a:pt x="1353619" y="0"/>
              </a:moveTo>
              <a:lnTo>
                <a:pt x="1353619" y="176087"/>
              </a:lnTo>
              <a:lnTo>
                <a:pt x="0" y="176087"/>
              </a:lnTo>
              <a:lnTo>
                <a:pt x="0" y="258393"/>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33C69A2-920A-411F-9045-358D4EFC97ED}">
      <dsp:nvSpPr>
        <dsp:cNvPr id="0" name=""/>
        <dsp:cNvSpPr/>
      </dsp:nvSpPr>
      <dsp:spPr>
        <a:xfrm>
          <a:off x="2328005" y="1008"/>
          <a:ext cx="888459" cy="564171"/>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A649363-C772-472A-BACB-BBA3BC575D1A}">
      <dsp:nvSpPr>
        <dsp:cNvPr id="0" name=""/>
        <dsp:cNvSpPr/>
      </dsp:nvSpPr>
      <dsp:spPr>
        <a:xfrm>
          <a:off x="2426723" y="94790"/>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fvTenant</a:t>
          </a:r>
          <a:endParaRPr lang="en-US" sz="1500" kern="1200" dirty="0"/>
        </a:p>
      </dsp:txBody>
      <dsp:txXfrm>
        <a:off x="2443247" y="111314"/>
        <a:ext cx="855411" cy="531123"/>
      </dsp:txXfrm>
    </dsp:sp>
    <dsp:sp modelId="{7BDADD55-5625-414E-B163-87E755FE05B8}">
      <dsp:nvSpPr>
        <dsp:cNvPr id="0" name=""/>
        <dsp:cNvSpPr/>
      </dsp:nvSpPr>
      <dsp:spPr>
        <a:xfrm>
          <a:off x="974386" y="823573"/>
          <a:ext cx="888459" cy="56417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4E9F1C-45D9-400E-B671-59E2D278167C}">
      <dsp:nvSpPr>
        <dsp:cNvPr id="0" name=""/>
        <dsp:cNvSpPr/>
      </dsp:nvSpPr>
      <dsp:spPr>
        <a:xfrm>
          <a:off x="1073104" y="917355"/>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fvAp</a:t>
          </a:r>
          <a:endParaRPr lang="en-US" sz="1500" kern="1200" dirty="0"/>
        </a:p>
      </dsp:txBody>
      <dsp:txXfrm>
        <a:off x="1089628" y="933879"/>
        <a:ext cx="855411" cy="531123"/>
      </dsp:txXfrm>
    </dsp:sp>
    <dsp:sp modelId="{18BC3DCA-620B-4D12-A3C2-3AF71189B868}">
      <dsp:nvSpPr>
        <dsp:cNvPr id="0" name=""/>
        <dsp:cNvSpPr/>
      </dsp:nvSpPr>
      <dsp:spPr>
        <a:xfrm>
          <a:off x="392169" y="1646138"/>
          <a:ext cx="888459" cy="56417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541BB17-0F4A-4B35-9FD7-D3674D6B6052}">
      <dsp:nvSpPr>
        <dsp:cNvPr id="0" name=""/>
        <dsp:cNvSpPr/>
      </dsp:nvSpPr>
      <dsp:spPr>
        <a:xfrm>
          <a:off x="490887" y="1739920"/>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fvAEPg</a:t>
          </a:r>
          <a:endParaRPr lang="en-US" sz="1500" kern="1200" dirty="0"/>
        </a:p>
      </dsp:txBody>
      <dsp:txXfrm>
        <a:off x="507411" y="1756444"/>
        <a:ext cx="855411" cy="531123"/>
      </dsp:txXfrm>
    </dsp:sp>
    <dsp:sp modelId="{171F32C5-7F26-486E-83B3-41160F91EE59}">
      <dsp:nvSpPr>
        <dsp:cNvPr id="0" name=""/>
        <dsp:cNvSpPr/>
      </dsp:nvSpPr>
      <dsp:spPr>
        <a:xfrm>
          <a:off x="392169" y="2468704"/>
          <a:ext cx="888459" cy="564171"/>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84115B9-FA8B-4C52-B854-F8436AE012E2}">
      <dsp:nvSpPr>
        <dsp:cNvPr id="0" name=""/>
        <dsp:cNvSpPr/>
      </dsp:nvSpPr>
      <dsp:spPr>
        <a:xfrm>
          <a:off x="490887" y="2562485"/>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fvRsBd</a:t>
          </a:r>
          <a:endParaRPr lang="en-US" sz="1500" kern="1200" dirty="0"/>
        </a:p>
      </dsp:txBody>
      <dsp:txXfrm>
        <a:off x="507411" y="2579009"/>
        <a:ext cx="855411" cy="531123"/>
      </dsp:txXfrm>
    </dsp:sp>
    <dsp:sp modelId="{00687480-E9CB-4829-A272-1FF95A5B27BC}">
      <dsp:nvSpPr>
        <dsp:cNvPr id="0" name=""/>
        <dsp:cNvSpPr/>
      </dsp:nvSpPr>
      <dsp:spPr>
        <a:xfrm>
          <a:off x="1478064" y="1646138"/>
          <a:ext cx="888459" cy="564171"/>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D7586BD-3211-4C82-9461-FCBA21C3B8A0}">
      <dsp:nvSpPr>
        <dsp:cNvPr id="0" name=""/>
        <dsp:cNvSpPr/>
      </dsp:nvSpPr>
      <dsp:spPr>
        <a:xfrm>
          <a:off x="1576781" y="1739920"/>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fvAEPg</a:t>
          </a:r>
          <a:endParaRPr lang="en-US" sz="1500" kern="1200" dirty="0"/>
        </a:p>
      </dsp:txBody>
      <dsp:txXfrm>
        <a:off x="1593305" y="1756444"/>
        <a:ext cx="855411" cy="531123"/>
      </dsp:txXfrm>
    </dsp:sp>
    <dsp:sp modelId="{3A6EE4C7-6053-4D08-9886-20CF898FCC5D}">
      <dsp:nvSpPr>
        <dsp:cNvPr id="0" name=""/>
        <dsp:cNvSpPr/>
      </dsp:nvSpPr>
      <dsp:spPr>
        <a:xfrm>
          <a:off x="1478064" y="2468704"/>
          <a:ext cx="888459" cy="564171"/>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135DED0-7725-4693-93EA-E2872513615F}">
      <dsp:nvSpPr>
        <dsp:cNvPr id="0" name=""/>
        <dsp:cNvSpPr/>
      </dsp:nvSpPr>
      <dsp:spPr>
        <a:xfrm>
          <a:off x="1576781" y="2562485"/>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fvRsBd</a:t>
          </a:r>
          <a:endParaRPr lang="en-US" sz="1500" kern="1200" dirty="0"/>
        </a:p>
      </dsp:txBody>
      <dsp:txXfrm>
        <a:off x="1593305" y="2579009"/>
        <a:ext cx="855411" cy="531123"/>
      </dsp:txXfrm>
    </dsp:sp>
    <dsp:sp modelId="{0777B5B6-9CE9-044D-ADFB-BFB78E2AE468}">
      <dsp:nvSpPr>
        <dsp:cNvPr id="0" name=""/>
        <dsp:cNvSpPr/>
      </dsp:nvSpPr>
      <dsp:spPr>
        <a:xfrm>
          <a:off x="2873080" y="817632"/>
          <a:ext cx="888459" cy="56417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888D880-8FFF-014E-9C3F-C2550603939B}">
      <dsp:nvSpPr>
        <dsp:cNvPr id="0" name=""/>
        <dsp:cNvSpPr/>
      </dsp:nvSpPr>
      <dsp:spPr>
        <a:xfrm>
          <a:off x="2971798" y="911414"/>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fvBD</a:t>
          </a:r>
          <a:endParaRPr lang="en-US" sz="1500" kern="1200" dirty="0"/>
        </a:p>
      </dsp:txBody>
      <dsp:txXfrm>
        <a:off x="2988322" y="927938"/>
        <a:ext cx="855411" cy="531123"/>
      </dsp:txXfrm>
    </dsp:sp>
    <dsp:sp modelId="{F6789E31-EB71-D747-8960-B9FEFCB4637B}">
      <dsp:nvSpPr>
        <dsp:cNvPr id="0" name=""/>
        <dsp:cNvSpPr/>
      </dsp:nvSpPr>
      <dsp:spPr>
        <a:xfrm>
          <a:off x="2873080" y="2382721"/>
          <a:ext cx="888459" cy="615009"/>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FD7F58F-9EE4-754C-9E05-31EEE7742E4A}">
      <dsp:nvSpPr>
        <dsp:cNvPr id="0" name=""/>
        <dsp:cNvSpPr/>
      </dsp:nvSpPr>
      <dsp:spPr>
        <a:xfrm>
          <a:off x="2971798" y="2476503"/>
          <a:ext cx="888459" cy="615009"/>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fvRsCtx</a:t>
          </a:r>
          <a:endParaRPr lang="en-US" sz="1500" kern="1200" dirty="0"/>
        </a:p>
      </dsp:txBody>
      <dsp:txXfrm>
        <a:off x="2989811" y="2494516"/>
        <a:ext cx="852433" cy="578983"/>
      </dsp:txXfrm>
    </dsp:sp>
    <dsp:sp modelId="{408B6122-7EBA-7A49-B6AA-658AB8E293C1}">
      <dsp:nvSpPr>
        <dsp:cNvPr id="0" name=""/>
        <dsp:cNvSpPr/>
      </dsp:nvSpPr>
      <dsp:spPr>
        <a:xfrm>
          <a:off x="3939882" y="817632"/>
          <a:ext cx="888459" cy="564171"/>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D6E9F2-6F03-4843-B168-A35F1AF1745D}">
      <dsp:nvSpPr>
        <dsp:cNvPr id="0" name=""/>
        <dsp:cNvSpPr/>
      </dsp:nvSpPr>
      <dsp:spPr>
        <a:xfrm>
          <a:off x="4038599" y="911414"/>
          <a:ext cx="888459" cy="564171"/>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fvCtx</a:t>
          </a:r>
          <a:endParaRPr lang="en-US" sz="1500" kern="1200" dirty="0"/>
        </a:p>
      </dsp:txBody>
      <dsp:txXfrm>
        <a:off x="4055123" y="927938"/>
        <a:ext cx="855411" cy="531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1DEE4-1777-B442-80CB-53CD15EF47D5}">
      <dsp:nvSpPr>
        <dsp:cNvPr id="0" name=""/>
        <dsp:cNvSpPr/>
      </dsp:nvSpPr>
      <dsp:spPr>
        <a:xfrm>
          <a:off x="3277510" y="3041131"/>
          <a:ext cx="91440" cy="259070"/>
        </a:xfrm>
        <a:custGeom>
          <a:avLst/>
          <a:gdLst/>
          <a:ahLst/>
          <a:cxnLst/>
          <a:rect l="0" t="0" r="0" b="0"/>
          <a:pathLst>
            <a:path>
              <a:moveTo>
                <a:pt x="45720" y="0"/>
              </a:moveTo>
              <a:lnTo>
                <a:pt x="45720" y="259070"/>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C8A32C6-5EF2-624C-865B-26BC266AFD38}">
      <dsp:nvSpPr>
        <dsp:cNvPr id="0" name=""/>
        <dsp:cNvSpPr/>
      </dsp:nvSpPr>
      <dsp:spPr>
        <a:xfrm>
          <a:off x="2816656" y="2216409"/>
          <a:ext cx="506574" cy="259070"/>
        </a:xfrm>
        <a:custGeom>
          <a:avLst/>
          <a:gdLst/>
          <a:ahLst/>
          <a:cxnLst/>
          <a:rect l="0" t="0" r="0" b="0"/>
          <a:pathLst>
            <a:path>
              <a:moveTo>
                <a:pt x="0" y="0"/>
              </a:moveTo>
              <a:lnTo>
                <a:pt x="0" y="176549"/>
              </a:lnTo>
              <a:lnTo>
                <a:pt x="506574" y="176549"/>
              </a:lnTo>
              <a:lnTo>
                <a:pt x="506574" y="259070"/>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0A4C097-B976-2E45-A881-831CE84270E0}">
      <dsp:nvSpPr>
        <dsp:cNvPr id="0" name=""/>
        <dsp:cNvSpPr/>
      </dsp:nvSpPr>
      <dsp:spPr>
        <a:xfrm>
          <a:off x="2188770" y="3041131"/>
          <a:ext cx="91440" cy="259070"/>
        </a:xfrm>
        <a:custGeom>
          <a:avLst/>
          <a:gdLst/>
          <a:ahLst/>
          <a:cxnLst/>
          <a:rect l="0" t="0" r="0" b="0"/>
          <a:pathLst>
            <a:path>
              <a:moveTo>
                <a:pt x="45720" y="0"/>
              </a:moveTo>
              <a:lnTo>
                <a:pt x="45720" y="259070"/>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06B66BB-3179-A442-A1D5-A92C55D7AD2F}">
      <dsp:nvSpPr>
        <dsp:cNvPr id="0" name=""/>
        <dsp:cNvSpPr/>
      </dsp:nvSpPr>
      <dsp:spPr>
        <a:xfrm>
          <a:off x="2234490" y="2216409"/>
          <a:ext cx="582166" cy="259070"/>
        </a:xfrm>
        <a:custGeom>
          <a:avLst/>
          <a:gdLst/>
          <a:ahLst/>
          <a:cxnLst/>
          <a:rect l="0" t="0" r="0" b="0"/>
          <a:pathLst>
            <a:path>
              <a:moveTo>
                <a:pt x="582166" y="0"/>
              </a:moveTo>
              <a:lnTo>
                <a:pt x="582166" y="176549"/>
              </a:lnTo>
              <a:lnTo>
                <a:pt x="0" y="176549"/>
              </a:lnTo>
              <a:lnTo>
                <a:pt x="0" y="259070"/>
              </a:lnTo>
            </a:path>
          </a:pathLst>
        </a:custGeom>
        <a:noFill/>
        <a:ln w="25400" cap="flat" cmpd="sng" algn="ctr">
          <a:solidFill>
            <a:schemeClr val="accent6">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BF41119-60F0-4F12-9600-96F6E99F4449}">
      <dsp:nvSpPr>
        <dsp:cNvPr id="0" name=""/>
        <dsp:cNvSpPr/>
      </dsp:nvSpPr>
      <dsp:spPr>
        <a:xfrm>
          <a:off x="2770936" y="1391688"/>
          <a:ext cx="91440" cy="259070"/>
        </a:xfrm>
        <a:custGeom>
          <a:avLst/>
          <a:gdLst/>
          <a:ahLst/>
          <a:cxnLst/>
          <a:rect l="0" t="0" r="0" b="0"/>
          <a:pathLst>
            <a:path>
              <a:moveTo>
                <a:pt x="47296" y="0"/>
              </a:moveTo>
              <a:lnTo>
                <a:pt x="47296" y="176549"/>
              </a:lnTo>
              <a:lnTo>
                <a:pt x="45720" y="176549"/>
              </a:lnTo>
              <a:lnTo>
                <a:pt x="45720" y="259070"/>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37E41F-3B88-4072-A2A0-27EFB48FA6B7}">
      <dsp:nvSpPr>
        <dsp:cNvPr id="0" name=""/>
        <dsp:cNvSpPr/>
      </dsp:nvSpPr>
      <dsp:spPr>
        <a:xfrm>
          <a:off x="2260224" y="566967"/>
          <a:ext cx="558008" cy="259070"/>
        </a:xfrm>
        <a:custGeom>
          <a:avLst/>
          <a:gdLst/>
          <a:ahLst/>
          <a:cxnLst/>
          <a:rect l="0" t="0" r="0" b="0"/>
          <a:pathLst>
            <a:path>
              <a:moveTo>
                <a:pt x="0" y="0"/>
              </a:moveTo>
              <a:lnTo>
                <a:pt x="0" y="176549"/>
              </a:lnTo>
              <a:lnTo>
                <a:pt x="558008" y="176549"/>
              </a:lnTo>
              <a:lnTo>
                <a:pt x="558008" y="25907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8FD1F1F-BD35-42F1-8B9A-9BE75E07D0DF}">
      <dsp:nvSpPr>
        <dsp:cNvPr id="0" name=""/>
        <dsp:cNvSpPr/>
      </dsp:nvSpPr>
      <dsp:spPr>
        <a:xfrm>
          <a:off x="1683772" y="1391688"/>
          <a:ext cx="91440" cy="259070"/>
        </a:xfrm>
        <a:custGeom>
          <a:avLst/>
          <a:gdLst/>
          <a:ahLst/>
          <a:cxnLst/>
          <a:rect l="0" t="0" r="0" b="0"/>
          <a:pathLst>
            <a:path>
              <a:moveTo>
                <a:pt x="45720" y="0"/>
              </a:moveTo>
              <a:lnTo>
                <a:pt x="45720" y="176549"/>
              </a:lnTo>
              <a:lnTo>
                <a:pt x="46076" y="176549"/>
              </a:lnTo>
              <a:lnTo>
                <a:pt x="46076" y="259070"/>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6BD18D9-7B29-4C4E-809A-9CD3E9209E4F}">
      <dsp:nvSpPr>
        <dsp:cNvPr id="0" name=""/>
        <dsp:cNvSpPr/>
      </dsp:nvSpPr>
      <dsp:spPr>
        <a:xfrm>
          <a:off x="1729492" y="566967"/>
          <a:ext cx="530732" cy="259070"/>
        </a:xfrm>
        <a:custGeom>
          <a:avLst/>
          <a:gdLst/>
          <a:ahLst/>
          <a:cxnLst/>
          <a:rect l="0" t="0" r="0" b="0"/>
          <a:pathLst>
            <a:path>
              <a:moveTo>
                <a:pt x="530732" y="0"/>
              </a:moveTo>
              <a:lnTo>
                <a:pt x="530732" y="176549"/>
              </a:lnTo>
              <a:lnTo>
                <a:pt x="0" y="176549"/>
              </a:lnTo>
              <a:lnTo>
                <a:pt x="0" y="259070"/>
              </a:lnTo>
            </a:path>
          </a:pathLst>
        </a:custGeom>
        <a:noFill/>
        <a:ln w="25400" cap="flat" cmpd="sng" algn="ctr">
          <a:solidFill>
            <a:schemeClr val="accent4">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33C69A2-920A-411F-9045-358D4EFC97ED}">
      <dsp:nvSpPr>
        <dsp:cNvPr id="0" name=""/>
        <dsp:cNvSpPr/>
      </dsp:nvSpPr>
      <dsp:spPr>
        <a:xfrm>
          <a:off x="1814830" y="1316"/>
          <a:ext cx="890788" cy="565650"/>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A649363-C772-472A-BACB-BBA3BC575D1A}">
      <dsp:nvSpPr>
        <dsp:cNvPr id="0" name=""/>
        <dsp:cNvSpPr/>
      </dsp:nvSpPr>
      <dsp:spPr>
        <a:xfrm>
          <a:off x="1913807" y="95344"/>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fvEpPCont</a:t>
          </a:r>
          <a:endParaRPr lang="en-US" sz="1100" kern="1200" dirty="0"/>
        </a:p>
      </dsp:txBody>
      <dsp:txXfrm>
        <a:off x="1930374" y="111911"/>
        <a:ext cx="857654" cy="532516"/>
      </dsp:txXfrm>
    </dsp:sp>
    <dsp:sp modelId="{7BDADD55-5625-414E-B163-87E755FE05B8}">
      <dsp:nvSpPr>
        <dsp:cNvPr id="0" name=""/>
        <dsp:cNvSpPr/>
      </dsp:nvSpPr>
      <dsp:spPr>
        <a:xfrm>
          <a:off x="1284098" y="826038"/>
          <a:ext cx="890788" cy="565650"/>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4E9F1C-45D9-400E-B671-59E2D278167C}">
      <dsp:nvSpPr>
        <dsp:cNvPr id="0" name=""/>
        <dsp:cNvSpPr/>
      </dsp:nvSpPr>
      <dsp:spPr>
        <a:xfrm>
          <a:off x="1383074" y="920065"/>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fvEpP</a:t>
          </a:r>
          <a:endParaRPr lang="en-US" sz="1100" kern="1200" dirty="0"/>
        </a:p>
      </dsp:txBody>
      <dsp:txXfrm>
        <a:off x="1399641" y="936632"/>
        <a:ext cx="857654" cy="532516"/>
      </dsp:txXfrm>
    </dsp:sp>
    <dsp:sp modelId="{18BC3DCA-620B-4D12-A3C2-3AF71189B868}">
      <dsp:nvSpPr>
        <dsp:cNvPr id="0" name=""/>
        <dsp:cNvSpPr/>
      </dsp:nvSpPr>
      <dsp:spPr>
        <a:xfrm>
          <a:off x="1284454" y="1650759"/>
          <a:ext cx="890788" cy="56565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541BB17-0F4A-4B35-9FD7-D3674D6B6052}">
      <dsp:nvSpPr>
        <dsp:cNvPr id="0" name=""/>
        <dsp:cNvSpPr/>
      </dsp:nvSpPr>
      <dsp:spPr>
        <a:xfrm>
          <a:off x="1383431" y="1744787"/>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fvLocale</a:t>
          </a:r>
          <a:endParaRPr lang="en-US" sz="1100" kern="1200" dirty="0"/>
        </a:p>
      </dsp:txBody>
      <dsp:txXfrm>
        <a:off x="1399998" y="1761354"/>
        <a:ext cx="857654" cy="532516"/>
      </dsp:txXfrm>
    </dsp:sp>
    <dsp:sp modelId="{F02A9BAC-AD3B-4410-A945-E833DAF23504}">
      <dsp:nvSpPr>
        <dsp:cNvPr id="0" name=""/>
        <dsp:cNvSpPr/>
      </dsp:nvSpPr>
      <dsp:spPr>
        <a:xfrm>
          <a:off x="2372839" y="826038"/>
          <a:ext cx="890788" cy="565650"/>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ECD788-8C29-495B-9215-B0D819264422}">
      <dsp:nvSpPr>
        <dsp:cNvPr id="0" name=""/>
        <dsp:cNvSpPr/>
      </dsp:nvSpPr>
      <dsp:spPr>
        <a:xfrm>
          <a:off x="2471815" y="920065"/>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fvEpP</a:t>
          </a:r>
          <a:endParaRPr lang="en-US" sz="1100" kern="1200" dirty="0"/>
        </a:p>
      </dsp:txBody>
      <dsp:txXfrm>
        <a:off x="2488382" y="936632"/>
        <a:ext cx="857654" cy="532516"/>
      </dsp:txXfrm>
    </dsp:sp>
    <dsp:sp modelId="{8FCF90D9-8E55-4196-8455-1E1F1C1F1640}">
      <dsp:nvSpPr>
        <dsp:cNvPr id="0" name=""/>
        <dsp:cNvSpPr/>
      </dsp:nvSpPr>
      <dsp:spPr>
        <a:xfrm>
          <a:off x="2371262" y="1650759"/>
          <a:ext cx="890788" cy="565650"/>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1E2FDE0-CBC2-4704-9DE9-1487D08DC2BC}">
      <dsp:nvSpPr>
        <dsp:cNvPr id="0" name=""/>
        <dsp:cNvSpPr/>
      </dsp:nvSpPr>
      <dsp:spPr>
        <a:xfrm>
          <a:off x="2470239" y="1744787"/>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fvLocale</a:t>
          </a:r>
          <a:endParaRPr lang="en-US" sz="1100" kern="1200" dirty="0"/>
        </a:p>
      </dsp:txBody>
      <dsp:txXfrm>
        <a:off x="2486806" y="1761354"/>
        <a:ext cx="857654" cy="532516"/>
      </dsp:txXfrm>
    </dsp:sp>
    <dsp:sp modelId="{C2BAEEAF-0547-0F4B-BEB4-E75037B4F539}">
      <dsp:nvSpPr>
        <dsp:cNvPr id="0" name=""/>
        <dsp:cNvSpPr/>
      </dsp:nvSpPr>
      <dsp:spPr>
        <a:xfrm>
          <a:off x="1789096" y="2475480"/>
          <a:ext cx="890788" cy="565650"/>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726B4F9-BEB0-2F4B-9C50-4D37946F83F9}">
      <dsp:nvSpPr>
        <dsp:cNvPr id="0" name=""/>
        <dsp:cNvSpPr/>
      </dsp:nvSpPr>
      <dsp:spPr>
        <a:xfrm>
          <a:off x="1888072" y="2569508"/>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fvStPathAtt</a:t>
          </a:r>
          <a:endParaRPr lang="en-US" sz="1100" kern="1200" dirty="0"/>
        </a:p>
      </dsp:txBody>
      <dsp:txXfrm>
        <a:off x="1904639" y="2586075"/>
        <a:ext cx="857654" cy="532516"/>
      </dsp:txXfrm>
    </dsp:sp>
    <dsp:sp modelId="{C95EFA96-1717-A748-B121-E102308302D9}">
      <dsp:nvSpPr>
        <dsp:cNvPr id="0" name=""/>
        <dsp:cNvSpPr/>
      </dsp:nvSpPr>
      <dsp:spPr>
        <a:xfrm>
          <a:off x="1789096" y="3300201"/>
          <a:ext cx="890788" cy="565650"/>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7E8783B-85BC-A54E-97A4-64F03D06A149}">
      <dsp:nvSpPr>
        <dsp:cNvPr id="0" name=""/>
        <dsp:cNvSpPr/>
      </dsp:nvSpPr>
      <dsp:spPr>
        <a:xfrm>
          <a:off x="1888072" y="3394229"/>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fvIfConn</a:t>
          </a:r>
          <a:endParaRPr lang="en-US" sz="1100" kern="1200" dirty="0"/>
        </a:p>
      </dsp:txBody>
      <dsp:txXfrm>
        <a:off x="1904639" y="3410796"/>
        <a:ext cx="857654" cy="532516"/>
      </dsp:txXfrm>
    </dsp:sp>
    <dsp:sp modelId="{983D640B-3ECF-A04B-9128-C9542A3B385A}">
      <dsp:nvSpPr>
        <dsp:cNvPr id="0" name=""/>
        <dsp:cNvSpPr/>
      </dsp:nvSpPr>
      <dsp:spPr>
        <a:xfrm>
          <a:off x="2877836" y="2475480"/>
          <a:ext cx="890788" cy="565650"/>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A3756FF-C562-FB4A-93CA-8CB7108F3FCB}">
      <dsp:nvSpPr>
        <dsp:cNvPr id="0" name=""/>
        <dsp:cNvSpPr/>
      </dsp:nvSpPr>
      <dsp:spPr>
        <a:xfrm>
          <a:off x="2976813" y="2569508"/>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fvDyPathAtt</a:t>
          </a:r>
          <a:endParaRPr lang="en-US" sz="1100" kern="1200" dirty="0"/>
        </a:p>
      </dsp:txBody>
      <dsp:txXfrm>
        <a:off x="2993380" y="2586075"/>
        <a:ext cx="857654" cy="532516"/>
      </dsp:txXfrm>
    </dsp:sp>
    <dsp:sp modelId="{6B730B34-B6E0-AE4A-889B-D69C61DB8D08}">
      <dsp:nvSpPr>
        <dsp:cNvPr id="0" name=""/>
        <dsp:cNvSpPr/>
      </dsp:nvSpPr>
      <dsp:spPr>
        <a:xfrm>
          <a:off x="2877836" y="3300201"/>
          <a:ext cx="890788" cy="565650"/>
        </a:xfrm>
        <a:prstGeom prst="roundRect">
          <a:avLst>
            <a:gd name="adj" fmla="val 10000"/>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42C3FF7-1FE7-4948-BB6C-BAC201BE9C1D}">
      <dsp:nvSpPr>
        <dsp:cNvPr id="0" name=""/>
        <dsp:cNvSpPr/>
      </dsp:nvSpPr>
      <dsp:spPr>
        <a:xfrm>
          <a:off x="2976813" y="3394229"/>
          <a:ext cx="890788" cy="565650"/>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fvIfConn</a:t>
          </a:r>
          <a:endParaRPr lang="en-US" sz="1100" kern="1200" dirty="0"/>
        </a:p>
      </dsp:txBody>
      <dsp:txXfrm>
        <a:off x="2993380" y="3410796"/>
        <a:ext cx="857654" cy="532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938F7-8ED6-F14D-BC6D-45CF6F0E8D76}">
      <dsp:nvSpPr>
        <dsp:cNvPr id="0" name=""/>
        <dsp:cNvSpPr/>
      </dsp:nvSpPr>
      <dsp:spPr>
        <a:xfrm>
          <a:off x="1431983" y="645738"/>
          <a:ext cx="579949" cy="295323"/>
        </a:xfrm>
        <a:custGeom>
          <a:avLst/>
          <a:gdLst/>
          <a:ahLst/>
          <a:cxnLst/>
          <a:rect l="0" t="0" r="0" b="0"/>
          <a:pathLst>
            <a:path>
              <a:moveTo>
                <a:pt x="0" y="0"/>
              </a:moveTo>
              <a:lnTo>
                <a:pt x="0" y="201254"/>
              </a:lnTo>
              <a:lnTo>
                <a:pt x="579949" y="201254"/>
              </a:lnTo>
              <a:lnTo>
                <a:pt x="579949" y="295323"/>
              </a:lnTo>
            </a:path>
          </a:pathLst>
        </a:custGeom>
        <a:noFill/>
        <a:ln w="25400" cap="flat" cmpd="sng" algn="ctr">
          <a:solidFill>
            <a:schemeClr val="accent5">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6BD18D9-7B29-4C4E-809A-9CD3E9209E4F}">
      <dsp:nvSpPr>
        <dsp:cNvPr id="0" name=""/>
        <dsp:cNvSpPr/>
      </dsp:nvSpPr>
      <dsp:spPr>
        <a:xfrm>
          <a:off x="815722" y="645738"/>
          <a:ext cx="616261" cy="295323"/>
        </a:xfrm>
        <a:custGeom>
          <a:avLst/>
          <a:gdLst/>
          <a:ahLst/>
          <a:cxnLst/>
          <a:rect l="0" t="0" r="0" b="0"/>
          <a:pathLst>
            <a:path>
              <a:moveTo>
                <a:pt x="616261" y="0"/>
              </a:moveTo>
              <a:lnTo>
                <a:pt x="616261" y="201254"/>
              </a:lnTo>
              <a:lnTo>
                <a:pt x="0" y="201254"/>
              </a:lnTo>
              <a:lnTo>
                <a:pt x="0" y="295323"/>
              </a:lnTo>
            </a:path>
          </a:pathLst>
        </a:custGeom>
        <a:noFill/>
        <a:ln w="25400" cap="flat" cmpd="sng" algn="ctr">
          <a:solidFill>
            <a:schemeClr val="accent5">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33C69A2-920A-411F-9045-358D4EFC97ED}">
      <dsp:nvSpPr>
        <dsp:cNvPr id="0" name=""/>
        <dsp:cNvSpPr/>
      </dsp:nvSpPr>
      <dsp:spPr>
        <a:xfrm>
          <a:off x="924264" y="934"/>
          <a:ext cx="1015439" cy="644804"/>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A649363-C772-472A-BACB-BBA3BC575D1A}">
      <dsp:nvSpPr>
        <dsp:cNvPr id="0" name=""/>
        <dsp:cNvSpPr/>
      </dsp:nvSpPr>
      <dsp:spPr>
        <a:xfrm>
          <a:off x="1037090" y="108119"/>
          <a:ext cx="1015439" cy="64480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uni</a:t>
          </a:r>
          <a:endParaRPr lang="en-US" sz="1700" kern="1200" dirty="0"/>
        </a:p>
      </dsp:txBody>
      <dsp:txXfrm>
        <a:off x="1055976" y="127005"/>
        <a:ext cx="977667" cy="607032"/>
      </dsp:txXfrm>
    </dsp:sp>
    <dsp:sp modelId="{7BDADD55-5625-414E-B163-87E755FE05B8}">
      <dsp:nvSpPr>
        <dsp:cNvPr id="0" name=""/>
        <dsp:cNvSpPr/>
      </dsp:nvSpPr>
      <dsp:spPr>
        <a:xfrm>
          <a:off x="308003" y="941062"/>
          <a:ext cx="1015439" cy="644804"/>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4E9F1C-45D9-400E-B671-59E2D278167C}">
      <dsp:nvSpPr>
        <dsp:cNvPr id="0" name=""/>
        <dsp:cNvSpPr/>
      </dsp:nvSpPr>
      <dsp:spPr>
        <a:xfrm>
          <a:off x="420829" y="1048247"/>
          <a:ext cx="1015439" cy="64480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fvBDDef</a:t>
          </a:r>
          <a:endParaRPr lang="en-US" sz="1700" kern="1200" dirty="0"/>
        </a:p>
      </dsp:txBody>
      <dsp:txXfrm>
        <a:off x="439715" y="1067133"/>
        <a:ext cx="977667" cy="607032"/>
      </dsp:txXfrm>
    </dsp:sp>
    <dsp:sp modelId="{07833E2F-CA4A-D443-9698-BD05F53C1764}">
      <dsp:nvSpPr>
        <dsp:cNvPr id="0" name=""/>
        <dsp:cNvSpPr/>
      </dsp:nvSpPr>
      <dsp:spPr>
        <a:xfrm>
          <a:off x="1504213" y="941062"/>
          <a:ext cx="1015439" cy="644804"/>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33B7AE1-EC73-4F41-A538-C164E42D4502}">
      <dsp:nvSpPr>
        <dsp:cNvPr id="0" name=""/>
        <dsp:cNvSpPr/>
      </dsp:nvSpPr>
      <dsp:spPr>
        <a:xfrm>
          <a:off x="1617039" y="1048247"/>
          <a:ext cx="1015439" cy="64480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fvCtxDef</a:t>
          </a:r>
          <a:endParaRPr lang="en-US" sz="1700" kern="1200" dirty="0"/>
        </a:p>
      </dsp:txBody>
      <dsp:txXfrm>
        <a:off x="1635925" y="1067133"/>
        <a:ext cx="977667" cy="6070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41119-60F0-4F12-9600-96F6E99F4449}">
      <dsp:nvSpPr>
        <dsp:cNvPr id="0" name=""/>
        <dsp:cNvSpPr/>
      </dsp:nvSpPr>
      <dsp:spPr>
        <a:xfrm>
          <a:off x="2729357" y="1097006"/>
          <a:ext cx="91440" cy="204287"/>
        </a:xfrm>
        <a:custGeom>
          <a:avLst/>
          <a:gdLst/>
          <a:ahLst/>
          <a:cxnLst/>
          <a:rect l="0" t="0" r="0" b="0"/>
          <a:pathLst>
            <a:path>
              <a:moveTo>
                <a:pt x="46963" y="0"/>
              </a:moveTo>
              <a:lnTo>
                <a:pt x="46963" y="139216"/>
              </a:lnTo>
              <a:lnTo>
                <a:pt x="45720" y="139216"/>
              </a:lnTo>
              <a:lnTo>
                <a:pt x="45720" y="204287"/>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237E41F-3B88-4072-A2A0-27EFB48FA6B7}">
      <dsp:nvSpPr>
        <dsp:cNvPr id="0" name=""/>
        <dsp:cNvSpPr/>
      </dsp:nvSpPr>
      <dsp:spPr>
        <a:xfrm>
          <a:off x="2121680" y="446681"/>
          <a:ext cx="654640" cy="204287"/>
        </a:xfrm>
        <a:custGeom>
          <a:avLst/>
          <a:gdLst/>
          <a:ahLst/>
          <a:cxnLst/>
          <a:rect l="0" t="0" r="0" b="0"/>
          <a:pathLst>
            <a:path>
              <a:moveTo>
                <a:pt x="0" y="0"/>
              </a:moveTo>
              <a:lnTo>
                <a:pt x="0" y="139216"/>
              </a:lnTo>
              <a:lnTo>
                <a:pt x="654640" y="139216"/>
              </a:lnTo>
              <a:lnTo>
                <a:pt x="654640" y="204287"/>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DF73689-5BDF-495F-BD57-C365F92F3E01}">
      <dsp:nvSpPr>
        <dsp:cNvPr id="0" name=""/>
        <dsp:cNvSpPr/>
      </dsp:nvSpPr>
      <dsp:spPr>
        <a:xfrm>
          <a:off x="1886758" y="1747332"/>
          <a:ext cx="429257" cy="204287"/>
        </a:xfrm>
        <a:custGeom>
          <a:avLst/>
          <a:gdLst/>
          <a:ahLst/>
          <a:cxnLst/>
          <a:rect l="0" t="0" r="0" b="0"/>
          <a:pathLst>
            <a:path>
              <a:moveTo>
                <a:pt x="0" y="0"/>
              </a:moveTo>
              <a:lnTo>
                <a:pt x="0" y="139216"/>
              </a:lnTo>
              <a:lnTo>
                <a:pt x="429257" y="139216"/>
              </a:lnTo>
              <a:lnTo>
                <a:pt x="429257" y="204287"/>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B5DCD96-B30D-4EC7-BB27-3F3207925D53}">
      <dsp:nvSpPr>
        <dsp:cNvPr id="0" name=""/>
        <dsp:cNvSpPr/>
      </dsp:nvSpPr>
      <dsp:spPr>
        <a:xfrm>
          <a:off x="1411781" y="2397657"/>
          <a:ext cx="91440" cy="204287"/>
        </a:xfrm>
        <a:custGeom>
          <a:avLst/>
          <a:gdLst/>
          <a:ahLst/>
          <a:cxnLst/>
          <a:rect l="0" t="0" r="0" b="0"/>
          <a:pathLst>
            <a:path>
              <a:moveTo>
                <a:pt x="45720" y="0"/>
              </a:moveTo>
              <a:lnTo>
                <a:pt x="45720" y="204287"/>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5962A43B-12A7-462B-9D47-395C5F65632F}">
      <dsp:nvSpPr>
        <dsp:cNvPr id="0" name=""/>
        <dsp:cNvSpPr/>
      </dsp:nvSpPr>
      <dsp:spPr>
        <a:xfrm>
          <a:off x="1457501" y="1747332"/>
          <a:ext cx="429257" cy="204287"/>
        </a:xfrm>
        <a:custGeom>
          <a:avLst/>
          <a:gdLst/>
          <a:ahLst/>
          <a:cxnLst/>
          <a:rect l="0" t="0" r="0" b="0"/>
          <a:pathLst>
            <a:path>
              <a:moveTo>
                <a:pt x="429257" y="0"/>
              </a:moveTo>
              <a:lnTo>
                <a:pt x="429257" y="139216"/>
              </a:lnTo>
              <a:lnTo>
                <a:pt x="0" y="139216"/>
              </a:lnTo>
              <a:lnTo>
                <a:pt x="0" y="204287"/>
              </a:lnTo>
            </a:path>
          </a:pathLst>
        </a:cu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751EC65-EC98-43ED-B3EA-16AD5D64F5F8}">
      <dsp:nvSpPr>
        <dsp:cNvPr id="0" name=""/>
        <dsp:cNvSpPr/>
      </dsp:nvSpPr>
      <dsp:spPr>
        <a:xfrm>
          <a:off x="1488548" y="1097006"/>
          <a:ext cx="398210" cy="204287"/>
        </a:xfrm>
        <a:custGeom>
          <a:avLst/>
          <a:gdLst/>
          <a:ahLst/>
          <a:cxnLst/>
          <a:rect l="0" t="0" r="0" b="0"/>
          <a:pathLst>
            <a:path>
              <a:moveTo>
                <a:pt x="0" y="0"/>
              </a:moveTo>
              <a:lnTo>
                <a:pt x="0" y="139216"/>
              </a:lnTo>
              <a:lnTo>
                <a:pt x="398210" y="139216"/>
              </a:lnTo>
              <a:lnTo>
                <a:pt x="398210" y="204287"/>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A73E1E8-D307-4D63-A07B-D0D01C49676F}">
      <dsp:nvSpPr>
        <dsp:cNvPr id="0" name=""/>
        <dsp:cNvSpPr/>
      </dsp:nvSpPr>
      <dsp:spPr>
        <a:xfrm>
          <a:off x="1028243" y="1097006"/>
          <a:ext cx="460304" cy="204287"/>
        </a:xfrm>
        <a:custGeom>
          <a:avLst/>
          <a:gdLst/>
          <a:ahLst/>
          <a:cxnLst/>
          <a:rect l="0" t="0" r="0" b="0"/>
          <a:pathLst>
            <a:path>
              <a:moveTo>
                <a:pt x="460304" y="0"/>
              </a:moveTo>
              <a:lnTo>
                <a:pt x="460304" y="139216"/>
              </a:lnTo>
              <a:lnTo>
                <a:pt x="0" y="139216"/>
              </a:lnTo>
              <a:lnTo>
                <a:pt x="0" y="204287"/>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6BD18D9-7B29-4C4E-809A-9CD3E9209E4F}">
      <dsp:nvSpPr>
        <dsp:cNvPr id="0" name=""/>
        <dsp:cNvSpPr/>
      </dsp:nvSpPr>
      <dsp:spPr>
        <a:xfrm>
          <a:off x="1488548" y="446681"/>
          <a:ext cx="633132" cy="204287"/>
        </a:xfrm>
        <a:custGeom>
          <a:avLst/>
          <a:gdLst/>
          <a:ahLst/>
          <a:cxnLst/>
          <a:rect l="0" t="0" r="0" b="0"/>
          <a:pathLst>
            <a:path>
              <a:moveTo>
                <a:pt x="633132" y="0"/>
              </a:moveTo>
              <a:lnTo>
                <a:pt x="633132" y="139216"/>
              </a:lnTo>
              <a:lnTo>
                <a:pt x="0" y="139216"/>
              </a:lnTo>
              <a:lnTo>
                <a:pt x="0" y="204287"/>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33C69A2-920A-411F-9045-358D4EFC97ED}">
      <dsp:nvSpPr>
        <dsp:cNvPr id="0" name=""/>
        <dsp:cNvSpPr/>
      </dsp:nvSpPr>
      <dsp:spPr>
        <a:xfrm>
          <a:off x="1770469" y="644"/>
          <a:ext cx="702421" cy="446037"/>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A649363-C772-472A-BACB-BBA3BC575D1A}">
      <dsp:nvSpPr>
        <dsp:cNvPr id="0" name=""/>
        <dsp:cNvSpPr/>
      </dsp:nvSpPr>
      <dsp:spPr>
        <a:xfrm>
          <a:off x="1848516" y="74788"/>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sys</a:t>
          </a:r>
          <a:endParaRPr lang="en-US" sz="600" kern="1200" dirty="0"/>
        </a:p>
      </dsp:txBody>
      <dsp:txXfrm>
        <a:off x="1861580" y="87852"/>
        <a:ext cx="676293" cy="419909"/>
      </dsp:txXfrm>
    </dsp:sp>
    <dsp:sp modelId="{7BDADD55-5625-414E-B163-87E755FE05B8}">
      <dsp:nvSpPr>
        <dsp:cNvPr id="0" name=""/>
        <dsp:cNvSpPr/>
      </dsp:nvSpPr>
      <dsp:spPr>
        <a:xfrm>
          <a:off x="1137337" y="650969"/>
          <a:ext cx="702421" cy="44603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74E9F1C-45D9-400E-B671-59E2D278167C}">
      <dsp:nvSpPr>
        <dsp:cNvPr id="0" name=""/>
        <dsp:cNvSpPr/>
      </dsp:nvSpPr>
      <dsp:spPr>
        <a:xfrm>
          <a:off x="1215384" y="725113"/>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l3Ctx</a:t>
          </a:r>
          <a:endParaRPr lang="en-US" sz="600" kern="1200" dirty="0"/>
        </a:p>
      </dsp:txBody>
      <dsp:txXfrm>
        <a:off x="1228448" y="738177"/>
        <a:ext cx="676293" cy="419909"/>
      </dsp:txXfrm>
    </dsp:sp>
    <dsp:sp modelId="{204DF3B7-41ED-48F6-AA0D-E9EABBDE44EA}">
      <dsp:nvSpPr>
        <dsp:cNvPr id="0" name=""/>
        <dsp:cNvSpPr/>
      </dsp:nvSpPr>
      <dsp:spPr>
        <a:xfrm>
          <a:off x="677032" y="1301294"/>
          <a:ext cx="702421" cy="446037"/>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B01C792-6548-45A9-B44B-5E1046C6245B}">
      <dsp:nvSpPr>
        <dsp:cNvPr id="0" name=""/>
        <dsp:cNvSpPr/>
      </dsp:nvSpPr>
      <dsp:spPr>
        <a:xfrm>
          <a:off x="755079" y="1375438"/>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l2BD</a:t>
          </a:r>
          <a:endParaRPr lang="en-US" sz="600" kern="1200" dirty="0"/>
        </a:p>
      </dsp:txBody>
      <dsp:txXfrm>
        <a:off x="768143" y="1388502"/>
        <a:ext cx="676293" cy="419909"/>
      </dsp:txXfrm>
    </dsp:sp>
    <dsp:sp modelId="{26974F6E-1DB3-46CE-86A5-8C3E7D642545}">
      <dsp:nvSpPr>
        <dsp:cNvPr id="0" name=""/>
        <dsp:cNvSpPr/>
      </dsp:nvSpPr>
      <dsp:spPr>
        <a:xfrm>
          <a:off x="1535547" y="1301294"/>
          <a:ext cx="702421" cy="446037"/>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3141EE6-4D4A-4568-AE09-A43DD62FBF6A}">
      <dsp:nvSpPr>
        <dsp:cNvPr id="0" name=""/>
        <dsp:cNvSpPr/>
      </dsp:nvSpPr>
      <dsp:spPr>
        <a:xfrm>
          <a:off x="1613594" y="1375438"/>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l2BD</a:t>
          </a:r>
          <a:endParaRPr lang="en-US" sz="600" kern="1200" dirty="0"/>
        </a:p>
      </dsp:txBody>
      <dsp:txXfrm>
        <a:off x="1626658" y="1388502"/>
        <a:ext cx="676293" cy="419909"/>
      </dsp:txXfrm>
    </dsp:sp>
    <dsp:sp modelId="{1BE7959B-C743-4BF1-8692-676CB8BA9278}">
      <dsp:nvSpPr>
        <dsp:cNvPr id="0" name=""/>
        <dsp:cNvSpPr/>
      </dsp:nvSpPr>
      <dsp:spPr>
        <a:xfrm>
          <a:off x="1106290" y="1951619"/>
          <a:ext cx="702421" cy="44603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5B26086-CA03-41BB-8B56-8DC13699EB77}">
      <dsp:nvSpPr>
        <dsp:cNvPr id="0" name=""/>
        <dsp:cNvSpPr/>
      </dsp:nvSpPr>
      <dsp:spPr>
        <a:xfrm>
          <a:off x="1184337" y="2025764"/>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vlanCktEp</a:t>
          </a:r>
          <a:endParaRPr lang="en-US" sz="600" kern="1200" dirty="0"/>
        </a:p>
      </dsp:txBody>
      <dsp:txXfrm>
        <a:off x="1197401" y="2038828"/>
        <a:ext cx="676293" cy="419909"/>
      </dsp:txXfrm>
    </dsp:sp>
    <dsp:sp modelId="{7CB299CC-58F0-4A3A-8C3B-AE2F6D532B2C}">
      <dsp:nvSpPr>
        <dsp:cNvPr id="0" name=""/>
        <dsp:cNvSpPr/>
      </dsp:nvSpPr>
      <dsp:spPr>
        <a:xfrm>
          <a:off x="1106290" y="2601944"/>
          <a:ext cx="702421" cy="44603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C5B1A03-3FD5-4CC7-99FE-2D8CD1FB98A0}">
      <dsp:nvSpPr>
        <dsp:cNvPr id="0" name=""/>
        <dsp:cNvSpPr/>
      </dsp:nvSpPr>
      <dsp:spPr>
        <a:xfrm>
          <a:off x="1184337" y="2676089"/>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l2RsPathDomAtt</a:t>
          </a:r>
          <a:endParaRPr lang="en-US" sz="600" kern="1200" dirty="0"/>
        </a:p>
      </dsp:txBody>
      <dsp:txXfrm>
        <a:off x="1197401" y="2689153"/>
        <a:ext cx="676293" cy="419909"/>
      </dsp:txXfrm>
    </dsp:sp>
    <dsp:sp modelId="{9BCA6A16-1425-4C08-A886-6A0153D82198}">
      <dsp:nvSpPr>
        <dsp:cNvPr id="0" name=""/>
        <dsp:cNvSpPr/>
      </dsp:nvSpPr>
      <dsp:spPr>
        <a:xfrm>
          <a:off x="1964805" y="1951619"/>
          <a:ext cx="702421" cy="446037"/>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709ED4E-F925-4CC6-94AF-F6A00CD71071}">
      <dsp:nvSpPr>
        <dsp:cNvPr id="0" name=""/>
        <dsp:cNvSpPr/>
      </dsp:nvSpPr>
      <dsp:spPr>
        <a:xfrm>
          <a:off x="2042852" y="2025764"/>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err="1" smtClean="0"/>
            <a:t>vxlanCktEp</a:t>
          </a:r>
          <a:endParaRPr lang="en-US" sz="600" kern="1200" dirty="0"/>
        </a:p>
      </dsp:txBody>
      <dsp:txXfrm>
        <a:off x="2055916" y="2038828"/>
        <a:ext cx="676293" cy="419909"/>
      </dsp:txXfrm>
    </dsp:sp>
    <dsp:sp modelId="{F02A9BAC-AD3B-4410-A945-E833DAF23504}">
      <dsp:nvSpPr>
        <dsp:cNvPr id="0" name=""/>
        <dsp:cNvSpPr/>
      </dsp:nvSpPr>
      <dsp:spPr>
        <a:xfrm>
          <a:off x="2425110" y="650969"/>
          <a:ext cx="702421" cy="446037"/>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3ECD788-8C29-495B-9215-B0D819264422}">
      <dsp:nvSpPr>
        <dsp:cNvPr id="0" name=""/>
        <dsp:cNvSpPr/>
      </dsp:nvSpPr>
      <dsp:spPr>
        <a:xfrm>
          <a:off x="2503156" y="725113"/>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l3Ctx</a:t>
          </a:r>
          <a:endParaRPr lang="en-US" sz="600" kern="1200" dirty="0"/>
        </a:p>
      </dsp:txBody>
      <dsp:txXfrm>
        <a:off x="2516220" y="738177"/>
        <a:ext cx="676293" cy="419909"/>
      </dsp:txXfrm>
    </dsp:sp>
    <dsp:sp modelId="{8FCF90D9-8E55-4196-8455-1E1F1C1F1640}">
      <dsp:nvSpPr>
        <dsp:cNvPr id="0" name=""/>
        <dsp:cNvSpPr/>
      </dsp:nvSpPr>
      <dsp:spPr>
        <a:xfrm>
          <a:off x="2423866" y="1301294"/>
          <a:ext cx="702421" cy="446037"/>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1E2FDE0-CBC2-4704-9DE9-1487D08DC2BC}">
      <dsp:nvSpPr>
        <dsp:cNvPr id="0" name=""/>
        <dsp:cNvSpPr/>
      </dsp:nvSpPr>
      <dsp:spPr>
        <a:xfrm>
          <a:off x="2501913" y="1375438"/>
          <a:ext cx="702421" cy="446037"/>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smtClean="0"/>
            <a:t>l2BD</a:t>
          </a:r>
          <a:endParaRPr lang="en-US" sz="600" kern="1200" dirty="0"/>
        </a:p>
      </dsp:txBody>
      <dsp:txXfrm>
        <a:off x="2514977" y="1388502"/>
        <a:ext cx="676293" cy="419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6/10/2016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6/10/2016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V1.0</a:t>
            </a:r>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334943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err="1" smtClean="0">
                <a:latin typeface="Arial" pitchFamily="34" charset="0"/>
                <a:ea typeface="ＭＳ Ｐゴシック" pitchFamily="34" charset="-128"/>
              </a:rPr>
              <a:t>Tasks</a:t>
            </a:r>
            <a:r>
              <a:rPr lang="fr-FR" altLang="fr-FR" dirty="0" smtClean="0">
                <a:latin typeface="Arial" pitchFamily="34" charset="0"/>
                <a:ea typeface="ＭＳ Ｐゴシック" pitchFamily="34" charset="-128"/>
              </a:rPr>
              <a:t> are </a:t>
            </a:r>
            <a:r>
              <a:rPr lang="fr-FR" altLang="fr-FR" dirty="0" err="1" smtClean="0">
                <a:latin typeface="Arial" pitchFamily="34" charset="0"/>
                <a:ea typeface="ＭＳ Ｐゴシック" pitchFamily="34" charset="-128"/>
              </a:rPr>
              <a:t>internal</a:t>
            </a:r>
            <a:r>
              <a:rPr lang="fr-FR" altLang="fr-FR" dirty="0" smtClean="0">
                <a:latin typeface="Arial" pitchFamily="34" charset="0"/>
                <a:ea typeface="ＭＳ Ｐゴシック" pitchFamily="34" charset="-128"/>
              </a:rPr>
              <a:t> MO.</a:t>
            </a:r>
            <a:endParaRPr lang="en-US" altLang="fr-FR" dirty="0" smtClean="0">
              <a:latin typeface="Arial" pitchFamily="34" charset="0"/>
              <a:ea typeface="ＭＳ Ｐゴシック" pitchFamily="34" charset="-128"/>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pitchFamily="34" charset="0"/>
                <a:ea typeface="ＭＳ Ｐゴシック" pitchFamily="34" charset="-128"/>
              </a:defRPr>
            </a:lvl1pPr>
            <a:lvl2pPr marL="730171" indent="-280835" defTabSz="886191">
              <a:defRPr sz="2900" b="1">
                <a:solidFill>
                  <a:schemeClr val="tx1"/>
                </a:solidFill>
                <a:latin typeface="Arial" pitchFamily="34" charset="0"/>
                <a:ea typeface="ＭＳ Ｐゴシック" pitchFamily="34" charset="-128"/>
              </a:defRPr>
            </a:lvl2pPr>
            <a:lvl3pPr marL="1123340" indent="-224668" defTabSz="886191">
              <a:defRPr sz="2900" b="1">
                <a:solidFill>
                  <a:schemeClr val="tx1"/>
                </a:solidFill>
                <a:latin typeface="Arial" pitchFamily="34" charset="0"/>
                <a:ea typeface="ＭＳ Ｐゴシック" pitchFamily="34" charset="-128"/>
              </a:defRPr>
            </a:lvl3pPr>
            <a:lvl4pPr marL="1572677" indent="-224668" defTabSz="886191">
              <a:defRPr sz="2900" b="1">
                <a:solidFill>
                  <a:schemeClr val="tx1"/>
                </a:solidFill>
                <a:latin typeface="Arial" pitchFamily="34" charset="0"/>
                <a:ea typeface="ＭＳ Ｐゴシック" pitchFamily="34" charset="-128"/>
              </a:defRPr>
            </a:lvl4pPr>
            <a:lvl5pPr marL="2022013" indent="-224668" defTabSz="886191">
              <a:defRPr sz="2900" b="1">
                <a:solidFill>
                  <a:schemeClr val="tx1"/>
                </a:solidFill>
                <a:latin typeface="Arial" pitchFamily="34"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9pPr>
          </a:lstStyle>
          <a:p>
            <a:fld id="{3D6291F7-AEFF-48E2-9DB0-AF8707ADE694}" type="slidenum">
              <a:rPr lang="en-US" altLang="fr-FR" sz="800" b="0"/>
              <a:pPr/>
              <a:t>20</a:t>
            </a:fld>
            <a:endParaRPr lang="en-US" altLang="fr-FR" sz="8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Logical Objects = tenant stuff, context, BD, AP, EPG</a:t>
            </a:r>
          </a:p>
          <a:p>
            <a:pPr marL="170062" indent="-170062"/>
            <a:r>
              <a:rPr lang="en-US" altLang="ja-JP" dirty="0" smtClean="0">
                <a:ea typeface="ＭＳ Ｐゴシック" pitchFamily="34" charset="-128"/>
              </a:rPr>
              <a:t>fvBD: Bridge Domain</a:t>
            </a:r>
          </a:p>
          <a:p>
            <a:pPr marL="170062" indent="-170062"/>
            <a:r>
              <a:rPr lang="en-US" altLang="ja-JP" dirty="0" smtClean="0">
                <a:ea typeface="ＭＳ Ｐゴシック" pitchFamily="34" charset="-128"/>
              </a:rPr>
              <a:t>fvCtx: Private Network aka Virtual Routing and Forwarding Instance (VRF)</a:t>
            </a:r>
          </a:p>
          <a:p>
            <a:pPr marL="170062" indent="-170062"/>
            <a:r>
              <a:rPr lang="en-US" altLang="en-US" dirty="0" smtClean="0">
                <a:ea typeface="ＭＳ Ｐゴシック" pitchFamily="34" charset="-128"/>
              </a:rPr>
              <a:t>fvRsBd: Represents the relation to the Bridge Domain associated with the Epg.</a:t>
            </a:r>
          </a:p>
          <a:p>
            <a:pPr marL="170062" indent="-170062"/>
            <a:r>
              <a:rPr lang="en-US" altLang="en-US" dirty="0" smtClean="0">
                <a:ea typeface="ＭＳ Ｐゴシック" pitchFamily="34" charset="-128"/>
              </a:rPr>
              <a:t>fvRsCtx: Represents the relation to the Private Network associated with the Bridge Domain</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22</a:t>
            </a:fld>
            <a:endParaRPr lang="en-US" dirty="0"/>
          </a:p>
        </p:txBody>
      </p:sp>
    </p:spTree>
    <p:extLst>
      <p:ext uri="{BB962C8B-B14F-4D97-AF65-F5344CB8AC3E}">
        <p14:creationId xmlns:p14="http://schemas.microsoft.com/office/powerpoint/2010/main" val="202794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0062" indent="-170062"/>
            <a:r>
              <a:rPr lang="en-US" altLang="en-US" smtClean="0">
                <a:ea typeface="ＭＳ Ｐゴシック" pitchFamily="34" charset="-128"/>
              </a:rPr>
              <a:t>Application profile is a logical collection of Epgs participating to a provide a service. Example: </a:t>
            </a:r>
            <a:r>
              <a:rPr lang="ja-JP" altLang="en-US" smtClean="0">
                <a:ea typeface="ＭＳ Ｐゴシック" pitchFamily="34" charset="-128"/>
              </a:rPr>
              <a:t>“</a:t>
            </a:r>
            <a:r>
              <a:rPr lang="en-US" altLang="ja-JP" smtClean="0">
                <a:ea typeface="ＭＳ Ｐゴシック" pitchFamily="34" charset="-128"/>
              </a:rPr>
              <a:t>www.coke.com</a:t>
            </a:r>
            <a:r>
              <a:rPr lang="ja-JP" altLang="en-US" smtClean="0">
                <a:ea typeface="ＭＳ Ｐゴシック" pitchFamily="34" charset="-128"/>
              </a:rPr>
              <a:t>”</a:t>
            </a:r>
            <a:r>
              <a:rPr lang="en-US" altLang="ja-JP" smtClean="0">
                <a:ea typeface="ＭＳ Ｐゴシック" pitchFamily="34" charset="-128"/>
              </a:rPr>
              <a:t> could be an application profile which is provided by three EPgs named </a:t>
            </a:r>
            <a:r>
              <a:rPr lang="ja-JP" altLang="en-US" smtClean="0">
                <a:ea typeface="ＭＳ Ｐゴシック" pitchFamily="34" charset="-128"/>
              </a:rPr>
              <a:t>“</a:t>
            </a:r>
            <a:r>
              <a:rPr lang="en-US" altLang="ja-JP" smtClean="0">
                <a:ea typeface="ＭＳ Ｐゴシック" pitchFamily="34" charset="-128"/>
              </a:rPr>
              <a:t>App</a:t>
            </a:r>
            <a:r>
              <a:rPr lang="ja-JP" altLang="en-US" smtClean="0">
                <a:ea typeface="ＭＳ Ｐゴシック" pitchFamily="34" charset="-128"/>
              </a:rPr>
              <a:t>”</a:t>
            </a:r>
            <a:r>
              <a:rPr lang="en-US" altLang="ja-JP" smtClean="0">
                <a:ea typeface="ＭＳ Ｐゴシック" pitchFamily="34" charset="-128"/>
              </a:rPr>
              <a:t>, </a:t>
            </a:r>
            <a:r>
              <a:rPr lang="ja-JP" altLang="en-US" smtClean="0">
                <a:ea typeface="ＭＳ Ｐゴシック" pitchFamily="34" charset="-128"/>
              </a:rPr>
              <a:t>“</a:t>
            </a:r>
            <a:r>
              <a:rPr lang="en-US" altLang="ja-JP" smtClean="0">
                <a:ea typeface="ＭＳ Ｐゴシック" pitchFamily="34" charset="-128"/>
              </a:rPr>
              <a:t>Web</a:t>
            </a:r>
            <a:r>
              <a:rPr lang="ja-JP" altLang="en-US" smtClean="0">
                <a:ea typeface="ＭＳ Ｐゴシック" pitchFamily="34" charset="-128"/>
              </a:rPr>
              <a:t>”</a:t>
            </a:r>
            <a:r>
              <a:rPr lang="en-US" altLang="ja-JP" smtClean="0">
                <a:ea typeface="ＭＳ Ｐゴシック" pitchFamily="34" charset="-128"/>
              </a:rPr>
              <a:t> and </a:t>
            </a:r>
            <a:r>
              <a:rPr lang="ja-JP" altLang="en-US" smtClean="0">
                <a:ea typeface="ＭＳ Ｐゴシック" pitchFamily="34" charset="-128"/>
              </a:rPr>
              <a:t>“</a:t>
            </a:r>
            <a:r>
              <a:rPr lang="en-US" altLang="ja-JP" smtClean="0">
                <a:ea typeface="ＭＳ Ｐゴシック" pitchFamily="34" charset="-128"/>
              </a:rPr>
              <a:t>DB</a:t>
            </a:r>
            <a:r>
              <a:rPr lang="ja-JP" altLang="en-US" smtClean="0">
                <a:ea typeface="ＭＳ Ｐゴシック" pitchFamily="34" charset="-128"/>
              </a:rPr>
              <a:t>”</a:t>
            </a:r>
            <a:r>
              <a:rPr lang="en-US" altLang="ja-JP" smtClean="0">
                <a:ea typeface="ＭＳ Ｐゴシック" pitchFamily="34" charset="-128"/>
              </a:rPr>
              <a:t>.</a:t>
            </a:r>
          </a:p>
          <a:p>
            <a:pPr marL="170062" indent="-170062"/>
            <a:r>
              <a:rPr lang="en-US" altLang="ja-JP" smtClean="0">
                <a:ea typeface="ＭＳ Ｐゴシック" pitchFamily="34" charset="-128"/>
              </a:rPr>
              <a:t>fvBD: Bridge Domain</a:t>
            </a:r>
          </a:p>
          <a:p>
            <a:pPr marL="170062" indent="-170062"/>
            <a:r>
              <a:rPr lang="en-US" altLang="ja-JP" smtClean="0">
                <a:ea typeface="ＭＳ Ｐゴシック" pitchFamily="34" charset="-128"/>
              </a:rPr>
              <a:t>fvCtx: Private Network aka Virtual Routing and Forwarding Instance (VRF)</a:t>
            </a:r>
          </a:p>
          <a:p>
            <a:pPr marL="170062" indent="-170062"/>
            <a:r>
              <a:rPr lang="en-US" altLang="en-US" smtClean="0">
                <a:ea typeface="ＭＳ Ｐゴシック" pitchFamily="34" charset="-128"/>
              </a:rPr>
              <a:t>fvRsBd: Represents the relation to the Bridge Domain associated with the Epg.</a:t>
            </a:r>
          </a:p>
          <a:p>
            <a:pPr marL="170062" indent="-170062"/>
            <a:r>
              <a:rPr lang="en-US" altLang="en-US" smtClean="0">
                <a:ea typeface="ＭＳ Ｐゴシック" pitchFamily="34" charset="-128"/>
              </a:rPr>
              <a:t>fvRsCtx: Represents the relation to the Private Network associated with the Bridge Domain</a:t>
            </a:r>
          </a:p>
          <a:p>
            <a:pPr marL="170062" indent="-170062"/>
            <a:endParaRPr lang="en-US" altLang="en-US" smtClean="0">
              <a:ea typeface="ＭＳ Ｐゴシック" pitchFamily="34" charset="-128"/>
            </a:endParaRPr>
          </a:p>
          <a:p>
            <a:pPr marL="170062" indent="-170062"/>
            <a:endParaRPr lang="en-US" altLang="en-US" smtClean="0">
              <a:ea typeface="ＭＳ Ｐゴシック" pitchFamily="34" charset="-128"/>
            </a:endParaRPr>
          </a:p>
          <a:p>
            <a:pPr marL="170062" indent="-170062"/>
            <a:endParaRPr lang="en-US" altLang="en-US" smtClean="0">
              <a:ea typeface="ＭＳ Ｐゴシック" pitchFamily="34" charset="-128"/>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pitchFamily="34" charset="-128"/>
              </a:defRPr>
            </a:lvl1pPr>
            <a:lvl2pPr marL="730171" indent="-280835" defTabSz="886191">
              <a:defRPr sz="2900" b="1">
                <a:solidFill>
                  <a:schemeClr val="tx1"/>
                </a:solidFill>
                <a:latin typeface="Arial" charset="0"/>
                <a:ea typeface="ＭＳ Ｐゴシック" pitchFamily="34" charset="-128"/>
              </a:defRPr>
            </a:lvl2pPr>
            <a:lvl3pPr marL="1123340" indent="-224668" defTabSz="886191">
              <a:defRPr sz="2900" b="1">
                <a:solidFill>
                  <a:schemeClr val="tx1"/>
                </a:solidFill>
                <a:latin typeface="Arial" charset="0"/>
                <a:ea typeface="ＭＳ Ｐゴシック" pitchFamily="34" charset="-128"/>
              </a:defRPr>
            </a:lvl3pPr>
            <a:lvl4pPr marL="1572677" indent="-224668" defTabSz="886191">
              <a:defRPr sz="2900" b="1">
                <a:solidFill>
                  <a:schemeClr val="tx1"/>
                </a:solidFill>
                <a:latin typeface="Arial" charset="0"/>
                <a:ea typeface="ＭＳ Ｐゴシック" pitchFamily="34" charset="-128"/>
              </a:defRPr>
            </a:lvl4pPr>
            <a:lvl5pPr marL="2022013" indent="-224668" defTabSz="886191">
              <a:defRPr sz="2900" b="1">
                <a:solidFill>
                  <a:schemeClr val="tx1"/>
                </a:solidFill>
                <a:latin typeface="Arial"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9pPr>
          </a:lstStyle>
          <a:p>
            <a:fld id="{2FE0FFA1-39FF-455C-A4B8-2BF6DE9A4907}" type="slidenum">
              <a:rPr lang="en-US" altLang="en-US" sz="800" b="0"/>
              <a:pPr/>
              <a:t>26</a:t>
            </a:fld>
            <a:endParaRPr lang="en-US" altLang="en-US" sz="8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ＭＳ Ｐゴシック" pitchFamily="34" charset="-128"/>
              </a:rPr>
              <a:t>Every </a:t>
            </a:r>
            <a:r>
              <a:rPr lang="en-US" altLang="en-US" dirty="0" err="1" smtClean="0">
                <a:ea typeface="ＭＳ Ｐゴシック" pitchFamily="34" charset="-128"/>
              </a:rPr>
              <a:t>EPg</a:t>
            </a:r>
            <a:r>
              <a:rPr lang="en-US" altLang="en-US" dirty="0" smtClean="0">
                <a:ea typeface="ＭＳ Ｐゴシック" pitchFamily="34" charset="-128"/>
              </a:rPr>
              <a:t> has a corresponding </a:t>
            </a:r>
            <a:r>
              <a:rPr lang="en-US" altLang="en-US" dirty="0" err="1" smtClean="0">
                <a:ea typeface="ＭＳ Ｐゴシック" pitchFamily="34" charset="-128"/>
              </a:rPr>
              <a:t>EpP</a:t>
            </a:r>
            <a:endParaRPr lang="en-US" altLang="en-US" dirty="0" smtClean="0">
              <a:ea typeface="ＭＳ Ｐゴシック" pitchFamily="34" charset="-128"/>
            </a:endParaRPr>
          </a:p>
          <a:p>
            <a:r>
              <a:rPr lang="en-US" altLang="en-US" dirty="0" err="1" smtClean="0">
                <a:ea typeface="ＭＳ Ｐゴシック" pitchFamily="34" charset="-128"/>
              </a:rPr>
              <a:t>EpP</a:t>
            </a:r>
            <a:r>
              <a:rPr lang="en-US" altLang="en-US" dirty="0" smtClean="0">
                <a:ea typeface="ＭＳ Ｐゴシック" pitchFamily="34" charset="-128"/>
              </a:rPr>
              <a:t>: An </a:t>
            </a:r>
            <a:r>
              <a:rPr lang="en-US" altLang="en-US" dirty="0" err="1" smtClean="0">
                <a:ea typeface="ＭＳ Ｐゴシック" pitchFamily="34" charset="-128"/>
              </a:rPr>
              <a:t>EpP</a:t>
            </a:r>
            <a:r>
              <a:rPr lang="en-US" altLang="en-US" dirty="0" smtClean="0">
                <a:ea typeface="ＭＳ Ｐゴシック" pitchFamily="34" charset="-128"/>
              </a:rPr>
              <a:t> is a container of summarized configuration of an </a:t>
            </a:r>
            <a:r>
              <a:rPr lang="en-US" altLang="en-US" dirty="0" err="1" smtClean="0">
                <a:ea typeface="ＭＳ Ｐゴシック" pitchFamily="34" charset="-128"/>
              </a:rPr>
              <a:t>EPg</a:t>
            </a:r>
            <a:r>
              <a:rPr lang="en-US" altLang="en-US" dirty="0" smtClean="0">
                <a:ea typeface="ＭＳ Ｐゴシック" pitchFamily="34" charset="-128"/>
              </a:rPr>
              <a:t> to be deployed on nodes.</a:t>
            </a:r>
          </a:p>
          <a:p>
            <a:r>
              <a:rPr lang="en-US" altLang="en-US" dirty="0" smtClean="0">
                <a:ea typeface="ＭＳ Ｐゴシック" pitchFamily="34" charset="-128"/>
              </a:rPr>
              <a:t>Locale: </a:t>
            </a:r>
            <a:r>
              <a:rPr lang="en-US" altLang="en-US" dirty="0" err="1" smtClean="0">
                <a:ea typeface="ＭＳ Ｐゴシック" pitchFamily="34" charset="-128"/>
              </a:rPr>
              <a:t>EpP</a:t>
            </a:r>
            <a:r>
              <a:rPr lang="en-US" altLang="en-US" dirty="0" smtClean="0">
                <a:ea typeface="ＭＳ Ｐゴシック" pitchFamily="34" charset="-128"/>
              </a:rPr>
              <a:t> contains </a:t>
            </a:r>
            <a:r>
              <a:rPr lang="en-US" altLang="en-US" dirty="0" err="1" smtClean="0">
                <a:ea typeface="ＭＳ Ｐゴシック" pitchFamily="34" charset="-128"/>
              </a:rPr>
              <a:t>fvLocale</a:t>
            </a:r>
            <a:r>
              <a:rPr lang="en-US" altLang="en-US" dirty="0" smtClean="0">
                <a:ea typeface="ＭＳ Ｐゴシック" pitchFamily="34" charset="-128"/>
              </a:rPr>
              <a:t> which represents a node i.e. leaf or spine.  </a:t>
            </a:r>
            <a:r>
              <a:rPr lang="en-US" altLang="en-US" dirty="0" err="1" smtClean="0">
                <a:ea typeface="ＭＳ Ｐゴシック" pitchFamily="34" charset="-128"/>
              </a:rPr>
              <a:t>fvLocale</a:t>
            </a:r>
            <a:r>
              <a:rPr lang="en-US" altLang="en-US" dirty="0" smtClean="0">
                <a:ea typeface="ＭＳ Ｐゴシック" pitchFamily="34" charset="-128"/>
              </a:rPr>
              <a:t> is a container of summarized configuration to be deployed on a node. – here two </a:t>
            </a:r>
            <a:r>
              <a:rPr lang="en-US" altLang="en-US" dirty="0" err="1" smtClean="0">
                <a:ea typeface="ＭＳ Ｐゴシック" pitchFamily="34" charset="-128"/>
              </a:rPr>
              <a:t>fvLocale</a:t>
            </a:r>
            <a:r>
              <a:rPr lang="en-US" altLang="en-US" dirty="0" smtClean="0">
                <a:ea typeface="ＭＳ Ｐゴシック" pitchFamily="34" charset="-128"/>
              </a:rPr>
              <a:t> will be created (one per node).</a:t>
            </a:r>
          </a:p>
          <a:p>
            <a:r>
              <a:rPr lang="en-US" altLang="en-US" dirty="0" err="1" smtClean="0">
                <a:ea typeface="ＭＳ Ｐゴシック" pitchFamily="34" charset="-128"/>
              </a:rPr>
              <a:t>fvStPathAtt</a:t>
            </a:r>
            <a:r>
              <a:rPr lang="en-US" altLang="en-US" dirty="0" smtClean="0">
                <a:ea typeface="ＭＳ Ｐゴシック" pitchFamily="34" charset="-128"/>
              </a:rPr>
              <a:t>: Static Path Attachment on which the </a:t>
            </a:r>
            <a:r>
              <a:rPr lang="en-US" altLang="en-US" dirty="0" err="1" smtClean="0">
                <a:ea typeface="ＭＳ Ｐゴシック" pitchFamily="34" charset="-128"/>
              </a:rPr>
              <a:t>EpP</a:t>
            </a:r>
            <a:r>
              <a:rPr lang="en-US" altLang="en-US" dirty="0" smtClean="0">
                <a:ea typeface="ＭＳ Ｐゴシック" pitchFamily="34" charset="-128"/>
              </a:rPr>
              <a:t> has to be deployed. It could be a port/port-channel or vpc. </a:t>
            </a:r>
          </a:p>
          <a:p>
            <a:r>
              <a:rPr lang="en-US" altLang="en-US" dirty="0" err="1" smtClean="0">
                <a:ea typeface="ＭＳ Ｐゴシック" pitchFamily="34" charset="-128"/>
              </a:rPr>
              <a:t>fvDyPathAtt</a:t>
            </a:r>
            <a:r>
              <a:rPr lang="en-US" altLang="en-US" dirty="0" smtClean="0">
                <a:ea typeface="ＭＳ Ｐゴシック" pitchFamily="34" charset="-128"/>
              </a:rPr>
              <a:t>: Dynamic Path Attachment on which </a:t>
            </a:r>
            <a:r>
              <a:rPr lang="en-US" altLang="en-US" dirty="0" err="1" smtClean="0">
                <a:ea typeface="ＭＳ Ｐゴシック" pitchFamily="34" charset="-128"/>
              </a:rPr>
              <a:t>EpP</a:t>
            </a:r>
            <a:r>
              <a:rPr lang="en-US" altLang="en-US" dirty="0" smtClean="0">
                <a:ea typeface="ＭＳ Ｐゴシック" pitchFamily="34" charset="-128"/>
              </a:rPr>
              <a:t> has to be deployed. It could be a port/port-channel or vpc. Its called Dynamic because its created based on the triggers coming dynamically from VM controller.</a:t>
            </a:r>
          </a:p>
          <a:p>
            <a:r>
              <a:rPr lang="en-US" altLang="en-US" dirty="0" err="1" smtClean="0">
                <a:ea typeface="ＭＳ Ｐゴシック" pitchFamily="34" charset="-128"/>
              </a:rPr>
              <a:t>fvIfConn</a:t>
            </a:r>
            <a:r>
              <a:rPr lang="en-US" altLang="en-US" dirty="0" smtClean="0">
                <a:ea typeface="ＭＳ Ｐゴシック" pitchFamily="34" charset="-128"/>
              </a:rPr>
              <a:t>: Interface connectivity parameters. It represents the </a:t>
            </a:r>
            <a:r>
              <a:rPr lang="en-US" altLang="en-US" dirty="0" err="1" smtClean="0">
                <a:ea typeface="ＭＳ Ｐゴシック" pitchFamily="34" charset="-128"/>
              </a:rPr>
              <a:t>emcap</a:t>
            </a:r>
            <a:r>
              <a:rPr lang="en-US" altLang="en-US" dirty="0" smtClean="0">
                <a:ea typeface="ＭＳ Ｐゴシック" pitchFamily="34" charset="-128"/>
              </a:rPr>
              <a:t>, ip, mtu etc. information to be deployed on the path.</a:t>
            </a:r>
          </a:p>
          <a:p>
            <a:endParaRPr lang="en-US" altLang="en-US" dirty="0" smtClean="0">
              <a:ea typeface="ＭＳ Ｐゴシック" pitchFamily="34" charset="-128"/>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pitchFamily="34" charset="-128"/>
              </a:defRPr>
            </a:lvl1pPr>
            <a:lvl2pPr marL="730171" indent="-280835" defTabSz="886191">
              <a:defRPr sz="2900" b="1">
                <a:solidFill>
                  <a:schemeClr val="tx1"/>
                </a:solidFill>
                <a:latin typeface="Arial" charset="0"/>
                <a:ea typeface="ＭＳ Ｐゴシック" pitchFamily="34" charset="-128"/>
              </a:defRPr>
            </a:lvl2pPr>
            <a:lvl3pPr marL="1123340" indent="-224668" defTabSz="886191">
              <a:defRPr sz="2900" b="1">
                <a:solidFill>
                  <a:schemeClr val="tx1"/>
                </a:solidFill>
                <a:latin typeface="Arial" charset="0"/>
                <a:ea typeface="ＭＳ Ｐゴシック" pitchFamily="34" charset="-128"/>
              </a:defRPr>
            </a:lvl3pPr>
            <a:lvl4pPr marL="1572677" indent="-224668" defTabSz="886191">
              <a:defRPr sz="2900" b="1">
                <a:solidFill>
                  <a:schemeClr val="tx1"/>
                </a:solidFill>
                <a:latin typeface="Arial" charset="0"/>
                <a:ea typeface="ＭＳ Ｐゴシック" pitchFamily="34" charset="-128"/>
              </a:defRPr>
            </a:lvl4pPr>
            <a:lvl5pPr marL="2022013" indent="-224668" defTabSz="886191">
              <a:defRPr sz="2900" b="1">
                <a:solidFill>
                  <a:schemeClr val="tx1"/>
                </a:solidFill>
                <a:latin typeface="Arial"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9pPr>
          </a:lstStyle>
          <a:p>
            <a:fld id="{81F61431-7B4F-414B-88BA-8D39DE4A24AC}" type="slidenum">
              <a:rPr lang="en-US" altLang="en-US" sz="800" b="0"/>
              <a:pPr/>
              <a:t>27</a:t>
            </a:fld>
            <a:endParaRPr lang="en-US" altLang="en-US" sz="8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pitchFamily="34" charset="-128"/>
              </a:defRPr>
            </a:lvl1pPr>
            <a:lvl2pPr marL="730171" indent="-280835" defTabSz="886191">
              <a:defRPr sz="2900" b="1">
                <a:solidFill>
                  <a:schemeClr val="tx1"/>
                </a:solidFill>
                <a:latin typeface="Arial" charset="0"/>
                <a:ea typeface="ＭＳ Ｐゴシック" pitchFamily="34" charset="-128"/>
              </a:defRPr>
            </a:lvl2pPr>
            <a:lvl3pPr marL="1123340" indent="-224668" defTabSz="886191">
              <a:defRPr sz="2900" b="1">
                <a:solidFill>
                  <a:schemeClr val="tx1"/>
                </a:solidFill>
                <a:latin typeface="Arial" charset="0"/>
                <a:ea typeface="ＭＳ Ｐゴシック" pitchFamily="34" charset="-128"/>
              </a:defRPr>
            </a:lvl3pPr>
            <a:lvl4pPr marL="1572677" indent="-224668" defTabSz="886191">
              <a:defRPr sz="2900" b="1">
                <a:solidFill>
                  <a:schemeClr val="tx1"/>
                </a:solidFill>
                <a:latin typeface="Arial" charset="0"/>
                <a:ea typeface="ＭＳ Ｐゴシック" pitchFamily="34" charset="-128"/>
              </a:defRPr>
            </a:lvl4pPr>
            <a:lvl5pPr marL="2022013" indent="-224668" defTabSz="886191">
              <a:defRPr sz="2900" b="1">
                <a:solidFill>
                  <a:schemeClr val="tx1"/>
                </a:solidFill>
                <a:latin typeface="Arial"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9pPr>
          </a:lstStyle>
          <a:p>
            <a:fld id="{CF380643-F735-4B83-8637-9716EE726F09}" type="slidenum">
              <a:rPr lang="en-US" altLang="en-US" sz="800" b="0"/>
              <a:pPr/>
              <a:t>28</a:t>
            </a:fld>
            <a:endParaRPr lang="en-US" altLang="en-US" sz="800"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a typeface="ＭＳ Ｐゴシック" pitchFamily="34" charset="-128"/>
              </a:rPr>
              <a:t>l3Ctx (a.k.a VRF )is the concrete representation of fvCtx. Segment Id of an l3Ctx is taken from fvCtxDef.</a:t>
            </a:r>
          </a:p>
          <a:p>
            <a:r>
              <a:rPr lang="en-US" altLang="en-US" smtClean="0">
                <a:ea typeface="ＭＳ Ｐゴシック" pitchFamily="34" charset="-128"/>
              </a:rPr>
              <a:t>l2BD is the concrete representation of l2BD. Segment Id of an l2BD is taken from fvBDDef.</a:t>
            </a:r>
          </a:p>
          <a:p>
            <a:r>
              <a:rPr lang="en-US" altLang="en-US" smtClean="0">
                <a:ea typeface="ＭＳ Ｐゴシック" pitchFamily="34" charset="-128"/>
              </a:rPr>
              <a:t>vlanCktEp/vxlanCktEp are the encapsulations on wire. Instantiation of this object creates a VLAN on switch . For instance, these encaps are taken from fvIfConn. </a:t>
            </a:r>
          </a:p>
          <a:p>
            <a:r>
              <a:rPr lang="en-US" altLang="en-US" smtClean="0">
                <a:ea typeface="ＭＳ Ｐゴシック" pitchFamily="34" charset="-128"/>
              </a:rPr>
              <a:t>l2RsPathDomAtt: </a:t>
            </a:r>
          </a:p>
          <a:p>
            <a:pPr lvl="1"/>
            <a:r>
              <a:rPr lang="en-US" altLang="en-US" smtClean="0">
                <a:ea typeface="ＭＳ Ｐゴシック" pitchFamily="34" charset="-128"/>
              </a:rPr>
              <a:t>Ports/PortChannels are considered as </a:t>
            </a:r>
            <a:r>
              <a:rPr lang="en-US" altLang="en-US" i="1" smtClean="0">
                <a:ea typeface="ＭＳ Ｐゴシック" pitchFamily="34" charset="-128"/>
              </a:rPr>
              <a:t>paths</a:t>
            </a:r>
            <a:r>
              <a:rPr lang="en-US" altLang="en-US" smtClean="0">
                <a:ea typeface="ＭＳ Ｐゴシック" pitchFamily="34" charset="-128"/>
              </a:rPr>
              <a:t> in APIC. </a:t>
            </a:r>
          </a:p>
          <a:p>
            <a:pPr lvl="1"/>
            <a:r>
              <a:rPr lang="en-US" altLang="en-US" smtClean="0">
                <a:ea typeface="ＭＳ Ｐゴシック" pitchFamily="34" charset="-128"/>
              </a:rPr>
              <a:t>VLAN/VXLAN/BD are considered as </a:t>
            </a:r>
            <a:r>
              <a:rPr lang="en-US" altLang="en-US" i="1" smtClean="0">
                <a:ea typeface="ＭＳ Ｐゴシック" pitchFamily="34" charset="-128"/>
              </a:rPr>
              <a:t>Domains.</a:t>
            </a:r>
          </a:p>
          <a:p>
            <a:pPr lvl="1"/>
            <a:r>
              <a:rPr lang="en-US" altLang="en-US" smtClean="0">
                <a:ea typeface="ＭＳ Ｐゴシック" pitchFamily="34" charset="-128"/>
              </a:rPr>
              <a:t>l2RsPathDomAtt is used for enabling a domain on a path. For instance, enabling vlan-17 on port 1/17.</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pitchFamily="34" charset="-128"/>
              </a:defRPr>
            </a:lvl1pPr>
            <a:lvl2pPr marL="730171" indent="-280835" defTabSz="886191">
              <a:defRPr sz="2900" b="1">
                <a:solidFill>
                  <a:schemeClr val="tx1"/>
                </a:solidFill>
                <a:latin typeface="Arial" charset="0"/>
                <a:ea typeface="ＭＳ Ｐゴシック" pitchFamily="34" charset="-128"/>
              </a:defRPr>
            </a:lvl2pPr>
            <a:lvl3pPr marL="1123340" indent="-224668" defTabSz="886191">
              <a:defRPr sz="2900" b="1">
                <a:solidFill>
                  <a:schemeClr val="tx1"/>
                </a:solidFill>
                <a:latin typeface="Arial" charset="0"/>
                <a:ea typeface="ＭＳ Ｐゴシック" pitchFamily="34" charset="-128"/>
              </a:defRPr>
            </a:lvl3pPr>
            <a:lvl4pPr marL="1572677" indent="-224668" defTabSz="886191">
              <a:defRPr sz="2900" b="1">
                <a:solidFill>
                  <a:schemeClr val="tx1"/>
                </a:solidFill>
                <a:latin typeface="Arial" charset="0"/>
                <a:ea typeface="ＭＳ Ｐゴシック" pitchFamily="34" charset="-128"/>
              </a:defRPr>
            </a:lvl4pPr>
            <a:lvl5pPr marL="2022013" indent="-224668" defTabSz="886191">
              <a:defRPr sz="2900" b="1">
                <a:solidFill>
                  <a:schemeClr val="tx1"/>
                </a:solidFill>
                <a:latin typeface="Arial"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9pPr>
          </a:lstStyle>
          <a:p>
            <a:fld id="{2BDDEFDB-CE3C-4E5B-8D8C-2764DBFB955A}" type="slidenum">
              <a:rPr lang="en-US" altLang="en-US" sz="800" b="0"/>
              <a:pPr/>
              <a:t>29</a:t>
            </a:fld>
            <a:endParaRPr lang="en-US" altLang="en-US" sz="8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smtClean="0"/>
              <a:t>MO </a:t>
            </a:r>
            <a:r>
              <a:rPr lang="fr-FR" sz="1200" dirty="0" err="1" smtClean="0"/>
              <a:t>creation</a:t>
            </a:r>
            <a:r>
              <a:rPr lang="fr-FR" sz="1200" dirty="0" smtClean="0"/>
              <a:t> </a:t>
            </a:r>
            <a:r>
              <a:rPr lang="fr-FR" sz="1200" dirty="0" err="1" smtClean="0"/>
              <a:t>needs</a:t>
            </a:r>
            <a:r>
              <a:rPr lang="fr-FR" sz="1200" dirty="0" smtClean="0"/>
              <a:t> as argument:</a:t>
            </a:r>
          </a:p>
          <a:p>
            <a:pPr marL="171450" indent="-171450">
              <a:buFontTx/>
              <a:buChar char="-"/>
            </a:pPr>
            <a:r>
              <a:rPr lang="fr-FR" sz="1200" dirty="0" smtClean="0"/>
              <a:t>Parent </a:t>
            </a:r>
            <a:r>
              <a:rPr lang="fr-FR" sz="1200" dirty="0" err="1" smtClean="0"/>
              <a:t>object</a:t>
            </a:r>
            <a:r>
              <a:rPr lang="fr-FR" sz="1200" dirty="0" smtClean="0"/>
              <a:t> and </a:t>
            </a:r>
            <a:r>
              <a:rPr lang="fr-FR" sz="1200" dirty="0" err="1" smtClean="0"/>
              <a:t>name</a:t>
            </a:r>
            <a:r>
              <a:rPr lang="fr-FR" sz="1200" dirty="0" smtClean="0"/>
              <a:t> for the </a:t>
            </a:r>
            <a:r>
              <a:rPr lang="fr-FR" sz="1200" dirty="0" err="1" smtClean="0"/>
              <a:t>newly</a:t>
            </a:r>
            <a:r>
              <a:rPr lang="fr-FR" sz="1200" dirty="0" smtClean="0"/>
              <a:t> </a:t>
            </a:r>
            <a:r>
              <a:rPr lang="fr-FR" sz="1200" dirty="0" err="1" smtClean="0"/>
              <a:t>created</a:t>
            </a:r>
            <a:r>
              <a:rPr lang="fr-FR" sz="1200" dirty="0" smtClean="0"/>
              <a:t> MO</a:t>
            </a:r>
          </a:p>
          <a:p>
            <a:pPr marL="171450" indent="-171450">
              <a:buFontTx/>
              <a:buChar char="-"/>
            </a:pPr>
            <a:endParaRPr lang="fr-FR" sz="1200" dirty="0" smtClean="0"/>
          </a:p>
          <a:p>
            <a:r>
              <a:rPr lang="fr-FR" sz="1200" dirty="0" err="1" smtClean="0"/>
              <a:t>Dashed</a:t>
            </a:r>
            <a:r>
              <a:rPr lang="fr-FR" sz="1200" dirty="0" smtClean="0"/>
              <a:t> </a:t>
            </a:r>
            <a:r>
              <a:rPr lang="fr-FR" sz="1200" dirty="0" err="1" smtClean="0"/>
              <a:t>relationship</a:t>
            </a:r>
            <a:r>
              <a:rPr lang="fr-FR" sz="1200" dirty="0" smtClean="0"/>
              <a:t> (</a:t>
            </a:r>
            <a:r>
              <a:rPr lang="fr-FR" sz="1200" dirty="0" err="1" smtClean="0"/>
              <a:t>function</a:t>
            </a:r>
            <a:r>
              <a:rPr lang="fr-FR" sz="1200" dirty="0" smtClean="0"/>
              <a:t> </a:t>
            </a:r>
            <a:r>
              <a:rPr lang="fr-FR" sz="1200" dirty="0" err="1" smtClean="0"/>
              <a:t>starting</a:t>
            </a:r>
            <a:r>
              <a:rPr lang="fr-FR" sz="1200" dirty="0" smtClean="0"/>
              <a:t> by </a:t>
            </a:r>
            <a:r>
              <a:rPr lang="fr-FR" sz="1200" dirty="0" err="1" smtClean="0"/>
              <a:t>Rs</a:t>
            </a:r>
            <a:r>
              <a:rPr lang="fr-FR" sz="1200" dirty="0" smtClean="0"/>
              <a:t>) </a:t>
            </a:r>
            <a:r>
              <a:rPr lang="fr-FR" sz="1200" dirty="0" err="1" smtClean="0"/>
              <a:t>takes</a:t>
            </a:r>
            <a:r>
              <a:rPr lang="fr-FR" sz="1200" dirty="0" smtClean="0"/>
              <a:t> the </a:t>
            </a:r>
            <a:r>
              <a:rPr lang="fr-FR" sz="1200" dirty="0" err="1" smtClean="0"/>
              <a:t>child</a:t>
            </a:r>
            <a:endParaRPr lang="fr-FR" sz="1200" dirty="0" smtClean="0"/>
          </a:p>
          <a:p>
            <a:r>
              <a:rPr lang="fr-FR" sz="1200" dirty="0" smtClean="0"/>
              <a:t>MO has argument and </a:t>
            </a:r>
            <a:r>
              <a:rPr lang="fr-FR" sz="1200" dirty="0" err="1" smtClean="0"/>
              <a:t>needs</a:t>
            </a:r>
            <a:r>
              <a:rPr lang="fr-FR" sz="1200" dirty="0" smtClean="0"/>
              <a:t> a </a:t>
            </a:r>
            <a:r>
              <a:rPr lang="fr-FR" sz="1200" dirty="0" err="1" smtClean="0"/>
              <a:t>property</a:t>
            </a:r>
            <a:r>
              <a:rPr lang="fr-FR" sz="1200" dirty="0" smtClean="0"/>
              <a:t> </a:t>
            </a:r>
            <a:r>
              <a:rPr lang="fr-FR" sz="1200" dirty="0" err="1" smtClean="0"/>
              <a:t>with</a:t>
            </a:r>
            <a:r>
              <a:rPr lang="fr-FR" sz="1200" dirty="0" smtClean="0"/>
              <a:t> the </a:t>
            </a:r>
            <a:r>
              <a:rPr lang="fr-FR" sz="1200" dirty="0" err="1" smtClean="0"/>
              <a:t>name</a:t>
            </a:r>
            <a:r>
              <a:rPr lang="fr-FR" sz="1200" dirty="0" smtClean="0"/>
              <a:t> of the </a:t>
            </a:r>
          </a:p>
          <a:p>
            <a:r>
              <a:rPr lang="fr-FR" sz="1200" dirty="0" smtClean="0"/>
              <a:t>Parent </a:t>
            </a:r>
            <a:r>
              <a:rPr lang="fr-FR" sz="1200" dirty="0" err="1" smtClean="0"/>
              <a:t>dashed</a:t>
            </a:r>
            <a:r>
              <a:rPr lang="fr-FR" sz="1200" dirty="0" smtClean="0"/>
              <a:t> relation.</a:t>
            </a:r>
          </a:p>
          <a:p>
            <a:r>
              <a:rPr lang="fr-FR" sz="1200" dirty="0" err="1" smtClean="0"/>
              <a:t>We</a:t>
            </a:r>
            <a:r>
              <a:rPr lang="fr-FR" sz="1200" dirty="0" smtClean="0"/>
              <a:t> </a:t>
            </a:r>
            <a:r>
              <a:rPr lang="fr-FR" sz="1200" dirty="0" err="1" smtClean="0"/>
              <a:t>can</a:t>
            </a:r>
            <a:r>
              <a:rPr lang="fr-FR" sz="1200" dirty="0" smtClean="0"/>
              <a:t> </a:t>
            </a:r>
            <a:r>
              <a:rPr lang="fr-FR" sz="1200" dirty="0" err="1" smtClean="0"/>
              <a:t>found</a:t>
            </a:r>
            <a:r>
              <a:rPr lang="fr-FR" sz="1200" dirty="0" smtClean="0"/>
              <a:t> the </a:t>
            </a:r>
            <a:r>
              <a:rPr lang="fr-FR" sz="1200" dirty="0" err="1" smtClean="0"/>
              <a:t>property</a:t>
            </a:r>
            <a:r>
              <a:rPr lang="fr-FR" sz="1200" dirty="0" smtClean="0"/>
              <a:t> value in the </a:t>
            </a:r>
            <a:r>
              <a:rPr lang="fr-FR" sz="1200" dirty="0" err="1" smtClean="0"/>
              <a:t>managed</a:t>
            </a:r>
            <a:r>
              <a:rPr lang="fr-FR" sz="1200" dirty="0" smtClean="0"/>
              <a:t> </a:t>
            </a:r>
            <a:r>
              <a:rPr lang="fr-FR" sz="1200" dirty="0" err="1" smtClean="0"/>
              <a:t>obj</a:t>
            </a:r>
            <a:r>
              <a:rPr lang="fr-FR" sz="1200" dirty="0" smtClean="0"/>
              <a:t> doc for</a:t>
            </a:r>
          </a:p>
          <a:p>
            <a:r>
              <a:rPr lang="fr-FR" sz="1200" dirty="0" smtClean="0"/>
              <a:t>The </a:t>
            </a:r>
            <a:r>
              <a:rPr lang="fr-FR" sz="1200" dirty="0" err="1" smtClean="0"/>
              <a:t>child</a:t>
            </a:r>
            <a:r>
              <a:rPr lang="fr-FR" sz="1200" dirty="0" smtClean="0"/>
              <a:t> </a:t>
            </a:r>
            <a:r>
              <a:rPr lang="fr-FR" sz="1200" dirty="0" err="1" smtClean="0"/>
              <a:t>object</a:t>
            </a:r>
            <a:r>
              <a:rPr lang="fr-FR" sz="1200" dirty="0" smtClean="0"/>
              <a:t> (</a:t>
            </a:r>
            <a:r>
              <a:rPr lang="fr-FR" sz="1200" dirty="0" err="1" smtClean="0"/>
              <a:t>eg</a:t>
            </a:r>
            <a:r>
              <a:rPr lang="fr-FR" sz="1200" dirty="0" smtClean="0"/>
              <a:t> </a:t>
            </a:r>
            <a:r>
              <a:rPr lang="fr-FR" sz="1200" dirty="0" err="1" smtClean="0"/>
              <a:t>t</a:t>
            </a:r>
            <a:r>
              <a:rPr lang="fr-FR" sz="1200" b="1" dirty="0" err="1" smtClean="0">
                <a:solidFill>
                  <a:srgbClr val="FF0000"/>
                </a:solidFill>
              </a:rPr>
              <a:t>nFvBDName</a:t>
            </a:r>
            <a:r>
              <a:rPr lang="fr-FR" sz="1200" b="1" dirty="0" smtClean="0">
                <a:solidFill>
                  <a:srgbClr val="FF0000"/>
                </a:solidFill>
              </a:rPr>
              <a:t> </a:t>
            </a:r>
            <a:r>
              <a:rPr lang="fr-FR" sz="1200" b="0" dirty="0" err="1" smtClean="0">
                <a:solidFill>
                  <a:srgbClr val="FF0000"/>
                </a:solidFill>
              </a:rPr>
              <a:t>is</a:t>
            </a:r>
            <a:r>
              <a:rPr lang="fr-FR" sz="1200" b="0" dirty="0" smtClean="0">
                <a:solidFill>
                  <a:srgbClr val="FF0000"/>
                </a:solidFill>
              </a:rPr>
              <a:t> </a:t>
            </a:r>
            <a:r>
              <a:rPr lang="fr-FR" sz="1200" b="0" dirty="0" err="1" smtClean="0">
                <a:solidFill>
                  <a:srgbClr val="FF0000"/>
                </a:solidFill>
              </a:rPr>
              <a:t>found</a:t>
            </a:r>
            <a:r>
              <a:rPr lang="fr-FR" sz="1200" b="0" dirty="0" smtClean="0">
                <a:solidFill>
                  <a:srgbClr val="FF0000"/>
                </a:solidFill>
              </a:rPr>
              <a:t> in doc for </a:t>
            </a:r>
            <a:r>
              <a:rPr lang="fr-FR" sz="1200" b="0" dirty="0" err="1" smtClean="0">
                <a:solidFill>
                  <a:srgbClr val="FF0000"/>
                </a:solidFill>
              </a:rPr>
              <a:t>AEPg</a:t>
            </a:r>
            <a:r>
              <a:rPr lang="fr-FR" sz="1200" b="0" dirty="0" smtClean="0">
                <a:solidFill>
                  <a:srgbClr val="FF0000"/>
                </a:solidFill>
              </a:rPr>
              <a:t>:</a:t>
            </a:r>
            <a:r>
              <a:rPr lang="fr-FR" sz="1200" b="0" baseline="0" dirty="0" smtClean="0">
                <a:solidFill>
                  <a:srgbClr val="FF0000"/>
                </a:solidFill>
              </a:rPr>
              <a:t> http://mishield-bld.insieme.local/documentation/html/MO-fvAEPg.html#diagram</a:t>
            </a:r>
            <a:endParaRPr lang="fr-FR" sz="1200" b="0" dirty="0" smtClean="0"/>
          </a:p>
          <a:p>
            <a:endParaRPr lang="fr-FR" dirty="0"/>
          </a:p>
        </p:txBody>
      </p:sp>
      <p:sp>
        <p:nvSpPr>
          <p:cNvPr id="4" name="Slide Number Placeholder 3"/>
          <p:cNvSpPr>
            <a:spLocks noGrp="1"/>
          </p:cNvSpPr>
          <p:nvPr>
            <p:ph type="sldNum" sz="quarter" idx="10"/>
          </p:nvPr>
        </p:nvSpPr>
        <p:spPr/>
        <p:txBody>
          <a:bodyPr/>
          <a:lstStyle/>
          <a:p>
            <a:fld id="{43989CCC-63E7-1B4A-9F85-7FB823334560}" type="slidenum">
              <a:rPr lang="en-GB" smtClean="0"/>
              <a:t>32</a:t>
            </a:fld>
            <a:endParaRPr lang="en-GB"/>
          </a:p>
        </p:txBody>
      </p:sp>
    </p:spTree>
    <p:extLst>
      <p:ext uri="{BB962C8B-B14F-4D97-AF65-F5344CB8AC3E}">
        <p14:creationId xmlns:p14="http://schemas.microsoft.com/office/powerpoint/2010/main" val="143426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fr-FR" dirty="0" err="1" smtClean="0"/>
              <a:t>Only</a:t>
            </a:r>
            <a:r>
              <a:rPr lang="fr-FR" dirty="0" smtClean="0"/>
              <a:t> </a:t>
            </a:r>
            <a:r>
              <a:rPr lang="fr-FR" dirty="0" err="1" smtClean="0"/>
              <a:t>ctx</a:t>
            </a:r>
            <a:r>
              <a:rPr lang="fr-FR" dirty="0" smtClean="0"/>
              <a:t> </a:t>
            </a:r>
            <a:r>
              <a:rPr lang="fr-FR" dirty="0" err="1" smtClean="0"/>
              <a:t>created</a:t>
            </a:r>
            <a:r>
              <a:rPr lang="fr-FR" dirty="0" smtClean="0"/>
              <a:t> </a:t>
            </a:r>
            <a:r>
              <a:rPr lang="fr-FR" dirty="0" err="1" smtClean="0"/>
              <a:t>with</a:t>
            </a:r>
            <a:r>
              <a:rPr lang="fr-FR" dirty="0" smtClean="0"/>
              <a:t> one</a:t>
            </a:r>
            <a:r>
              <a:rPr lang="fr-FR" baseline="0" dirty="0" smtClean="0"/>
              <a:t> BD on APIC . No EPG </a:t>
            </a:r>
            <a:r>
              <a:rPr lang="fr-FR" baseline="0" dirty="0" err="1" smtClean="0"/>
              <a:t>anywhere</a:t>
            </a:r>
            <a:r>
              <a:rPr lang="fr-FR" baseline="0" dirty="0" smtClean="0"/>
              <a:t>.</a:t>
            </a:r>
          </a:p>
          <a:p>
            <a:pPr marL="228600" indent="-228600">
              <a:buAutoNum type="arabicPeriod"/>
            </a:pPr>
            <a:r>
              <a:rPr lang="fr-FR" baseline="0" dirty="0" smtClean="0"/>
              <a:t> </a:t>
            </a:r>
            <a:r>
              <a:rPr lang="fr-FR" baseline="0" dirty="0" err="1" smtClean="0"/>
              <a:t>create</a:t>
            </a:r>
            <a:r>
              <a:rPr lang="fr-FR" baseline="0" dirty="0" smtClean="0"/>
              <a:t> an epg </a:t>
            </a:r>
            <a:r>
              <a:rPr lang="fr-FR" baseline="0" dirty="0" err="1" smtClean="0"/>
              <a:t>with</a:t>
            </a:r>
            <a:r>
              <a:rPr lang="fr-FR" baseline="0" dirty="0" smtClean="0"/>
              <a:t> </a:t>
            </a:r>
            <a:r>
              <a:rPr lang="fr-FR" baseline="0" dirty="0" err="1" smtClean="0"/>
              <a:t>static</a:t>
            </a:r>
            <a:r>
              <a:rPr lang="fr-FR" baseline="0" dirty="0" smtClean="0"/>
              <a:t> </a:t>
            </a:r>
            <a:r>
              <a:rPr lang="fr-FR" baseline="0" dirty="0" err="1" smtClean="0"/>
              <a:t>path</a:t>
            </a:r>
            <a:r>
              <a:rPr lang="fr-FR" baseline="0" dirty="0" smtClean="0"/>
              <a:t> on a </a:t>
            </a:r>
            <a:r>
              <a:rPr lang="fr-FR" baseline="0" dirty="0" err="1" smtClean="0"/>
              <a:t>leaf</a:t>
            </a:r>
            <a:endParaRPr lang="fr-FR" baseline="0" dirty="0" smtClean="0"/>
          </a:p>
          <a:p>
            <a:pPr marL="0" indent="0">
              <a:buNone/>
            </a:pPr>
            <a:r>
              <a:rPr lang="fr-FR" baseline="0" dirty="0" smtClean="0"/>
              <a:t>At </a:t>
            </a:r>
            <a:r>
              <a:rPr lang="fr-FR" baseline="0" dirty="0" err="1" smtClean="0"/>
              <a:t>that</a:t>
            </a:r>
            <a:r>
              <a:rPr lang="fr-FR" baseline="0" dirty="0" smtClean="0"/>
              <a:t> moment </a:t>
            </a:r>
            <a:r>
              <a:rPr lang="fr-FR" baseline="0" dirty="0" err="1" smtClean="0"/>
              <a:t>policymgr</a:t>
            </a:r>
            <a:r>
              <a:rPr lang="fr-FR" baseline="0" dirty="0" smtClean="0"/>
              <a:t> </a:t>
            </a:r>
            <a:r>
              <a:rPr lang="fr-FR" baseline="0" dirty="0" err="1" smtClean="0"/>
              <a:t>send</a:t>
            </a:r>
            <a:r>
              <a:rPr lang="fr-FR" baseline="0" dirty="0" smtClean="0"/>
              <a:t> stimuli to </a:t>
            </a:r>
            <a:r>
              <a:rPr lang="fr-FR" baseline="0" dirty="0" err="1" smtClean="0"/>
              <a:t>policyelem</a:t>
            </a:r>
            <a:r>
              <a:rPr lang="fr-FR" baseline="0" dirty="0" smtClean="0"/>
              <a:t> on </a:t>
            </a:r>
            <a:r>
              <a:rPr lang="fr-FR" baseline="0" dirty="0" err="1" smtClean="0"/>
              <a:t>concerned</a:t>
            </a:r>
            <a:r>
              <a:rPr lang="fr-FR" baseline="0" dirty="0" smtClean="0"/>
              <a:t> </a:t>
            </a:r>
            <a:r>
              <a:rPr lang="fr-FR" baseline="0" dirty="0" err="1" smtClean="0"/>
              <a:t>leaf</a:t>
            </a:r>
            <a:r>
              <a:rPr lang="fr-FR" baseline="0" dirty="0" smtClean="0"/>
              <a:t> </a:t>
            </a:r>
            <a:r>
              <a:rPr lang="fr-FR" baseline="0" dirty="0" err="1" smtClean="0"/>
              <a:t>with</a:t>
            </a:r>
            <a:r>
              <a:rPr lang="fr-FR" baseline="0" dirty="0" smtClean="0"/>
              <a:t> </a:t>
            </a:r>
            <a:r>
              <a:rPr lang="fr-FR" baseline="0" dirty="0" err="1" smtClean="0"/>
              <a:t>polUpdate</a:t>
            </a:r>
            <a:r>
              <a:rPr lang="fr-FR" baseline="0" dirty="0" smtClean="0"/>
              <a:t> for </a:t>
            </a:r>
            <a:r>
              <a:rPr lang="fr-FR" baseline="0" dirty="0" err="1" smtClean="0"/>
              <a:t>fvRemotePolHolder</a:t>
            </a:r>
            <a:r>
              <a:rPr lang="fr-FR" baseline="0" dirty="0" smtClean="0"/>
              <a:t>:</a:t>
            </a:r>
          </a:p>
          <a:p>
            <a:pPr marL="0" indent="0">
              <a:buNone/>
            </a:pPr>
            <a:r>
              <a:rPr lang="fr-FR" baseline="0" dirty="0" smtClean="0"/>
              <a:t>5125||16-03-15 15:51:45.893+01:00||</a:t>
            </a:r>
            <a:r>
              <a:rPr lang="fr-FR" baseline="0" dirty="0" err="1" smtClean="0"/>
              <a:t>polUpdate</a:t>
            </a:r>
            <a:r>
              <a:rPr lang="fr-FR" baseline="0" dirty="0" smtClean="0"/>
              <a:t>__||DBG4||</a:t>
            </a:r>
            <a:r>
              <a:rPr lang="fr-FR" baseline="0" dirty="0" err="1" smtClean="0"/>
              <a:t>fr</a:t>
            </a:r>
            <a:r>
              <a:rPr lang="fr-FR" baseline="0" dirty="0" smtClean="0"/>
              <a:t>=ifc_policymgr:2:3:6:0:9:1,to=ifc_policyelem:1:104:5:0:255:127,co=doer:0:0:0xe3b07:1,si=0x306091763fabfa:0x1d||(</a:t>
            </a:r>
            <a:r>
              <a:rPr lang="fr-FR" baseline="0" dirty="0" err="1" smtClean="0"/>
              <a:t>envelope</a:t>
            </a:r>
            <a:r>
              <a:rPr lang="fr-FR" baseline="0" dirty="0" smtClean="0"/>
              <a:t> 0x3000000100036: RECEIVE-BULK:REQUEST[</a:t>
            </a:r>
            <a:r>
              <a:rPr lang="fr-FR" baseline="0" dirty="0" err="1" smtClean="0"/>
              <a:t>polUpdate</a:t>
            </a:r>
            <a:r>
              <a:rPr lang="fr-FR" baseline="0" dirty="0" smtClean="0"/>
              <a:t>/]) CONTENT :</a:t>
            </a:r>
          </a:p>
          <a:p>
            <a:pPr marL="0" indent="0">
              <a:buNone/>
            </a:pPr>
            <a:r>
              <a:rPr lang="fr-FR" baseline="0" dirty="0" smtClean="0"/>
              <a:t>&lt;</a:t>
            </a:r>
            <a:r>
              <a:rPr lang="fr-FR" baseline="0" dirty="0" err="1" smtClean="0"/>
              <a:t>polUpdate</a:t>
            </a:r>
            <a:r>
              <a:rPr lang="fr-FR" baseline="0" dirty="0" smtClean="0"/>
              <a:t> </a:t>
            </a:r>
            <a:r>
              <a:rPr lang="fr-FR" baseline="0" dirty="0" err="1" smtClean="0"/>
              <a:t>dn</a:t>
            </a:r>
            <a:r>
              <a:rPr lang="fr-FR" baseline="0" dirty="0" smtClean="0"/>
              <a:t>="</a:t>
            </a:r>
            <a:r>
              <a:rPr lang="fr-FR" baseline="0" dirty="0" err="1" smtClean="0"/>
              <a:t>pcons</a:t>
            </a:r>
            <a:r>
              <a:rPr lang="fr-FR" baseline="0" dirty="0" smtClean="0"/>
              <a:t>/</a:t>
            </a:r>
            <a:r>
              <a:rPr lang="fr-FR" baseline="0" dirty="0" err="1" smtClean="0"/>
              <a:t>refcont</a:t>
            </a:r>
            <a:r>
              <a:rPr lang="fr-FR" baseline="0" dirty="0" smtClean="0"/>
              <a:t>-[</a:t>
            </a:r>
            <a:r>
              <a:rPr lang="fr-FR" baseline="0" dirty="0" err="1" smtClean="0"/>
              <a:t>registry</a:t>
            </a:r>
            <a:r>
              <a:rPr lang="fr-FR" baseline="0" dirty="0" smtClean="0"/>
              <a:t>/class-1871/</a:t>
            </a:r>
            <a:r>
              <a:rPr lang="fr-FR" baseline="0" dirty="0" err="1" smtClean="0"/>
              <a:t>instdn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-no]/ra-[</a:t>
            </a:r>
            <a:r>
              <a:rPr lang="fr-FR" baseline="0" dirty="0" err="1" smtClean="0"/>
              <a:t>remotepolholder</a:t>
            </a:r>
            <a:r>
              <a:rPr lang="fr-FR" baseline="0" dirty="0" smtClean="0"/>
              <a:t>]-5-104-1-0-CustomNoTracking-mo]/</a:t>
            </a:r>
            <a:r>
              <a:rPr lang="fr-FR" baseline="0" dirty="0" err="1" smtClean="0"/>
              <a:t>trdn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 action="13" </a:t>
            </a:r>
            <a:r>
              <a:rPr lang="fr-FR" baseline="0" dirty="0" err="1" smtClean="0"/>
              <a:t>run</a:t>
            </a:r>
            <a:r>
              <a:rPr lang="fr-FR" baseline="0" dirty="0" smtClean="0"/>
              <a:t>="163" stage="12" </a:t>
            </a:r>
            <a:r>
              <a:rPr lang="fr-FR" baseline="0" dirty="0" err="1" smtClean="0"/>
              <a:t>timestamp</a:t>
            </a:r>
            <a:r>
              <a:rPr lang="fr-FR" baseline="0" dirty="0" smtClean="0"/>
              <a:t>="1458053186554"&gt;</a:t>
            </a:r>
          </a:p>
          <a:p>
            <a:pPr marL="0" indent="0">
              <a:buNone/>
            </a:pPr>
            <a:r>
              <a:rPr lang="fr-FR" baseline="0" dirty="0" smtClean="0"/>
              <a:t>&lt;</a:t>
            </a:r>
            <a:r>
              <a:rPr lang="fr-FR" baseline="0" dirty="0" err="1" smtClean="0"/>
              <a:t>pconsRefTask</a:t>
            </a:r>
            <a:r>
              <a:rPr lang="fr-FR" baseline="0" dirty="0" smtClean="0"/>
              <a:t> </a:t>
            </a:r>
            <a:r>
              <a:rPr lang="fr-FR" baseline="0" dirty="0" err="1" smtClean="0"/>
              <a:t>childAction</a:t>
            </a:r>
            <a:r>
              <a:rPr lang="fr-FR" baseline="0" dirty="0" smtClean="0"/>
              <a:t>="</a:t>
            </a:r>
            <a:r>
              <a:rPr lang="fr-FR" baseline="0" dirty="0" err="1" smtClean="0"/>
              <a:t>deleteNonPresent</a:t>
            </a:r>
            <a:r>
              <a:rPr lang="fr-FR" baseline="0" dirty="0" smtClean="0"/>
              <a:t>" data="" </a:t>
            </a:r>
            <a:r>
              <a:rPr lang="fr-FR" baseline="0" dirty="0" err="1" smtClean="0"/>
              <a:t>descr</a:t>
            </a:r>
            <a:r>
              <a:rPr lang="fr-FR" baseline="0" dirty="0" smtClean="0"/>
              <a:t>="" </a:t>
            </a:r>
            <a:r>
              <a:rPr lang="fr-FR" baseline="0" dirty="0" err="1" smtClean="0"/>
              <a:t>dn</a:t>
            </a:r>
            <a:r>
              <a:rPr lang="fr-FR" baseline="0" dirty="0" smtClean="0"/>
              <a:t>="action/</a:t>
            </a:r>
            <a:r>
              <a:rPr lang="fr-FR" baseline="0" dirty="0" err="1" smtClean="0"/>
              <a:t>policymgrsubj</a:t>
            </a:r>
            <a:r>
              <a:rPr lang="fr-FR" baseline="0" dirty="0" smtClean="0"/>
              <a:t>-[</a:t>
            </a:r>
            <a:r>
              <a:rPr lang="fr-FR" baseline="0" dirty="0" err="1" smtClean="0"/>
              <a:t>pcons</a:t>
            </a:r>
            <a:r>
              <a:rPr lang="fr-FR" baseline="0" dirty="0" smtClean="0"/>
              <a:t>/</a:t>
            </a:r>
            <a:r>
              <a:rPr lang="fr-FR" baseline="0" dirty="0" err="1" smtClean="0"/>
              <a:t>refcont</a:t>
            </a:r>
            <a:r>
              <a:rPr lang="fr-FR" baseline="0" dirty="0" smtClean="0"/>
              <a:t>-[</a:t>
            </a:r>
            <a:r>
              <a:rPr lang="fr-FR" baseline="0" dirty="0" err="1" smtClean="0"/>
              <a:t>registry</a:t>
            </a:r>
            <a:r>
              <a:rPr lang="fr-FR" baseline="0" dirty="0" smtClean="0"/>
              <a:t>/class-1871/</a:t>
            </a:r>
            <a:r>
              <a:rPr lang="fr-FR" baseline="0" dirty="0" err="1" smtClean="0"/>
              <a:t>instdn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-no]/ra-[</a:t>
            </a:r>
            <a:r>
              <a:rPr lang="fr-FR" baseline="0" dirty="0" err="1" smtClean="0"/>
              <a:t>remotepolholder</a:t>
            </a:r>
            <a:r>
              <a:rPr lang="fr-FR" baseline="0" dirty="0" smtClean="0"/>
              <a:t>]-5-104-1-0-CustomNoTracking-mo]/</a:t>
            </a:r>
            <a:r>
              <a:rPr lang="fr-FR" baseline="0" dirty="0" err="1" smtClean="0"/>
              <a:t>trdn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pconsRefTask-PolUpdate</a:t>
            </a:r>
            <a:r>
              <a:rPr lang="fr-FR" baseline="0" dirty="0" smtClean="0"/>
              <a:t>" </a:t>
            </a:r>
            <a:r>
              <a:rPr lang="fr-FR" baseline="0" dirty="0" err="1" smtClean="0"/>
              <a:t>endTs</a:t>
            </a:r>
            <a:r>
              <a:rPr lang="fr-FR" baseline="0" dirty="0" smtClean="0"/>
              <a:t>="</a:t>
            </a:r>
            <a:r>
              <a:rPr lang="fr-FR" baseline="0" dirty="0" err="1" smtClean="0"/>
              <a:t>never</a:t>
            </a:r>
            <a:r>
              <a:rPr lang="fr-FR" baseline="0" dirty="0" smtClean="0"/>
              <a:t>" </a:t>
            </a:r>
            <a:r>
              <a:rPr lang="fr-FR" baseline="0" dirty="0" err="1" smtClean="0"/>
              <a:t>fail</a:t>
            </a:r>
            <a:r>
              <a:rPr lang="fr-FR" baseline="0" dirty="0" smtClean="0"/>
              <a:t>="0" id="</a:t>
            </a:r>
            <a:r>
              <a:rPr lang="fr-FR" baseline="0" dirty="0" err="1" smtClean="0"/>
              <a:t>PolUpdate</a:t>
            </a:r>
            <a:r>
              <a:rPr lang="fr-FR" baseline="0" dirty="0" smtClean="0"/>
              <a:t>" </a:t>
            </a:r>
            <a:r>
              <a:rPr lang="fr-FR" baseline="0" dirty="0" err="1" smtClean="0"/>
              <a:t>invErrCode</a:t>
            </a:r>
            <a:r>
              <a:rPr lang="fr-FR" baseline="0" dirty="0" smtClean="0"/>
              <a:t>="none" </a:t>
            </a:r>
            <a:r>
              <a:rPr lang="fr-FR" baseline="0" dirty="0" err="1" smtClean="0"/>
              <a:t>invErrDescr</a:t>
            </a:r>
            <a:r>
              <a:rPr lang="fr-FR" baseline="0" dirty="0" smtClean="0"/>
              <a:t>="" </a:t>
            </a:r>
            <a:r>
              <a:rPr lang="fr-FR" baseline="0" dirty="0" err="1" smtClean="0"/>
              <a:t>invRslt</a:t>
            </a:r>
            <a:r>
              <a:rPr lang="fr-FR" baseline="0" dirty="0" smtClean="0"/>
              <a:t>="" </a:t>
            </a:r>
            <a:r>
              <a:rPr lang="fr-FR" baseline="0" dirty="0" err="1" smtClean="0"/>
              <a:t>lcOwn</a:t>
            </a:r>
            <a:r>
              <a:rPr lang="fr-FR" baseline="0" dirty="0" smtClean="0"/>
              <a:t>="local" modTs="2016-03-15T15:46:26.554+01:00" </a:t>
            </a:r>
            <a:r>
              <a:rPr lang="fr-FR" baseline="0" dirty="0" err="1" smtClean="0"/>
              <a:t>oDn</a:t>
            </a:r>
            <a:r>
              <a:rPr lang="fr-FR" baseline="0" dirty="0" smtClean="0"/>
              <a:t>="</a:t>
            </a:r>
            <a:r>
              <a:rPr lang="fr-FR" baseline="0" dirty="0" err="1" smtClean="0"/>
              <a:t>pcons</a:t>
            </a:r>
            <a:r>
              <a:rPr lang="fr-FR" baseline="0" dirty="0" smtClean="0"/>
              <a:t>/</a:t>
            </a:r>
            <a:r>
              <a:rPr lang="fr-FR" baseline="0" dirty="0" err="1" smtClean="0"/>
              <a:t>refcont</a:t>
            </a:r>
            <a:r>
              <a:rPr lang="fr-FR" baseline="0" dirty="0" smtClean="0"/>
              <a:t>-[</a:t>
            </a:r>
            <a:r>
              <a:rPr lang="fr-FR" baseline="0" dirty="0" err="1" smtClean="0"/>
              <a:t>registry</a:t>
            </a:r>
            <a:r>
              <a:rPr lang="fr-FR" baseline="0" dirty="0" smtClean="0"/>
              <a:t>/class-1871/</a:t>
            </a:r>
            <a:r>
              <a:rPr lang="fr-FR" baseline="0" dirty="0" err="1" smtClean="0"/>
              <a:t>instdn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-no]/ra-[</a:t>
            </a:r>
            <a:r>
              <a:rPr lang="fr-FR" baseline="0" dirty="0" err="1" smtClean="0"/>
              <a:t>remotepolholder</a:t>
            </a:r>
            <a:r>
              <a:rPr lang="fr-FR" baseline="0" dirty="0" smtClean="0"/>
              <a:t>]-5-104-1-0-CustomNoTracking-mo]/</a:t>
            </a:r>
            <a:r>
              <a:rPr lang="fr-FR" baseline="0" dirty="0" err="1" smtClean="0"/>
              <a:t>trdn</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 </a:t>
            </a:r>
            <a:r>
              <a:rPr lang="fr-FR" baseline="0" dirty="0" err="1" smtClean="0"/>
              <a:t>operSt</a:t>
            </a:r>
            <a:r>
              <a:rPr lang="fr-FR" baseline="0" dirty="0" smtClean="0"/>
              <a:t>="</a:t>
            </a:r>
            <a:r>
              <a:rPr lang="fr-FR" baseline="0" dirty="0" err="1" smtClean="0"/>
              <a:t>processing</a:t>
            </a:r>
            <a:r>
              <a:rPr lang="fr-FR" baseline="0" dirty="0" smtClean="0"/>
              <a:t>" </a:t>
            </a:r>
            <a:r>
              <a:rPr lang="fr-FR" baseline="0" dirty="0" err="1" smtClean="0"/>
              <a:t>originMinority</a:t>
            </a:r>
            <a:r>
              <a:rPr lang="fr-FR" baseline="0" dirty="0" smtClean="0"/>
              <a:t>="no" </a:t>
            </a:r>
            <a:r>
              <a:rPr lang="fr-FR" baseline="0" dirty="0" err="1" smtClean="0"/>
              <a:t>runId</a:t>
            </a:r>
            <a:r>
              <a:rPr lang="fr-FR" baseline="0" dirty="0" smtClean="0"/>
              <a:t>="163" </a:t>
            </a:r>
            <a:r>
              <a:rPr lang="fr-FR" baseline="0" dirty="0" err="1" smtClean="0"/>
              <a:t>startTs</a:t>
            </a:r>
            <a:r>
              <a:rPr lang="fr-FR" baseline="0" dirty="0" smtClean="0"/>
              <a:t>="2016-03-15T15:46:26.554+01:00" </a:t>
            </a:r>
            <a:r>
              <a:rPr lang="fr-FR" baseline="0" dirty="0" err="1" smtClean="0"/>
              <a:t>status</a:t>
            </a:r>
            <a:r>
              <a:rPr lang="fr-FR" baseline="0" dirty="0" smtClean="0"/>
              <a:t>="</a:t>
            </a:r>
            <a:r>
              <a:rPr lang="fr-FR" baseline="0" dirty="0" err="1" smtClean="0"/>
              <a:t>created</a:t>
            </a:r>
            <a:r>
              <a:rPr lang="fr-FR" baseline="0" dirty="0" smtClean="0"/>
              <a:t>" </a:t>
            </a:r>
            <a:r>
              <a:rPr lang="fr-FR" baseline="0" dirty="0" err="1" smtClean="0"/>
              <a:t>try</a:t>
            </a:r>
            <a:r>
              <a:rPr lang="fr-FR" baseline="0" dirty="0" smtClean="0"/>
              <a:t>="0" </a:t>
            </a:r>
            <a:r>
              <a:rPr lang="fr-FR" baseline="0" dirty="0" err="1" smtClean="0"/>
              <a:t>ts</a:t>
            </a:r>
            <a:r>
              <a:rPr lang="fr-FR" baseline="0" dirty="0" smtClean="0"/>
              <a:t>="2016-03-15T15:46:26.554+01:00"/&gt;</a:t>
            </a:r>
          </a:p>
          <a:p>
            <a:pPr marL="0" indent="0">
              <a:buNone/>
            </a:pPr>
            <a:r>
              <a:rPr lang="fr-FR" baseline="0" dirty="0" smtClean="0"/>
              <a:t>&lt;</a:t>
            </a:r>
            <a:r>
              <a:rPr lang="fr-FR" baseline="0" dirty="0" err="1" smtClean="0"/>
              <a:t>inIgnoreNonResolvedPols</a:t>
            </a:r>
            <a:r>
              <a:rPr lang="fr-FR" baseline="0" dirty="0" smtClean="0"/>
              <a:t> value="</a:t>
            </a:r>
            <a:r>
              <a:rPr lang="fr-FR" baseline="0" dirty="0" err="1" smtClean="0"/>
              <a:t>yes</a:t>
            </a:r>
            <a:r>
              <a:rPr lang="fr-FR" baseline="0" dirty="0" smtClean="0"/>
              <a:t>"/&gt;</a:t>
            </a:r>
          </a:p>
          <a:p>
            <a:pPr marL="0" indent="0">
              <a:buNone/>
            </a:pPr>
            <a:endParaRPr lang="fr-FR" baseline="0" dirty="0" smtClean="0"/>
          </a:p>
          <a:p>
            <a:pPr marL="0" indent="0">
              <a:buNone/>
            </a:pPr>
            <a:endParaRPr lang="fr-FR" baseline="0" dirty="0" smtClean="0"/>
          </a:p>
          <a:p>
            <a:pPr marL="0" indent="0">
              <a:buNone/>
            </a:pPr>
            <a:r>
              <a:rPr lang="fr-FR" baseline="0" dirty="0" smtClean="0"/>
              <a:t>A </a:t>
            </a:r>
            <a:r>
              <a:rPr lang="fr-FR" baseline="0" dirty="0" err="1" smtClean="0"/>
              <a:t>series</a:t>
            </a:r>
            <a:r>
              <a:rPr lang="fr-FR" baseline="0" dirty="0" smtClean="0"/>
              <a:t> of MO are </a:t>
            </a:r>
            <a:r>
              <a:rPr lang="fr-FR" baseline="0" dirty="0" err="1" smtClean="0"/>
              <a:t>created</a:t>
            </a:r>
            <a:r>
              <a:rPr lang="fr-FR" baseline="0" dirty="0" smtClean="0"/>
              <a:t> </a:t>
            </a:r>
            <a:r>
              <a:rPr lang="fr-FR" baseline="0" dirty="0" err="1" smtClean="0"/>
              <a:t>below</a:t>
            </a:r>
            <a:r>
              <a:rPr lang="fr-FR" baseline="0" dirty="0" smtClean="0"/>
              <a:t> </a:t>
            </a:r>
            <a:r>
              <a:rPr lang="fr-FR" baseline="0" dirty="0" err="1" smtClean="0"/>
              <a:t>fvRemotePolHolder</a:t>
            </a:r>
            <a:r>
              <a:rPr lang="fr-FR" baseline="0" dirty="0" smtClean="0"/>
              <a:t> on </a:t>
            </a:r>
            <a:r>
              <a:rPr lang="fr-FR" baseline="0" dirty="0" err="1" smtClean="0"/>
              <a:t>leaf</a:t>
            </a:r>
            <a:r>
              <a:rPr lang="fr-FR" baseline="0" dirty="0" smtClean="0"/>
              <a:t>.  </a:t>
            </a:r>
            <a:r>
              <a:rPr lang="fr-FR" baseline="0" dirty="0" err="1" smtClean="0"/>
              <a:t>Each</a:t>
            </a:r>
            <a:r>
              <a:rPr lang="fr-FR" baseline="0" dirty="0" smtClean="0"/>
              <a:t> of </a:t>
            </a:r>
            <a:r>
              <a:rPr lang="fr-FR" baseline="0" dirty="0" err="1" smtClean="0"/>
              <a:t>those</a:t>
            </a:r>
            <a:r>
              <a:rPr lang="fr-FR" baseline="0" dirty="0" smtClean="0"/>
              <a:t> has a </a:t>
            </a:r>
            <a:r>
              <a:rPr lang="fr-FR" baseline="0" dirty="0" err="1" smtClean="0"/>
              <a:t>schild</a:t>
            </a:r>
            <a:r>
              <a:rPr lang="fr-FR" baseline="0" dirty="0" smtClean="0"/>
              <a:t> </a:t>
            </a:r>
            <a:r>
              <a:rPr lang="fr-FR" baseline="0" dirty="0" err="1" smtClean="0"/>
              <a:t>fvCons</a:t>
            </a:r>
            <a:r>
              <a:rPr lang="fr-FR" baseline="0" dirty="0" smtClean="0"/>
              <a:t> to </a:t>
            </a:r>
            <a:r>
              <a:rPr lang="fr-FR" baseline="0" dirty="0" err="1" smtClean="0"/>
              <a:t>see</a:t>
            </a:r>
            <a:r>
              <a:rPr lang="fr-FR" baseline="0" dirty="0" smtClean="0"/>
              <a:t> </a:t>
            </a:r>
            <a:r>
              <a:rPr lang="fr-FR" baseline="0" dirty="0" err="1" smtClean="0"/>
              <a:t>who</a:t>
            </a:r>
            <a:r>
              <a:rPr lang="fr-FR" baseline="0" dirty="0" smtClean="0"/>
              <a:t> consume </a:t>
            </a:r>
            <a:r>
              <a:rPr lang="fr-FR" baseline="0" dirty="0" err="1" smtClean="0"/>
              <a:t>that</a:t>
            </a:r>
            <a:r>
              <a:rPr lang="fr-FR" baseline="0" dirty="0" smtClean="0"/>
              <a:t> </a:t>
            </a:r>
            <a:r>
              <a:rPr lang="fr-FR" baseline="0" dirty="0" err="1" smtClean="0"/>
              <a:t>policy</a:t>
            </a:r>
            <a:r>
              <a:rPr lang="fr-FR" baseline="0" dirty="0" smtClean="0"/>
              <a:t> .</a:t>
            </a:r>
          </a:p>
          <a:p>
            <a:pPr marL="0" indent="0">
              <a:buNone/>
            </a:pPr>
            <a:endParaRPr lang="fr-FR" baseline="0" dirty="0" smtClean="0"/>
          </a:p>
          <a:p>
            <a:pPr marL="0" indent="0">
              <a:buNone/>
            </a:pPr>
            <a:endParaRPr lang="fr-FR" baseline="0" dirty="0" smtClean="0"/>
          </a:p>
          <a:p>
            <a:pPr marL="0" indent="0">
              <a:buNone/>
            </a:pPr>
            <a:r>
              <a:rPr lang="fr-FR" baseline="0" dirty="0" smtClean="0"/>
              <a:t>This triggers </a:t>
            </a:r>
            <a:r>
              <a:rPr lang="fr-FR" baseline="0" dirty="0" err="1" smtClean="0"/>
              <a:t>policyelem</a:t>
            </a:r>
            <a:r>
              <a:rPr lang="fr-FR" baseline="0" dirty="0" smtClean="0"/>
              <a:t> on </a:t>
            </a:r>
            <a:r>
              <a:rPr lang="fr-FR" baseline="0" dirty="0" err="1" smtClean="0"/>
              <a:t>leaf</a:t>
            </a:r>
            <a:r>
              <a:rPr lang="fr-FR" baseline="0" dirty="0" smtClean="0"/>
              <a:t> to </a:t>
            </a:r>
            <a:r>
              <a:rPr lang="fr-FR" baseline="0" dirty="0" err="1" smtClean="0"/>
              <a:t>create</a:t>
            </a:r>
            <a:r>
              <a:rPr lang="fr-FR" baseline="0" dirty="0" smtClean="0"/>
              <a:t> </a:t>
            </a:r>
          </a:p>
          <a:p>
            <a:pPr marL="0" indent="0">
              <a:buNone/>
            </a:pPr>
            <a:r>
              <a:rPr lang="fr-FR" baseline="0" dirty="0" err="1" smtClean="0"/>
              <a:t>fvBDDef</a:t>
            </a:r>
            <a:endParaRPr lang="fr-FR" baseline="0" dirty="0" smtClean="0"/>
          </a:p>
          <a:p>
            <a:pPr marL="0" indent="0">
              <a:buNone/>
            </a:pPr>
            <a:r>
              <a:rPr lang="fr-FR" baseline="0" dirty="0" err="1" smtClean="0"/>
              <a:t>fvEpP</a:t>
            </a:r>
            <a:endParaRPr lang="fr-FR" baseline="0" dirty="0" smtClean="0"/>
          </a:p>
          <a:p>
            <a:pPr marL="0" indent="0">
              <a:buNone/>
            </a:pPr>
            <a:r>
              <a:rPr lang="fr-FR" baseline="0" dirty="0" smtClean="0"/>
              <a:t>…</a:t>
            </a:r>
          </a:p>
          <a:p>
            <a:pPr marL="0" indent="0">
              <a:buNone/>
            </a:pPr>
            <a:endParaRPr lang="fr-FR" baseline="0" dirty="0" smtClean="0"/>
          </a:p>
          <a:p>
            <a:pPr marL="0" indent="0">
              <a:buNone/>
            </a:pPr>
            <a:endParaRPr lang="fr-FR" baseline="0" dirty="0" smtClean="0"/>
          </a:p>
          <a:p>
            <a:pPr marL="0" indent="0">
              <a:buNone/>
            </a:pPr>
            <a:r>
              <a:rPr lang="fr-FR" baseline="0" dirty="0" smtClean="0"/>
              <a:t>pod2-leaf4# </a:t>
            </a:r>
            <a:r>
              <a:rPr lang="fr-FR" baseline="0" dirty="0" err="1" smtClean="0"/>
              <a:t>egrep</a:t>
            </a:r>
            <a:r>
              <a:rPr lang="fr-FR" baseline="0" dirty="0" smtClean="0"/>
              <a:t> "15:51:45" policyelem.log | </a:t>
            </a:r>
            <a:r>
              <a:rPr lang="fr-FR" baseline="0" dirty="0" err="1" smtClean="0"/>
              <a:t>egrep</a:t>
            </a:r>
            <a:r>
              <a:rPr lang="fr-FR" baseline="0" dirty="0" smtClean="0"/>
              <a:t> </a:t>
            </a:r>
            <a:r>
              <a:rPr lang="fr-FR" baseline="0" dirty="0" err="1" smtClean="0"/>
              <a:t>mit_update</a:t>
            </a:r>
            <a:endParaRPr lang="fr-FR" baseline="0" dirty="0" smtClean="0"/>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-App/epg-EPG1]||MIT ADD </a:t>
            </a:r>
            <a:r>
              <a:rPr lang="fr-FR" baseline="0" dirty="0" err="1" smtClean="0"/>
              <a:t>InstanceId</a:t>
            </a:r>
            <a:r>
              <a:rPr lang="fr-FR" baseline="0" dirty="0" smtClean="0"/>
              <a:t>: 1936:64769||../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lEpP</a:t>
            </a:r>
            <a:r>
              <a:rPr lang="fr-FR" baseline="0" dirty="0" smtClean="0"/>
              <a:t>||MIT ADD </a:t>
            </a:r>
            <a:r>
              <a:rPr lang="fr-FR" baseline="0" dirty="0" err="1" smtClean="0"/>
              <a:t>InstanceId</a:t>
            </a:r>
            <a:r>
              <a:rPr lang="fr-FR" baseline="0" dirty="0" smtClean="0"/>
              <a:t>: 1970:64770||../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rseppToMonPol</a:t>
            </a:r>
            <a:r>
              <a:rPr lang="fr-FR" baseline="0" dirty="0" smtClean="0"/>
              <a:t>||MIT ADD </a:t>
            </a:r>
            <a:r>
              <a:rPr lang="fr-FR" baseline="0" dirty="0" err="1" smtClean="0"/>
              <a:t>InstanceId</a:t>
            </a:r>
            <a:r>
              <a:rPr lang="fr-FR" baseline="0" dirty="0" smtClean="0"/>
              <a:t>: 1925:64771||../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remotepolholder</a:t>
            </a:r>
            <a:r>
              <a:rPr lang="fr-FR" baseline="0" dirty="0" smtClean="0"/>
              <a:t>/</a:t>
            </a:r>
            <a:r>
              <a:rPr lang="fr-FR" baseline="0" dirty="0" err="1" smtClean="0"/>
              <a:t>rstoRemoteMonPol</a:t>
            </a:r>
            <a:r>
              <a:rPr lang="fr-FR" baseline="0" dirty="0" smtClean="0"/>
              <a:t>-[uni/</a:t>
            </a:r>
            <a:r>
              <a:rPr lang="fr-FR" baseline="0" dirty="0" err="1" smtClean="0"/>
              <a:t>tn-common</a:t>
            </a:r>
            <a:r>
              <a:rPr lang="fr-FR" baseline="0" dirty="0" smtClean="0"/>
              <a:t>/</a:t>
            </a:r>
            <a:r>
              <a:rPr lang="fr-FR" baseline="0" dirty="0" err="1" smtClean="0"/>
              <a:t>monepg</a:t>
            </a:r>
            <a:r>
              <a:rPr lang="fr-FR" baseline="0" dirty="0" smtClean="0"/>
              <a:t>-default]/cons-[uni/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rseppToMonPol</a:t>
            </a:r>
            <a:r>
              <a:rPr lang="fr-FR" baseline="0" dirty="0" smtClean="0"/>
              <a:t>]||MIT ADD </a:t>
            </a:r>
            <a:r>
              <a:rPr lang="fr-FR" baseline="0" dirty="0" err="1" smtClean="0"/>
              <a:t>InstanceId</a:t>
            </a:r>
            <a:r>
              <a:rPr lang="fr-FR" baseline="0" dirty="0" smtClean="0"/>
              <a:t>: 2098:64772||../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||MIT ADD </a:t>
            </a:r>
            <a:r>
              <a:rPr lang="fr-FR" baseline="0" dirty="0" err="1" smtClean="0"/>
              <a:t>InstanceId</a:t>
            </a:r>
            <a:r>
              <a:rPr lang="fr-FR" baseline="0" dirty="0" smtClean="0"/>
              <a:t>: 6899:64773||../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ADD </a:t>
            </a:r>
            <a:r>
              <a:rPr lang="fr-FR" baseline="0" dirty="0" err="1" smtClean="0"/>
              <a:t>InstanceId</a:t>
            </a:r>
            <a:r>
              <a:rPr lang="fr-FR" baseline="0" dirty="0" smtClean="0"/>
              <a:t>: 6900:64774||../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domcont</a:t>
            </a:r>
            <a:r>
              <a:rPr lang="fr-FR" baseline="0" dirty="0" smtClean="0"/>
              <a:t>||MIT ADD </a:t>
            </a:r>
            <a:r>
              <a:rPr lang="fr-FR" baseline="0" dirty="0" err="1" smtClean="0"/>
              <a:t>InstanceId</a:t>
            </a:r>
            <a:r>
              <a:rPr lang="fr-FR" baseline="0" dirty="0" smtClean="0"/>
              <a:t>: 1851:64775||../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domcont</a:t>
            </a:r>
            <a:r>
              <a:rPr lang="fr-FR" baseline="0" dirty="0" smtClean="0"/>
              <a:t>/dom-[uni/phys-phys_pod2_RD]||MIT ADD </a:t>
            </a:r>
            <a:r>
              <a:rPr lang="fr-FR" baseline="0" dirty="0" err="1" smtClean="0"/>
              <a:t>InstanceId</a:t>
            </a:r>
            <a:r>
              <a:rPr lang="fr-FR" baseline="0" dirty="0" smtClean="0"/>
              <a:t>: 1852:64776||../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dominfcont</a:t>
            </a:r>
            <a:r>
              <a:rPr lang="fr-FR" baseline="0" dirty="0" smtClean="0"/>
              <a:t>/</a:t>
            </a:r>
            <a:r>
              <a:rPr lang="fr-FR" baseline="0" dirty="0" err="1" smtClean="0"/>
              <a:t>dominf</a:t>
            </a:r>
            <a:r>
              <a:rPr lang="fr-FR" baseline="0" dirty="0" smtClean="0"/>
              <a:t>-[uni/phys-phys_pod2_RD]/</a:t>
            </a:r>
            <a:r>
              <a:rPr lang="fr-FR" baseline="0" dirty="0" err="1" smtClean="0"/>
              <a:t>eppusage</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-App/epg-EPG1]]||MIT ADD </a:t>
            </a:r>
            <a:r>
              <a:rPr lang="fr-FR" baseline="0" dirty="0" err="1" smtClean="0"/>
              <a:t>InstanceId</a:t>
            </a:r>
            <a:r>
              <a:rPr lang="fr-FR" baseline="0" dirty="0" smtClean="0"/>
              <a:t>: 5327:64777||../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usegEPgDefCont</a:t>
            </a:r>
            <a:r>
              <a:rPr lang="fr-FR" baseline="0" dirty="0" smtClean="0"/>
              <a:t>||MIT ADD </a:t>
            </a:r>
            <a:r>
              <a:rPr lang="fr-FR" baseline="0" dirty="0" err="1" smtClean="0"/>
              <a:t>InstanceId</a:t>
            </a:r>
            <a:r>
              <a:rPr lang="fr-FR" baseline="0" dirty="0" smtClean="0"/>
              <a:t>: 7993:64778||../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qoscustom</a:t>
            </a:r>
            <a:r>
              <a:rPr lang="fr-FR" baseline="0" dirty="0" smtClean="0"/>
              <a:t>-default||MIT ADD </a:t>
            </a:r>
            <a:r>
              <a:rPr lang="fr-FR" baseline="0" dirty="0" err="1" smtClean="0"/>
              <a:t>InstanceId</a:t>
            </a:r>
            <a:r>
              <a:rPr lang="fr-FR" baseline="0" dirty="0" smtClean="0"/>
              <a:t>: 129:64779||../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-App/epg-EPG1]/node-104||MIT ADD </a:t>
            </a:r>
            <a:r>
              <a:rPr lang="fr-FR" baseline="0" dirty="0" err="1" smtClean="0"/>
              <a:t>InstanceId</a:t>
            </a:r>
            <a:r>
              <a:rPr lang="fr-FR" baseline="0" dirty="0" smtClean="0"/>
              <a:t>: 1967:64780||../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-App/epg-EPG1]/node-104/</a:t>
            </a:r>
            <a:r>
              <a:rPr lang="fr-FR" baseline="0" dirty="0" err="1" smtClean="0"/>
              <a:t>epcont</a:t>
            </a:r>
            <a:r>
              <a:rPr lang="fr-FR" baseline="0" dirty="0" smtClean="0"/>
              <a:t>||MIT ADD </a:t>
            </a:r>
            <a:r>
              <a:rPr lang="fr-FR" baseline="0" dirty="0" err="1" smtClean="0"/>
              <a:t>InstanceId</a:t>
            </a:r>
            <a:r>
              <a:rPr lang="fr-FR" baseline="0" dirty="0" smtClean="0"/>
              <a:t>: 2027:64781||../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-App/epg-EPG1]/node-104/</a:t>
            </a:r>
            <a:r>
              <a:rPr lang="fr-FR" baseline="0" dirty="0" err="1" smtClean="0"/>
              <a:t>stpathatt</a:t>
            </a:r>
            <a:r>
              <a:rPr lang="fr-FR" baseline="0" dirty="0" smtClean="0"/>
              <a:t>-[eth1/33]||MIT ADD </a:t>
            </a:r>
            <a:r>
              <a:rPr lang="fr-FR" baseline="0" dirty="0" err="1" smtClean="0"/>
              <a:t>InstanceId</a:t>
            </a:r>
            <a:r>
              <a:rPr lang="fr-FR" baseline="0" dirty="0" smtClean="0"/>
              <a:t>: 1960:64782||../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-App/epg-EPG1]/node-104/</a:t>
            </a:r>
            <a:r>
              <a:rPr lang="fr-FR" baseline="0" dirty="0" err="1" smtClean="0"/>
              <a:t>stpathatt</a:t>
            </a:r>
            <a:r>
              <a:rPr lang="fr-FR" baseline="0" dirty="0" smtClean="0"/>
              <a:t>-[eth1/33]/</a:t>
            </a:r>
            <a:r>
              <a:rPr lang="fr-FR" baseline="0" dirty="0" err="1" smtClean="0"/>
              <a:t>conndef</a:t>
            </a:r>
            <a:r>
              <a:rPr lang="fr-FR" baseline="0" dirty="0" smtClean="0"/>
              <a:t>||MIT ADD </a:t>
            </a:r>
            <a:r>
              <a:rPr lang="fr-FR" baseline="0" dirty="0" err="1" smtClean="0"/>
              <a:t>InstanceId</a:t>
            </a:r>
            <a:r>
              <a:rPr lang="fr-FR" baseline="0" dirty="0" smtClean="0"/>
              <a:t>: 1922:64783||../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-App/epg-EPG1]/node-104/</a:t>
            </a:r>
            <a:r>
              <a:rPr lang="fr-FR" baseline="0" dirty="0" err="1" smtClean="0"/>
              <a:t>stpathatt</a:t>
            </a:r>
            <a:r>
              <a:rPr lang="fr-FR" baseline="0" dirty="0" smtClean="0"/>
              <a:t>-[eth1/33]/</a:t>
            </a:r>
            <a:r>
              <a:rPr lang="fr-FR" baseline="0" dirty="0" err="1" smtClean="0"/>
              <a:t>conndef</a:t>
            </a:r>
            <a:r>
              <a:rPr lang="fr-FR" baseline="0" dirty="0" smtClean="0"/>
              <a:t>/</a:t>
            </a:r>
            <a:r>
              <a:rPr lang="fr-FR" baseline="0" dirty="0" err="1" smtClean="0"/>
              <a:t>conn</a:t>
            </a:r>
            <a:r>
              <a:rPr lang="fr-FR" baseline="0" dirty="0" smtClean="0"/>
              <a:t>-[vlan-300]-[0.0.0.0]||MIT ADD </a:t>
            </a:r>
            <a:r>
              <a:rPr lang="fr-FR" baseline="0" dirty="0" err="1" smtClean="0"/>
              <a:t>InstanceId</a:t>
            </a:r>
            <a:r>
              <a:rPr lang="fr-FR" baseline="0" dirty="0" smtClean="0"/>
              <a:t>: 1949:64784||../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2086:64785||../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-no]/cons-[uni/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-App/epg-EPG1]]||MIT ADD </a:t>
            </a:r>
            <a:r>
              <a:rPr lang="fr-FR" baseline="0" dirty="0" err="1" smtClean="0"/>
              <a:t>InstanceId</a:t>
            </a:r>
            <a:r>
              <a:rPr lang="fr-FR" baseline="0" dirty="0" smtClean="0"/>
              <a:t>: 2098:64786||../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=doer:0:0:0xe3b04:14,dn=svccont-6-16/rcont-relnresolve-932612||MIT ADD </a:t>
            </a:r>
            <a:r>
              <a:rPr lang="fr-FR" baseline="0" dirty="0" err="1" smtClean="0"/>
              <a:t>InstanceId</a:t>
            </a:r>
            <a:r>
              <a:rPr lang="fr-FR" baseline="0" dirty="0" smtClean="0"/>
              <a:t>: 87:64787||../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=doer:0:0:0xe3b04:14,dn=svccont-6-16/rcont-relnresolve-932612/</a:t>
            </a:r>
            <a:r>
              <a:rPr lang="fr-FR" baseline="0" dirty="0" err="1" smtClean="0"/>
              <a:t>rinst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ADD </a:t>
            </a:r>
            <a:r>
              <a:rPr lang="fr-FR" baseline="0" dirty="0" err="1" smtClean="0"/>
              <a:t>InstanceId</a:t>
            </a:r>
            <a:r>
              <a:rPr lang="fr-FR" baseline="0" dirty="0" smtClean="0"/>
              <a:t>: 88:64788||../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reltcont</a:t>
            </a:r>
            <a:r>
              <a:rPr lang="fr-FR" baseline="0" dirty="0" smtClean="0"/>
              <a:t>/</a:t>
            </a:r>
            <a:r>
              <a:rPr lang="fr-FR" baseline="0" dirty="0" err="1" smtClean="0"/>
              <a:t>reltinst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ADD </a:t>
            </a:r>
            <a:r>
              <a:rPr lang="fr-FR" baseline="0" dirty="0" err="1" smtClean="0"/>
              <a:t>InstanceId</a:t>
            </a:r>
            <a:r>
              <a:rPr lang="fr-FR" baseline="0" dirty="0" smtClean="0"/>
              <a:t>: 7821:64789||../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=doer:0:0:0xe3b04:14,dn=action/</a:t>
            </a:r>
            <a:r>
              <a:rPr lang="fr-FR" baseline="0" dirty="0" err="1" smtClean="0"/>
              <a:t>policyelemsubj</a:t>
            </a:r>
            <a:r>
              <a:rPr lang="fr-FR" baseline="0" dirty="0" smtClean="0"/>
              <a:t>-[svccont-6-16/rcont-relnresolve-932612]||MIT ADD </a:t>
            </a:r>
            <a:r>
              <a:rPr lang="fr-FR" baseline="0" dirty="0" err="1" smtClean="0"/>
              <a:t>InstanceId</a:t>
            </a:r>
            <a:r>
              <a:rPr lang="fr-FR" baseline="0" dirty="0" smtClean="0"/>
              <a:t>: 61:64790||../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=doer:0:0:0xe3b04:14,dn=action/</a:t>
            </a:r>
            <a:r>
              <a:rPr lang="fr-FR" baseline="0" dirty="0" err="1" smtClean="0"/>
              <a:t>policyelemsubj</a:t>
            </a:r>
            <a:r>
              <a:rPr lang="fr-FR" baseline="0" dirty="0" smtClean="0"/>
              <a:t>-[svccont-6-16/rcont-relnresolve-932612]/</a:t>
            </a:r>
            <a:r>
              <a:rPr lang="fr-FR" baseline="0" dirty="0" err="1" smtClean="0"/>
              <a:t>relnRelTaskContTask-relnResolve</a:t>
            </a:r>
            <a:r>
              <a:rPr lang="fr-FR" baseline="0" dirty="0" smtClean="0"/>
              <a:t>||MIT ADD </a:t>
            </a:r>
            <a:r>
              <a:rPr lang="fr-FR" baseline="0" dirty="0" err="1" smtClean="0"/>
              <a:t>InstanceId</a:t>
            </a:r>
            <a:r>
              <a:rPr lang="fr-FR" baseline="0" dirty="0" smtClean="0"/>
              <a:t>: 5045:64791||../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=doer:0:0:0xe3b04:14,dn=svccont-6-9/rcont-relnresolve-932612||MIT ADD </a:t>
            </a:r>
            <a:r>
              <a:rPr lang="fr-FR" baseline="0" dirty="0" err="1" smtClean="0"/>
              <a:t>InstanceId</a:t>
            </a:r>
            <a:r>
              <a:rPr lang="fr-FR" baseline="0" dirty="0" smtClean="0"/>
              <a:t>: 87:64792||../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15:51:45.805+01:00||</a:t>
            </a:r>
            <a:r>
              <a:rPr lang="fr-FR" baseline="0" dirty="0" err="1" smtClean="0"/>
              <a:t>mit_update</a:t>
            </a:r>
            <a:r>
              <a:rPr lang="fr-FR" baseline="0" dirty="0" smtClean="0"/>
              <a:t>||INFO||</a:t>
            </a:r>
            <a:r>
              <a:rPr lang="fr-FR" baseline="0" dirty="0" err="1" smtClean="0"/>
              <a:t>co</a:t>
            </a:r>
            <a:r>
              <a:rPr lang="fr-FR" baseline="0" dirty="0" smtClean="0"/>
              <a:t>=doer:0:0:0xe3b04:14,dn=svccont-6-9/rcont-relnresolve-932612/</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88:64793||../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15:51:45.806+01:00||</a:t>
            </a:r>
            <a:r>
              <a:rPr lang="fr-FR" baseline="0" dirty="0" err="1" smtClean="0"/>
              <a:t>mit_update</a:t>
            </a:r>
            <a:r>
              <a:rPr lang="fr-FR" baseline="0" dirty="0" smtClean="0"/>
              <a:t>||INFO||</a:t>
            </a:r>
            <a:r>
              <a:rPr lang="fr-FR" baseline="0" dirty="0" err="1" smtClean="0"/>
              <a:t>co</a:t>
            </a:r>
            <a:r>
              <a:rPr lang="fr-FR" baseline="0" dirty="0" smtClean="0"/>
              <a:t>=doer:0:0:0xe3b04:14,dn=</a:t>
            </a:r>
            <a:r>
              <a:rPr lang="fr-FR" baseline="0" dirty="0" err="1" smtClean="0"/>
              <a:t>reltcont</a:t>
            </a:r>
            <a:r>
              <a:rPr lang="fr-FR" baseline="0" dirty="0" smtClean="0"/>
              <a:t>/</a:t>
            </a:r>
            <a:r>
              <a:rPr lang="fr-FR" baseline="0" dirty="0" err="1" smtClean="0"/>
              <a:t>reltinst</a:t>
            </a:r>
            <a:r>
              <a:rPr lang="fr-FR" baseline="0" dirty="0" smtClean="0"/>
              <a:t>-[</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7821:64794||../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15:51:45.806+01:00||</a:t>
            </a:r>
            <a:r>
              <a:rPr lang="fr-FR" baseline="0" dirty="0" err="1" smtClean="0"/>
              <a:t>mit_update</a:t>
            </a:r>
            <a:r>
              <a:rPr lang="fr-FR" baseline="0" dirty="0" smtClean="0"/>
              <a:t>||INFO||</a:t>
            </a:r>
            <a:r>
              <a:rPr lang="fr-FR" baseline="0" dirty="0" err="1" smtClean="0"/>
              <a:t>co</a:t>
            </a:r>
            <a:r>
              <a:rPr lang="fr-FR" baseline="0" dirty="0" smtClean="0"/>
              <a:t>=doer:0:0:0xe3b04:14,dn=action/</a:t>
            </a:r>
            <a:r>
              <a:rPr lang="fr-FR" baseline="0" dirty="0" err="1" smtClean="0"/>
              <a:t>policyelemsubj</a:t>
            </a:r>
            <a:r>
              <a:rPr lang="fr-FR" baseline="0" dirty="0" smtClean="0"/>
              <a:t>-[svccont-6-9/rcont-relnresolve-932612]||MIT ADD </a:t>
            </a:r>
            <a:r>
              <a:rPr lang="fr-FR" baseline="0" dirty="0" err="1" smtClean="0"/>
              <a:t>InstanceId</a:t>
            </a:r>
            <a:r>
              <a:rPr lang="fr-FR" baseline="0" dirty="0" smtClean="0"/>
              <a:t>: 61:64795||../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15:51:45.806+01:00||</a:t>
            </a:r>
            <a:r>
              <a:rPr lang="fr-FR" baseline="0" dirty="0" err="1" smtClean="0"/>
              <a:t>mit_update</a:t>
            </a:r>
            <a:r>
              <a:rPr lang="fr-FR" baseline="0" dirty="0" smtClean="0"/>
              <a:t>||INFO||</a:t>
            </a:r>
            <a:r>
              <a:rPr lang="fr-FR" baseline="0" dirty="0" err="1" smtClean="0"/>
              <a:t>co</a:t>
            </a:r>
            <a:r>
              <a:rPr lang="fr-FR" baseline="0" dirty="0" smtClean="0"/>
              <a:t>=doer:0:0:0xe3b04:14,dn=action/</a:t>
            </a:r>
            <a:r>
              <a:rPr lang="fr-FR" baseline="0" dirty="0" err="1" smtClean="0"/>
              <a:t>policyelemsubj</a:t>
            </a:r>
            <a:r>
              <a:rPr lang="fr-FR" baseline="0" dirty="0" smtClean="0"/>
              <a:t>-[svccont-6-9/rcont-relnresolve-932612]/</a:t>
            </a:r>
            <a:r>
              <a:rPr lang="fr-FR" baseline="0" dirty="0" err="1" smtClean="0"/>
              <a:t>relnRelTaskContTask-relnResolve</a:t>
            </a:r>
            <a:r>
              <a:rPr lang="fr-FR" baseline="0" dirty="0" smtClean="0"/>
              <a:t>||MIT ADD </a:t>
            </a:r>
            <a:r>
              <a:rPr lang="fr-FR" baseline="0" dirty="0" err="1" smtClean="0"/>
              <a:t>InstanceId</a:t>
            </a:r>
            <a:r>
              <a:rPr lang="fr-FR" baseline="0" dirty="0" smtClean="0"/>
              <a:t>: 5045:64796||../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15:51:45.806+01:00||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nwissues</a:t>
            </a:r>
            <a:r>
              <a:rPr lang="fr-FR" baseline="0" dirty="0" smtClean="0"/>
              <a:t>||MIT ADD </a:t>
            </a:r>
            <a:r>
              <a:rPr lang="fr-FR" baseline="0" dirty="0" err="1" smtClean="0"/>
              <a:t>InstanceId</a:t>
            </a:r>
            <a:r>
              <a:rPr lang="fr-FR" baseline="0" dirty="0" smtClean="0"/>
              <a:t>: 2113:64797||../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5123||16-03-15 15:51:45.806+01:00||</a:t>
            </a:r>
            <a:r>
              <a:rPr lang="fr-FR" baseline="0" dirty="0" err="1" smtClean="0"/>
              <a:t>mit_update</a:t>
            </a:r>
            <a:r>
              <a:rPr lang="fr-FR" baseline="0" dirty="0" smtClean="0"/>
              <a:t>||INFO||</a:t>
            </a:r>
            <a:r>
              <a:rPr lang="fr-FR" baseline="0" dirty="0" err="1" smtClean="0"/>
              <a:t>co</a:t>
            </a:r>
            <a:r>
              <a:rPr lang="fr-FR" baseline="0" dirty="0" smtClean="0"/>
              <a:t>=doer:0:0:0xe3b04:14,dn=uni/</a:t>
            </a:r>
            <a:r>
              <a:rPr lang="fr-FR" baseline="0" dirty="0" err="1" smtClean="0"/>
              <a:t>epp</a:t>
            </a:r>
            <a:r>
              <a:rPr lang="fr-FR" baseline="0" dirty="0" smtClean="0"/>
              <a:t>/</a:t>
            </a:r>
            <a:r>
              <a:rPr lang="fr-FR" baseline="0" dirty="0" err="1" smtClean="0"/>
              <a:t>failedepp</a:t>
            </a:r>
            <a:r>
              <a:rPr lang="fr-FR" baseline="0" dirty="0" smtClean="0"/>
              <a:t>/</a:t>
            </a:r>
            <a:r>
              <a:rPr lang="fr-FR" baseline="0" dirty="0" err="1" smtClean="0"/>
              <a:t>failed</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-App/epg-EPG1]]||MIT ADD </a:t>
            </a:r>
            <a:r>
              <a:rPr lang="fr-FR" baseline="0" dirty="0" err="1" smtClean="0"/>
              <a:t>InstanceId</a:t>
            </a:r>
            <a:r>
              <a:rPr lang="fr-FR" baseline="0" dirty="0" smtClean="0"/>
              <a:t>: 2120:64798||../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reppcont</a:t>
            </a:r>
            <a:r>
              <a:rPr lang="fr-FR" baseline="0" dirty="0" smtClean="0"/>
              <a:t>||MIT ADD </a:t>
            </a:r>
            <a:r>
              <a:rPr lang="fr-FR" baseline="0" dirty="0" err="1" smtClean="0"/>
              <a:t>InstanceId</a:t>
            </a:r>
            <a:r>
              <a:rPr lang="fr-FR" baseline="0" dirty="0" smtClean="0"/>
              <a:t>: 1944:64799||../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MODIFY </a:t>
            </a:r>
            <a:r>
              <a:rPr lang="fr-FR" baseline="0" dirty="0" err="1" smtClean="0"/>
              <a:t>InstanceId</a:t>
            </a:r>
            <a:r>
              <a:rPr lang="fr-FR" baseline="0" dirty="0" smtClean="0"/>
              <a:t>: 6900:64774||../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reppcont</a:t>
            </a:r>
            <a:r>
              <a:rPr lang="fr-FR" baseline="0" dirty="0" smtClean="0"/>
              <a:t>/</a:t>
            </a:r>
            <a:r>
              <a:rPr lang="fr-FR" baseline="0" dirty="0" err="1" smtClean="0"/>
              <a:t>rttoRemoteREpPCont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]||MIT ADD </a:t>
            </a:r>
            <a:r>
              <a:rPr lang="fr-FR" baseline="0" dirty="0" err="1" smtClean="0"/>
              <a:t>InstanceId</a:t>
            </a:r>
            <a:r>
              <a:rPr lang="fr-FR" baseline="0" dirty="0" smtClean="0"/>
              <a:t>: 6901:64800||../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=doer:0:0:0xe3b05:14,dn=svccont-6-16/rcont-targetcreate-932613||MIT ADD </a:t>
            </a:r>
            <a:r>
              <a:rPr lang="fr-FR" baseline="0" dirty="0" err="1" smtClean="0"/>
              <a:t>InstanceId</a:t>
            </a:r>
            <a:r>
              <a:rPr lang="fr-FR" baseline="0" dirty="0" smtClean="0"/>
              <a:t>: 87:64801||../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=doer:0:0:0xe3b05:14,dn=svccont-6-16/rcont-targetcreate-932613/</a:t>
            </a:r>
            <a:r>
              <a:rPr lang="fr-FR" baseline="0" dirty="0" err="1" smtClean="0"/>
              <a:t>rinst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ADD </a:t>
            </a:r>
            <a:r>
              <a:rPr lang="fr-FR" baseline="0" dirty="0" err="1" smtClean="0"/>
              <a:t>InstanceId</a:t>
            </a:r>
            <a:r>
              <a:rPr lang="fr-FR" baseline="0" dirty="0" smtClean="0"/>
              <a:t>: 88:64802||../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=doer:0:0:0xe3b05:14,dn=action/</a:t>
            </a:r>
            <a:r>
              <a:rPr lang="fr-FR" baseline="0" dirty="0" err="1" smtClean="0"/>
              <a:t>policyelemsubj</a:t>
            </a:r>
            <a:r>
              <a:rPr lang="fr-FR" baseline="0" dirty="0" smtClean="0"/>
              <a:t>-[svccont-6-16/rcont-targetcreate-932613]||MIT ADD </a:t>
            </a:r>
            <a:r>
              <a:rPr lang="fr-FR" baseline="0" dirty="0" err="1" smtClean="0"/>
              <a:t>InstanceId</a:t>
            </a:r>
            <a:r>
              <a:rPr lang="fr-FR" baseline="0" dirty="0" smtClean="0"/>
              <a:t>: 61:64803||../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=doer:0:0:0xe3b05:14,dn=action/</a:t>
            </a:r>
            <a:r>
              <a:rPr lang="fr-FR" baseline="0" dirty="0" err="1" smtClean="0"/>
              <a:t>policyelemsubj</a:t>
            </a:r>
            <a:r>
              <a:rPr lang="fr-FR" baseline="0" dirty="0" smtClean="0"/>
              <a:t>-[svccont-6-16/rcont-targetcreate-932613]/</a:t>
            </a:r>
            <a:r>
              <a:rPr lang="fr-FR" baseline="0" dirty="0" err="1" smtClean="0"/>
              <a:t>relnRelTaskContTask-relnTargetCreate</a:t>
            </a:r>
            <a:r>
              <a:rPr lang="fr-FR" baseline="0" dirty="0" smtClean="0"/>
              <a:t>||MIT ADD </a:t>
            </a:r>
            <a:r>
              <a:rPr lang="fr-FR" baseline="0" dirty="0" err="1" smtClean="0"/>
              <a:t>InstanceId</a:t>
            </a:r>
            <a:r>
              <a:rPr lang="fr-FR" baseline="0" dirty="0" smtClean="0"/>
              <a:t>: 5045:64804||../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a:t>
            </a:r>
            <a:r>
              <a:rPr lang="fr-FR" baseline="0" dirty="0" err="1" smtClean="0"/>
              <a:t>dependencycont</a:t>
            </a:r>
            <a:r>
              <a:rPr lang="fr-FR" baseline="0" dirty="0" smtClean="0"/>
              <a:t>||MIT MODIFY </a:t>
            </a:r>
            <a:r>
              <a:rPr lang="fr-FR" baseline="0" dirty="0" err="1" smtClean="0"/>
              <a:t>InstanceId</a:t>
            </a:r>
            <a:r>
              <a:rPr lang="fr-FR" baseline="0" dirty="0" smtClean="0"/>
              <a:t>: 6134:10005||../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nwissues</a:t>
            </a:r>
            <a:r>
              <a:rPr lang="fr-FR" baseline="0" dirty="0" smtClean="0"/>
              <a:t>||MIT MODIFY </a:t>
            </a:r>
            <a:r>
              <a:rPr lang="fr-FR" baseline="0" dirty="0" err="1" smtClean="0"/>
              <a:t>InstanceId</a:t>
            </a:r>
            <a:r>
              <a:rPr lang="fr-FR" baseline="0" dirty="0" smtClean="0"/>
              <a:t>: 2113:64797||../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15:51:45.842+01:00||</a:t>
            </a:r>
            <a:r>
              <a:rPr lang="fr-FR" baseline="0" dirty="0" err="1" smtClean="0"/>
              <a:t>mit_update</a:t>
            </a:r>
            <a:r>
              <a:rPr lang="fr-FR" baseline="0" dirty="0" smtClean="0"/>
              <a:t>||INFO||</a:t>
            </a:r>
            <a:r>
              <a:rPr lang="fr-FR" baseline="0" dirty="0" err="1" smtClean="0"/>
              <a:t>co</a:t>
            </a:r>
            <a:r>
              <a:rPr lang="fr-FR" baseline="0" dirty="0" smtClean="0"/>
              <a:t>=doer:0:0:0xe3b05:14,dn=uni/</a:t>
            </a:r>
            <a:r>
              <a:rPr lang="fr-FR" baseline="0" dirty="0" err="1" smtClean="0"/>
              <a:t>epp</a:t>
            </a:r>
            <a:r>
              <a:rPr lang="fr-FR" baseline="0" dirty="0" smtClean="0"/>
              <a:t>/</a:t>
            </a:r>
            <a:r>
              <a:rPr lang="fr-FR" baseline="0" dirty="0" err="1" smtClean="0"/>
              <a:t>failedepp</a:t>
            </a:r>
            <a:r>
              <a:rPr lang="fr-FR" baseline="0" dirty="0" smtClean="0"/>
              <a:t>/</a:t>
            </a:r>
            <a:r>
              <a:rPr lang="fr-FR" baseline="0" dirty="0" err="1" smtClean="0"/>
              <a:t>failed</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-App/epg-EPG1]]||MIT MODIFY </a:t>
            </a:r>
            <a:r>
              <a:rPr lang="fr-FR" baseline="0" dirty="0" err="1" smtClean="0"/>
              <a:t>InstanceId</a:t>
            </a:r>
            <a:r>
              <a:rPr lang="fr-FR" baseline="0" dirty="0" smtClean="0"/>
              <a:t>: 2120:64798||../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15:51:45.843+01:00||</a:t>
            </a:r>
            <a:r>
              <a:rPr lang="fr-FR" baseline="0" dirty="0" err="1" smtClean="0"/>
              <a:t>mit_update</a:t>
            </a:r>
            <a:r>
              <a:rPr lang="fr-FR" baseline="0" dirty="0" smtClean="0"/>
              <a:t>||INFO||</a:t>
            </a:r>
            <a:r>
              <a:rPr lang="fr-FR" baseline="0" dirty="0" err="1" smtClean="0"/>
              <a:t>co</a:t>
            </a:r>
            <a:r>
              <a:rPr lang="fr-FR" baseline="0" dirty="0" smtClean="0"/>
              <a:t>=doer:0:0:0xe3b06:14,dn=svccont-6-16/rcont-relnresolve-932612||MIT DELETE </a:t>
            </a:r>
            <a:r>
              <a:rPr lang="fr-FR" baseline="0" dirty="0" err="1" smtClean="0"/>
              <a:t>InstanceId</a:t>
            </a:r>
            <a:r>
              <a:rPr lang="fr-FR" baseline="0" dirty="0" smtClean="0"/>
              <a:t>: 87:64787||../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15:51:45.843+01:00||</a:t>
            </a:r>
            <a:r>
              <a:rPr lang="fr-FR" baseline="0" dirty="0" err="1" smtClean="0"/>
              <a:t>mit_update</a:t>
            </a:r>
            <a:r>
              <a:rPr lang="fr-FR" baseline="0" dirty="0" smtClean="0"/>
              <a:t>||INFO||</a:t>
            </a:r>
            <a:r>
              <a:rPr lang="fr-FR" baseline="0" dirty="0" err="1" smtClean="0"/>
              <a:t>co</a:t>
            </a:r>
            <a:r>
              <a:rPr lang="fr-FR" baseline="0" dirty="0" smtClean="0"/>
              <a:t>=doer:0:0:0xe3b06:14,dn=svccont-6-16/rcont-relnresolve-932612/</a:t>
            </a:r>
            <a:r>
              <a:rPr lang="fr-FR" baseline="0" dirty="0" err="1" smtClean="0"/>
              <a:t>rinst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DELETE </a:t>
            </a:r>
            <a:r>
              <a:rPr lang="fr-FR" baseline="0" dirty="0" err="1" smtClean="0"/>
              <a:t>InstanceId</a:t>
            </a:r>
            <a:r>
              <a:rPr lang="fr-FR" baseline="0" dirty="0" smtClean="0"/>
              <a:t>: 88:64788||../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15:51:45.843+01:00||</a:t>
            </a:r>
            <a:r>
              <a:rPr lang="fr-FR" baseline="0" dirty="0" err="1" smtClean="0"/>
              <a:t>mit_update</a:t>
            </a:r>
            <a:r>
              <a:rPr lang="fr-FR" baseline="0" dirty="0" smtClean="0"/>
              <a:t>||INFO||</a:t>
            </a:r>
            <a:r>
              <a:rPr lang="fr-FR" baseline="0" dirty="0" err="1" smtClean="0"/>
              <a:t>co</a:t>
            </a:r>
            <a:r>
              <a:rPr lang="fr-FR" baseline="0" dirty="0" smtClean="0"/>
              <a:t>=doer:0:0:0xe3b06:14,dn=action/</a:t>
            </a:r>
            <a:r>
              <a:rPr lang="fr-FR" baseline="0" dirty="0" err="1" smtClean="0"/>
              <a:t>policyelemsubj</a:t>
            </a:r>
            <a:r>
              <a:rPr lang="fr-FR" baseline="0" dirty="0" smtClean="0"/>
              <a:t>-[svccont-6-16/rcont-relnresolve-932612]/</a:t>
            </a:r>
            <a:r>
              <a:rPr lang="fr-FR" baseline="0" dirty="0" err="1" smtClean="0"/>
              <a:t>relnRelTaskContTask-relnResolve</a:t>
            </a:r>
            <a:r>
              <a:rPr lang="fr-FR" baseline="0" dirty="0" smtClean="0"/>
              <a:t>||MIT DELETE </a:t>
            </a:r>
            <a:r>
              <a:rPr lang="fr-FR" baseline="0" dirty="0" err="1" smtClean="0"/>
              <a:t>InstanceId</a:t>
            </a:r>
            <a:r>
              <a:rPr lang="fr-FR" baseline="0" dirty="0" smtClean="0"/>
              <a:t>: 5045:64791||../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15:51:45.843+01:00||</a:t>
            </a:r>
            <a:r>
              <a:rPr lang="fr-FR" baseline="0" dirty="0" err="1" smtClean="0"/>
              <a:t>mit_update</a:t>
            </a:r>
            <a:r>
              <a:rPr lang="fr-FR" baseline="0" dirty="0" smtClean="0"/>
              <a:t>||INFO||</a:t>
            </a:r>
            <a:r>
              <a:rPr lang="fr-FR" baseline="0" dirty="0" err="1" smtClean="0"/>
              <a:t>co</a:t>
            </a:r>
            <a:r>
              <a:rPr lang="fr-FR" baseline="0" dirty="0" smtClean="0"/>
              <a:t>=doer:0:0:0xe3b06:14,dn=action/</a:t>
            </a:r>
            <a:r>
              <a:rPr lang="fr-FR" baseline="0" dirty="0" err="1" smtClean="0"/>
              <a:t>policyelemsubj</a:t>
            </a:r>
            <a:r>
              <a:rPr lang="fr-FR" baseline="0" dirty="0" smtClean="0"/>
              <a:t>-[svccont-6-16/rcont-relnresolve-932612]||MIT DELETE </a:t>
            </a:r>
            <a:r>
              <a:rPr lang="fr-FR" baseline="0" dirty="0" err="1" smtClean="0"/>
              <a:t>InstanceId</a:t>
            </a:r>
            <a:r>
              <a:rPr lang="fr-FR" baseline="0" dirty="0" smtClean="0"/>
              <a:t>: 61:64790||../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1871:64805||../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bdcfgissues</a:t>
            </a:r>
            <a:r>
              <a:rPr lang="fr-FR" baseline="0" dirty="0" smtClean="0"/>
              <a:t>||MIT ADD </a:t>
            </a:r>
            <a:r>
              <a:rPr lang="fr-FR" baseline="0" dirty="0" err="1" smtClean="0"/>
              <a:t>InstanceId</a:t>
            </a:r>
            <a:r>
              <a:rPr lang="fr-FR" baseline="0" dirty="0" smtClean="0"/>
              <a:t>: 2118:64806||../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epRPol</a:t>
            </a:r>
            <a:r>
              <a:rPr lang="fr-FR" baseline="0" dirty="0" smtClean="0"/>
              <a:t>||MIT ADD </a:t>
            </a:r>
            <a:r>
              <a:rPr lang="fr-FR" baseline="0" dirty="0" err="1" smtClean="0"/>
              <a:t>InstanceId</a:t>
            </a:r>
            <a:r>
              <a:rPr lang="fr-FR" baseline="0" dirty="0" smtClean="0"/>
              <a:t>: 1892:64807||../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snPol</a:t>
            </a:r>
            <a:r>
              <a:rPr lang="fr-FR" baseline="0" dirty="0" smtClean="0"/>
              <a:t>||MIT ADD </a:t>
            </a:r>
            <a:r>
              <a:rPr lang="fr-FR" baseline="0" dirty="0" err="1" smtClean="0"/>
              <a:t>InstanceId</a:t>
            </a:r>
            <a:r>
              <a:rPr lang="fr-FR" baseline="0" dirty="0" smtClean="0"/>
              <a:t>: 1663:64808||../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ndifpold</a:t>
            </a:r>
            <a:r>
              <a:rPr lang="fr-FR" baseline="0" dirty="0" smtClean="0"/>
              <a:t>||MIT ADD </a:t>
            </a:r>
            <a:r>
              <a:rPr lang="fr-FR" baseline="0" dirty="0" err="1" smtClean="0"/>
              <a:t>InstanceId</a:t>
            </a:r>
            <a:r>
              <a:rPr lang="fr-FR" baseline="0" dirty="0" smtClean="0"/>
              <a:t>: 5978:64809||../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rstoRemoteMonPol</a:t>
            </a:r>
            <a:r>
              <a:rPr lang="fr-FR" baseline="0" dirty="0" smtClean="0"/>
              <a:t>-[uni/</a:t>
            </a:r>
            <a:r>
              <a:rPr lang="fr-FR" baseline="0" dirty="0" err="1" smtClean="0"/>
              <a:t>tn-common</a:t>
            </a:r>
            <a:r>
              <a:rPr lang="fr-FR" baseline="0" dirty="0" smtClean="0"/>
              <a:t>/</a:t>
            </a:r>
            <a:r>
              <a:rPr lang="fr-FR" baseline="0" dirty="0" err="1" smtClean="0"/>
              <a:t>monepg</a:t>
            </a:r>
            <a:r>
              <a:rPr lang="fr-FR" baseline="0" dirty="0" smtClean="0"/>
              <a:t>-default]/cons-[uni/bd-[uni/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2098:64810||../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rstoRemoteCtxDef</a:t>
            </a:r>
            <a:r>
              <a:rPr lang="fr-FR" baseline="0" dirty="0" smtClean="0"/>
              <a:t>-[uni/</a:t>
            </a:r>
            <a:r>
              <a:rPr lang="fr-FR" baseline="0" dirty="0" err="1" smtClean="0"/>
              <a:t>ctx</a:t>
            </a:r>
            <a:r>
              <a:rPr lang="fr-FR" baseline="0" dirty="0" smtClean="0"/>
              <a:t>-[uni/</a:t>
            </a:r>
            <a:r>
              <a:rPr lang="fr-FR" baseline="0" dirty="0" err="1" smtClean="0"/>
              <a:t>tn-Subnet</a:t>
            </a:r>
            <a:r>
              <a:rPr lang="fr-FR" baseline="0" dirty="0" smtClean="0"/>
              <a:t>/</a:t>
            </a:r>
            <a:r>
              <a:rPr lang="fr-FR" baseline="0" dirty="0" err="1" smtClean="0"/>
              <a:t>ctx-Subnet</a:t>
            </a:r>
            <a:r>
              <a:rPr lang="fr-FR" baseline="0" dirty="0" smtClean="0"/>
              <a:t>]]||MIT ADD </a:t>
            </a:r>
            <a:r>
              <a:rPr lang="fr-FR" baseline="0" dirty="0" err="1" smtClean="0"/>
              <a:t>InstanceId</a:t>
            </a:r>
            <a:r>
              <a:rPr lang="fr-FR" baseline="0" dirty="0" smtClean="0"/>
              <a:t>: 2090:64811||../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rstoRemoteCtxDef</a:t>
            </a:r>
            <a:r>
              <a:rPr lang="fr-FR" baseline="0" dirty="0" smtClean="0"/>
              <a:t>-[uni/</a:t>
            </a:r>
            <a:r>
              <a:rPr lang="fr-FR" baseline="0" dirty="0" err="1" smtClean="0"/>
              <a:t>ctx</a:t>
            </a:r>
            <a:r>
              <a:rPr lang="fr-FR" baseline="0" dirty="0" smtClean="0"/>
              <a:t>-[uni/</a:t>
            </a:r>
            <a:r>
              <a:rPr lang="fr-FR" baseline="0" dirty="0" err="1" smtClean="0"/>
              <a:t>tn-Subnet</a:t>
            </a:r>
            <a:r>
              <a:rPr lang="fr-FR" baseline="0" dirty="0" smtClean="0"/>
              <a:t>/</a:t>
            </a:r>
            <a:r>
              <a:rPr lang="fr-FR" baseline="0" dirty="0" err="1" smtClean="0"/>
              <a:t>ctx-Subnet</a:t>
            </a:r>
            <a:r>
              <a:rPr lang="fr-FR" baseline="0" dirty="0" smtClean="0"/>
              <a:t>]]/cons-[uni/bd-[uni/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2098:64812||../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5548:64813||../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-no]/cons-[uni/bd-[uni/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2098:64814||../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MODIFY </a:t>
            </a:r>
            <a:r>
              <a:rPr lang="fr-FR" baseline="0" dirty="0" err="1" smtClean="0"/>
              <a:t>InstanceId</a:t>
            </a:r>
            <a:r>
              <a:rPr lang="fr-FR" baseline="0" dirty="0" smtClean="0"/>
              <a:t>: 2086:64785||../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=doer:0:0:0xe3b07:14,dn=svccont-6-9/rcont-relnresolve-932615||MIT ADD </a:t>
            </a:r>
            <a:r>
              <a:rPr lang="fr-FR" baseline="0" dirty="0" err="1" smtClean="0"/>
              <a:t>InstanceId</a:t>
            </a:r>
            <a:r>
              <a:rPr lang="fr-FR" baseline="0" dirty="0" smtClean="0"/>
              <a:t>: 87:64815||../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=doer:0:0:0xe3b07:14,dn=svccont-6-9/rcont-relnresolve-932615/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rstoRemoteCtxDef</a:t>
            </a:r>
            <a:r>
              <a:rPr lang="fr-FR" baseline="0" dirty="0" smtClean="0"/>
              <a:t>-[uni/</a:t>
            </a:r>
            <a:r>
              <a:rPr lang="fr-FR" baseline="0" dirty="0" err="1" smtClean="0"/>
              <a:t>ctx</a:t>
            </a:r>
            <a:r>
              <a:rPr lang="fr-FR" baseline="0" dirty="0" smtClean="0"/>
              <a:t>-[uni/</a:t>
            </a:r>
            <a:r>
              <a:rPr lang="fr-FR" baseline="0" dirty="0" err="1" smtClean="0"/>
              <a:t>tn-Subnet</a:t>
            </a:r>
            <a:r>
              <a:rPr lang="fr-FR" baseline="0" dirty="0" smtClean="0"/>
              <a:t>/</a:t>
            </a:r>
            <a:r>
              <a:rPr lang="fr-FR" baseline="0" dirty="0" err="1" smtClean="0"/>
              <a:t>ctx-Subnet</a:t>
            </a:r>
            <a:r>
              <a:rPr lang="fr-FR" baseline="0" dirty="0" smtClean="0"/>
              <a:t>]]]||MIT ADD </a:t>
            </a:r>
            <a:r>
              <a:rPr lang="fr-FR" baseline="0" dirty="0" err="1" smtClean="0"/>
              <a:t>InstanceId</a:t>
            </a:r>
            <a:r>
              <a:rPr lang="fr-FR" baseline="0" dirty="0" smtClean="0"/>
              <a:t>: 88:64816||../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reltcont</a:t>
            </a:r>
            <a:r>
              <a:rPr lang="fr-FR" baseline="0" dirty="0" smtClean="0"/>
              <a:t>/</a:t>
            </a:r>
            <a:r>
              <a:rPr lang="fr-FR" baseline="0" dirty="0" err="1" smtClean="0"/>
              <a:t>reltinst</a:t>
            </a:r>
            <a:r>
              <a:rPr lang="fr-FR" baseline="0" dirty="0" smtClean="0"/>
              <a:t>-[</a:t>
            </a:r>
            <a:r>
              <a:rPr lang="fr-FR" baseline="0" dirty="0" err="1" smtClean="0"/>
              <a:t>remotepolholder</a:t>
            </a:r>
            <a:r>
              <a:rPr lang="fr-FR" baseline="0" dirty="0" smtClean="0"/>
              <a:t>/</a:t>
            </a:r>
            <a:r>
              <a:rPr lang="fr-FR" baseline="0" dirty="0" err="1" smtClean="0"/>
              <a:t>rstoRemoteCtxDef</a:t>
            </a:r>
            <a:r>
              <a:rPr lang="fr-FR" baseline="0" dirty="0" smtClean="0"/>
              <a:t>-[uni/</a:t>
            </a:r>
            <a:r>
              <a:rPr lang="fr-FR" baseline="0" dirty="0" err="1" smtClean="0"/>
              <a:t>ctx</a:t>
            </a:r>
            <a:r>
              <a:rPr lang="fr-FR" baseline="0" dirty="0" smtClean="0"/>
              <a:t>-[uni/</a:t>
            </a:r>
            <a:r>
              <a:rPr lang="fr-FR" baseline="0" dirty="0" err="1" smtClean="0"/>
              <a:t>tn-Subnet</a:t>
            </a:r>
            <a:r>
              <a:rPr lang="fr-FR" baseline="0" dirty="0" smtClean="0"/>
              <a:t>/</a:t>
            </a:r>
            <a:r>
              <a:rPr lang="fr-FR" baseline="0" dirty="0" err="1" smtClean="0"/>
              <a:t>ctx-Subnet</a:t>
            </a:r>
            <a:r>
              <a:rPr lang="fr-FR" baseline="0" dirty="0" smtClean="0"/>
              <a:t>]]]||MIT ADD </a:t>
            </a:r>
            <a:r>
              <a:rPr lang="fr-FR" baseline="0" dirty="0" err="1" smtClean="0"/>
              <a:t>InstanceId</a:t>
            </a:r>
            <a:r>
              <a:rPr lang="fr-FR" baseline="0" dirty="0" smtClean="0"/>
              <a:t>: 7821:64817||../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=doer:0:0:0xe3b07:14,dn=action/</a:t>
            </a:r>
            <a:r>
              <a:rPr lang="fr-FR" baseline="0" dirty="0" err="1" smtClean="0"/>
              <a:t>policyelemsubj</a:t>
            </a:r>
            <a:r>
              <a:rPr lang="fr-FR" baseline="0" dirty="0" smtClean="0"/>
              <a:t>-[svccont-6-9/rcont-relnresolve-932615]||MIT ADD </a:t>
            </a:r>
            <a:r>
              <a:rPr lang="fr-FR" baseline="0" dirty="0" err="1" smtClean="0"/>
              <a:t>InstanceId</a:t>
            </a:r>
            <a:r>
              <a:rPr lang="fr-FR" baseline="0" dirty="0" smtClean="0"/>
              <a:t>: 61:64818||../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=doer:0:0:0xe3b07:14,dn=action/</a:t>
            </a:r>
            <a:r>
              <a:rPr lang="fr-FR" baseline="0" dirty="0" err="1" smtClean="0"/>
              <a:t>policyelemsubj</a:t>
            </a:r>
            <a:r>
              <a:rPr lang="fr-FR" baseline="0" dirty="0" smtClean="0"/>
              <a:t>-[svccont-6-9/rcont-relnresolve-932615]/</a:t>
            </a:r>
            <a:r>
              <a:rPr lang="fr-FR" baseline="0" dirty="0" err="1" smtClean="0"/>
              <a:t>relnRelTaskContTask-relnResolve</a:t>
            </a:r>
            <a:r>
              <a:rPr lang="fr-FR" baseline="0" dirty="0" smtClean="0"/>
              <a:t>||MIT ADD </a:t>
            </a:r>
            <a:r>
              <a:rPr lang="fr-FR" baseline="0" dirty="0" err="1" smtClean="0"/>
              <a:t>InstanceId</a:t>
            </a:r>
            <a:r>
              <a:rPr lang="fr-FR" baseline="0" dirty="0" smtClean="0"/>
              <a:t>: 5045:64819||../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=doer:0:0:0xe3b07:14,dn=svccont-6-9/rcont-relnresolve-932615/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88:64820||../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t>
            </a:r>
            <a:r>
              <a:rPr lang="fr-FR" baseline="0" dirty="0" err="1" smtClean="0"/>
              <a:t>reltcont</a:t>
            </a:r>
            <a:r>
              <a:rPr lang="fr-FR" baseline="0" dirty="0" smtClean="0"/>
              <a:t>/</a:t>
            </a:r>
            <a:r>
              <a:rPr lang="fr-FR" baseline="0" dirty="0" err="1" smtClean="0"/>
              <a:t>reltinst</a:t>
            </a:r>
            <a:r>
              <a:rPr lang="fr-FR" baseline="0" dirty="0" smtClean="0"/>
              <a:t>-[</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7821:64821||../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=doer:0:0:0xe3b07:14,dn=uni/bd-[uni/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rttoRemoteBDDef</a:t>
            </a:r>
            <a:r>
              <a:rPr lang="fr-FR" baseline="0" dirty="0" smtClean="0"/>
              <a:t>-[</a:t>
            </a:r>
            <a:r>
              <a:rPr lang="fr-FR" baseline="0" dirty="0" err="1" smtClean="0"/>
              <a:t>remotepolholder</a:t>
            </a:r>
            <a:r>
              <a:rPr lang="fr-FR" baseline="0" dirty="0" smtClean="0"/>
              <a:t>]||MIT ADD </a:t>
            </a:r>
            <a:r>
              <a:rPr lang="fr-FR" baseline="0" dirty="0" err="1" smtClean="0"/>
              <a:t>InstanceId</a:t>
            </a:r>
            <a:r>
              <a:rPr lang="fr-FR" baseline="0" dirty="0" smtClean="0"/>
              <a:t>: 2087:64822||../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=doer:0:0:0xe3b07:14,dn=svccont-6-9/rcont-targetcreate-932615||MIT ADD </a:t>
            </a:r>
            <a:r>
              <a:rPr lang="fr-FR" baseline="0" dirty="0" err="1" smtClean="0"/>
              <a:t>InstanceId</a:t>
            </a:r>
            <a:r>
              <a:rPr lang="fr-FR" baseline="0" dirty="0" smtClean="0"/>
              <a:t>: 87:64823||../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=doer:0:0:0xe3b07:14,dn=svccont-6-9/rcont-targetcreate-932615/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88:64824||../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=doer:0:0:0xe3b07:14,dn=action/</a:t>
            </a:r>
            <a:r>
              <a:rPr lang="fr-FR" baseline="0" dirty="0" err="1" smtClean="0"/>
              <a:t>policyelemsubj</a:t>
            </a:r>
            <a:r>
              <a:rPr lang="fr-FR" baseline="0" dirty="0" smtClean="0"/>
              <a:t>-[svccont-6-9/rcont-targetcreate-932615]||MIT ADD </a:t>
            </a:r>
            <a:r>
              <a:rPr lang="fr-FR" baseline="0" dirty="0" err="1" smtClean="0"/>
              <a:t>InstanceId</a:t>
            </a:r>
            <a:r>
              <a:rPr lang="fr-FR" baseline="0" dirty="0" smtClean="0"/>
              <a:t>: 61:64825||../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15:51:45.900+01:00||</a:t>
            </a:r>
            <a:r>
              <a:rPr lang="fr-FR" baseline="0" dirty="0" err="1" smtClean="0"/>
              <a:t>mit_update</a:t>
            </a:r>
            <a:r>
              <a:rPr lang="fr-FR" baseline="0" dirty="0" smtClean="0"/>
              <a:t>||INFO||</a:t>
            </a:r>
            <a:r>
              <a:rPr lang="fr-FR" baseline="0" dirty="0" err="1" smtClean="0"/>
              <a:t>co</a:t>
            </a:r>
            <a:r>
              <a:rPr lang="fr-FR" baseline="0" dirty="0" smtClean="0"/>
              <a:t>=doer:0:0:0xe3b07:14,dn=action/</a:t>
            </a:r>
            <a:r>
              <a:rPr lang="fr-FR" baseline="0" dirty="0" err="1" smtClean="0"/>
              <a:t>policyelemsubj</a:t>
            </a:r>
            <a:r>
              <a:rPr lang="fr-FR" baseline="0" dirty="0" smtClean="0"/>
              <a:t>-[svccont-6-9/rcont-targetcreate-932615]/</a:t>
            </a:r>
            <a:r>
              <a:rPr lang="fr-FR" baseline="0" dirty="0" err="1" smtClean="0"/>
              <a:t>relnRelTaskContTask-relnTargetCreate</a:t>
            </a:r>
            <a:r>
              <a:rPr lang="fr-FR" baseline="0" dirty="0" smtClean="0"/>
              <a:t>||MIT ADD </a:t>
            </a:r>
            <a:r>
              <a:rPr lang="fr-FR" baseline="0" dirty="0" err="1" smtClean="0"/>
              <a:t>InstanceId</a:t>
            </a:r>
            <a:r>
              <a:rPr lang="fr-FR" baseline="0" dirty="0" smtClean="0"/>
              <a:t>: 5045:64826||../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15:51:45.901+01:00||</a:t>
            </a:r>
            <a:r>
              <a:rPr lang="fr-FR" baseline="0" dirty="0" err="1" smtClean="0"/>
              <a:t>mit_update</a:t>
            </a:r>
            <a:r>
              <a:rPr lang="fr-FR" baseline="0" dirty="0" smtClean="0"/>
              <a:t>||INFO||</a:t>
            </a:r>
            <a:r>
              <a:rPr lang="fr-FR" baseline="0" dirty="0" err="1" smtClean="0"/>
              <a:t>co</a:t>
            </a:r>
            <a:r>
              <a:rPr lang="fr-FR" baseline="0" dirty="0" smtClean="0"/>
              <a:t>=doer:0:0:0xe3b08:14,dn=svccont-6-9/rcont-relnresolve-932612||MIT DELETE </a:t>
            </a:r>
            <a:r>
              <a:rPr lang="fr-FR" baseline="0" dirty="0" err="1" smtClean="0"/>
              <a:t>InstanceId</a:t>
            </a:r>
            <a:r>
              <a:rPr lang="fr-FR" baseline="0" dirty="0" smtClean="0"/>
              <a:t>: 87:64792||../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15:51:45.901+01:00||</a:t>
            </a:r>
            <a:r>
              <a:rPr lang="fr-FR" baseline="0" dirty="0" err="1" smtClean="0"/>
              <a:t>mit_update</a:t>
            </a:r>
            <a:r>
              <a:rPr lang="fr-FR" baseline="0" dirty="0" smtClean="0"/>
              <a:t>||INFO||</a:t>
            </a:r>
            <a:r>
              <a:rPr lang="fr-FR" baseline="0" dirty="0" err="1" smtClean="0"/>
              <a:t>co</a:t>
            </a:r>
            <a:r>
              <a:rPr lang="fr-FR" baseline="0" dirty="0" smtClean="0"/>
              <a:t>=doer:0:0:0xe3b08:14,dn=svccont-6-9/rcont-relnresolve-932612/</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DELETE </a:t>
            </a:r>
            <a:r>
              <a:rPr lang="fr-FR" baseline="0" dirty="0" err="1" smtClean="0"/>
              <a:t>InstanceId</a:t>
            </a:r>
            <a:r>
              <a:rPr lang="fr-FR" baseline="0" dirty="0" smtClean="0"/>
              <a:t>: 88:64793||../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15:51:45.901+01:00||</a:t>
            </a:r>
            <a:r>
              <a:rPr lang="fr-FR" baseline="0" dirty="0" err="1" smtClean="0"/>
              <a:t>mit_update</a:t>
            </a:r>
            <a:r>
              <a:rPr lang="fr-FR" baseline="0" dirty="0" smtClean="0"/>
              <a:t>||INFO||</a:t>
            </a:r>
            <a:r>
              <a:rPr lang="fr-FR" baseline="0" dirty="0" err="1" smtClean="0"/>
              <a:t>co</a:t>
            </a:r>
            <a:r>
              <a:rPr lang="fr-FR" baseline="0" dirty="0" smtClean="0"/>
              <a:t>=doer:0:0:0xe3b08:14,dn=action/</a:t>
            </a:r>
            <a:r>
              <a:rPr lang="fr-FR" baseline="0" dirty="0" err="1" smtClean="0"/>
              <a:t>policyelemsubj</a:t>
            </a:r>
            <a:r>
              <a:rPr lang="fr-FR" baseline="0" dirty="0" smtClean="0"/>
              <a:t>-[svccont-6-9/rcont-relnresolve-932612]/</a:t>
            </a:r>
            <a:r>
              <a:rPr lang="fr-FR" baseline="0" dirty="0" err="1" smtClean="0"/>
              <a:t>relnRelTaskContTask-relnResolve</a:t>
            </a:r>
            <a:r>
              <a:rPr lang="fr-FR" baseline="0" dirty="0" smtClean="0"/>
              <a:t>||MIT DELETE </a:t>
            </a:r>
            <a:r>
              <a:rPr lang="fr-FR" baseline="0" dirty="0" err="1" smtClean="0"/>
              <a:t>InstanceId</a:t>
            </a:r>
            <a:r>
              <a:rPr lang="fr-FR" baseline="0" dirty="0" smtClean="0"/>
              <a:t>: 5045:64796||../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5125||16-03-15 15:51:45.901+01:00||</a:t>
            </a:r>
            <a:r>
              <a:rPr lang="fr-FR" baseline="0" dirty="0" err="1" smtClean="0"/>
              <a:t>mit_update</a:t>
            </a:r>
            <a:r>
              <a:rPr lang="fr-FR" baseline="0" dirty="0" smtClean="0"/>
              <a:t>||INFO||</a:t>
            </a:r>
            <a:r>
              <a:rPr lang="fr-FR" baseline="0" dirty="0" err="1" smtClean="0"/>
              <a:t>co</a:t>
            </a:r>
            <a:r>
              <a:rPr lang="fr-FR" baseline="0" dirty="0" smtClean="0"/>
              <a:t>=doer:0:0:0xe3b08:14,dn=action/</a:t>
            </a:r>
            <a:r>
              <a:rPr lang="fr-FR" baseline="0" dirty="0" err="1" smtClean="0"/>
              <a:t>policyelemsubj</a:t>
            </a:r>
            <a:r>
              <a:rPr lang="fr-FR" baseline="0" dirty="0" smtClean="0"/>
              <a:t>-[svccont-6-9/rcont-relnresolve-932612]||MIT DELETE </a:t>
            </a:r>
            <a:r>
              <a:rPr lang="fr-FR" baseline="0" dirty="0" err="1" smtClean="0"/>
              <a:t>InstanceId</a:t>
            </a:r>
            <a:r>
              <a:rPr lang="fr-FR" baseline="0" dirty="0" smtClean="0"/>
              <a:t>: 61:64795||../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15:51:45.924+01:00||</a:t>
            </a:r>
            <a:r>
              <a:rPr lang="fr-FR" baseline="0" dirty="0" err="1" smtClean="0"/>
              <a:t>mit_update</a:t>
            </a:r>
            <a:r>
              <a:rPr lang="fr-FR" baseline="0" dirty="0" smtClean="0"/>
              <a:t>||INFO||</a:t>
            </a:r>
            <a:r>
              <a:rPr lang="fr-FR" baseline="0" dirty="0" err="1" smtClean="0"/>
              <a:t>co</a:t>
            </a:r>
            <a:r>
              <a:rPr lang="fr-FR" baseline="0" dirty="0" smtClean="0"/>
              <a:t>=doer:0:0:0xe3b09:14,dn=svccont-6-16/rcont-targetcreate-932613||MIT DELETE </a:t>
            </a:r>
            <a:r>
              <a:rPr lang="fr-FR" baseline="0" dirty="0" err="1" smtClean="0"/>
              <a:t>InstanceId</a:t>
            </a:r>
            <a:r>
              <a:rPr lang="fr-FR" baseline="0" dirty="0" smtClean="0"/>
              <a:t>: 87:64801||../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15:51:45.924+01:00||</a:t>
            </a:r>
            <a:r>
              <a:rPr lang="fr-FR" baseline="0" dirty="0" err="1" smtClean="0"/>
              <a:t>mit_update</a:t>
            </a:r>
            <a:r>
              <a:rPr lang="fr-FR" baseline="0" dirty="0" smtClean="0"/>
              <a:t>||INFO||</a:t>
            </a:r>
            <a:r>
              <a:rPr lang="fr-FR" baseline="0" dirty="0" err="1" smtClean="0"/>
              <a:t>co</a:t>
            </a:r>
            <a:r>
              <a:rPr lang="fr-FR" baseline="0" dirty="0" smtClean="0"/>
              <a:t>=doer:0:0:0xe3b09:14,dn=svccont-6-16/rcont-targetcreate-932613/</a:t>
            </a:r>
            <a:r>
              <a:rPr lang="fr-FR" baseline="0" dirty="0" err="1" smtClean="0"/>
              <a:t>rinst</a:t>
            </a:r>
            <a:r>
              <a:rPr lang="fr-FR" baseline="0" dirty="0" smtClean="0"/>
              <a:t>-[uni/</a:t>
            </a:r>
            <a:r>
              <a:rPr lang="fr-FR" baseline="0" dirty="0" err="1" smtClean="0"/>
              <a:t>epp</a:t>
            </a:r>
            <a:r>
              <a:rPr lang="fr-FR" baseline="0" dirty="0" smtClean="0"/>
              <a:t>/</a:t>
            </a:r>
            <a:r>
              <a:rPr lang="fr-FR" baseline="0" dirty="0" err="1" smtClean="0"/>
              <a:t>fv</a:t>
            </a:r>
            <a:r>
              <a:rPr lang="fr-FR" baseline="0" dirty="0" smtClean="0"/>
              <a:t>-[uni/</a:t>
            </a:r>
            <a:r>
              <a:rPr lang="fr-FR" baseline="0" dirty="0" err="1" smtClean="0"/>
              <a:t>tn-Subnet</a:t>
            </a:r>
            <a:r>
              <a:rPr lang="fr-FR" baseline="0" dirty="0" smtClean="0"/>
              <a:t>/</a:t>
            </a:r>
            <a:r>
              <a:rPr lang="fr-FR" baseline="0" dirty="0" err="1" smtClean="0"/>
              <a:t>ap</a:t>
            </a:r>
            <a:r>
              <a:rPr lang="fr-FR" baseline="0" dirty="0" smtClean="0"/>
              <a:t>-App/epg-EPG1]/</a:t>
            </a:r>
            <a:r>
              <a:rPr lang="fr-FR" baseline="0" dirty="0" err="1" smtClean="0"/>
              <a:t>pullReppCont</a:t>
            </a:r>
            <a:r>
              <a:rPr lang="fr-FR" baseline="0" dirty="0" smtClean="0"/>
              <a:t>/</a:t>
            </a:r>
            <a:r>
              <a:rPr lang="fr-FR" baseline="0" dirty="0" err="1" smtClean="0"/>
              <a:t>rstoRemoteREpPCont</a:t>
            </a:r>
            <a:r>
              <a:rPr lang="fr-FR" baseline="0" dirty="0" smtClean="0"/>
              <a:t>]||MIT DELETE </a:t>
            </a:r>
            <a:r>
              <a:rPr lang="fr-FR" baseline="0" dirty="0" err="1" smtClean="0"/>
              <a:t>InstanceId</a:t>
            </a:r>
            <a:r>
              <a:rPr lang="fr-FR" baseline="0" dirty="0" smtClean="0"/>
              <a:t>: 88:64802||../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15:51:45.924+01:00||</a:t>
            </a:r>
            <a:r>
              <a:rPr lang="fr-FR" baseline="0" dirty="0" err="1" smtClean="0"/>
              <a:t>mit_update</a:t>
            </a:r>
            <a:r>
              <a:rPr lang="fr-FR" baseline="0" dirty="0" smtClean="0"/>
              <a:t>||INFO||</a:t>
            </a:r>
            <a:r>
              <a:rPr lang="fr-FR" baseline="0" dirty="0" err="1" smtClean="0"/>
              <a:t>co</a:t>
            </a:r>
            <a:r>
              <a:rPr lang="fr-FR" baseline="0" dirty="0" smtClean="0"/>
              <a:t>=doer:0:0:0xe3b09:14,dn=action/</a:t>
            </a:r>
            <a:r>
              <a:rPr lang="fr-FR" baseline="0" dirty="0" err="1" smtClean="0"/>
              <a:t>policyelemsubj</a:t>
            </a:r>
            <a:r>
              <a:rPr lang="fr-FR" baseline="0" dirty="0" smtClean="0"/>
              <a:t>-[svccont-6-16/rcont-targetcreate-932613]/</a:t>
            </a:r>
            <a:r>
              <a:rPr lang="fr-FR" baseline="0" dirty="0" err="1" smtClean="0"/>
              <a:t>relnRelTaskContTask-relnTargetCreate</a:t>
            </a:r>
            <a:r>
              <a:rPr lang="fr-FR" baseline="0" dirty="0" smtClean="0"/>
              <a:t>||MIT DELETE </a:t>
            </a:r>
            <a:r>
              <a:rPr lang="fr-FR" baseline="0" dirty="0" err="1" smtClean="0"/>
              <a:t>InstanceId</a:t>
            </a:r>
            <a:r>
              <a:rPr lang="fr-FR" baseline="0" dirty="0" smtClean="0"/>
              <a:t>: 5045:64804||../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15:51:45.924+01:00||</a:t>
            </a:r>
            <a:r>
              <a:rPr lang="fr-FR" baseline="0" dirty="0" err="1" smtClean="0"/>
              <a:t>mit_update</a:t>
            </a:r>
            <a:r>
              <a:rPr lang="fr-FR" baseline="0" dirty="0" smtClean="0"/>
              <a:t>||INFO||</a:t>
            </a:r>
            <a:r>
              <a:rPr lang="fr-FR" baseline="0" dirty="0" err="1" smtClean="0"/>
              <a:t>co</a:t>
            </a:r>
            <a:r>
              <a:rPr lang="fr-FR" baseline="0" dirty="0" smtClean="0"/>
              <a:t>=doer:0:0:0xe3b09:14,dn=action/</a:t>
            </a:r>
            <a:r>
              <a:rPr lang="fr-FR" baseline="0" dirty="0" err="1" smtClean="0"/>
              <a:t>policyelemsubj</a:t>
            </a:r>
            <a:r>
              <a:rPr lang="fr-FR" baseline="0" dirty="0" smtClean="0"/>
              <a:t>-[svccont-6-16/rcont-targetcreate-932613]||MIT DELETE </a:t>
            </a:r>
            <a:r>
              <a:rPr lang="fr-FR" baseline="0" dirty="0" err="1" smtClean="0"/>
              <a:t>InstanceId</a:t>
            </a:r>
            <a:r>
              <a:rPr lang="fr-FR" baseline="0" dirty="0" smtClean="0"/>
              <a:t>: 61:64803||../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5546:64827||../</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MODIFY </a:t>
            </a:r>
            <a:r>
              <a:rPr lang="fr-FR" baseline="0" dirty="0" err="1" smtClean="0"/>
              <a:t>InstanceId</a:t>
            </a:r>
            <a:r>
              <a:rPr lang="fr-FR" baseline="0" dirty="0" smtClean="0"/>
              <a:t>: 5548:64813||../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=doer:0:0:0xe3b0a:14,dn=bd-[uni/</a:t>
            </a:r>
            <a:r>
              <a:rPr lang="fr-FR" baseline="0" dirty="0" err="1" smtClean="0"/>
              <a:t>tn-Subnet</a:t>
            </a:r>
            <a:r>
              <a:rPr lang="fr-FR" baseline="0" dirty="0" smtClean="0"/>
              <a:t>/BD-BD1]-</a:t>
            </a:r>
            <a:r>
              <a:rPr lang="fr-FR" baseline="0" dirty="0" err="1" smtClean="0"/>
              <a:t>isSvc</a:t>
            </a:r>
            <a:r>
              <a:rPr lang="fr-FR" baseline="0" dirty="0" smtClean="0"/>
              <a:t>-no/</a:t>
            </a:r>
            <a:r>
              <a:rPr lang="fr-FR" baseline="0" dirty="0" err="1" smtClean="0"/>
              <a:t>rttoRemoteBDHolder</a:t>
            </a:r>
            <a:r>
              <a:rPr lang="fr-FR" baseline="0" dirty="0" smtClean="0"/>
              <a:t>-[</a:t>
            </a:r>
            <a:r>
              <a:rPr lang="fr-FR" baseline="0" dirty="0" err="1" smtClean="0"/>
              <a:t>remotepolholder</a:t>
            </a:r>
            <a:r>
              <a:rPr lang="fr-FR" baseline="0" dirty="0" smtClean="0"/>
              <a:t>]||MIT ADD </a:t>
            </a:r>
            <a:r>
              <a:rPr lang="fr-FR" baseline="0" dirty="0" err="1" smtClean="0"/>
              <a:t>InstanceId</a:t>
            </a:r>
            <a:r>
              <a:rPr lang="fr-FR" baseline="0" dirty="0" smtClean="0"/>
              <a:t>: 5549:64828||../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=doer:0:0:0xe3b0a:14,dn=svccont-6-9/rcont-targetcreate-932618||MIT ADD </a:t>
            </a:r>
            <a:r>
              <a:rPr lang="fr-FR" baseline="0" dirty="0" err="1" smtClean="0"/>
              <a:t>InstanceId</a:t>
            </a:r>
            <a:r>
              <a:rPr lang="fr-FR" baseline="0" dirty="0" smtClean="0"/>
              <a:t>: 87:64829||../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=doer:0:0:0xe3b0a:14,dn=svccont-6-9/rcont-targetcreate-932618/</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ADD </a:t>
            </a:r>
            <a:r>
              <a:rPr lang="fr-FR" baseline="0" dirty="0" err="1" smtClean="0"/>
              <a:t>InstanceId</a:t>
            </a:r>
            <a:r>
              <a:rPr lang="fr-FR" baseline="0" dirty="0" smtClean="0"/>
              <a:t>: 88:64830||../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=doer:0:0:0xe3b0a:14,dn=action/</a:t>
            </a:r>
            <a:r>
              <a:rPr lang="fr-FR" baseline="0" dirty="0" err="1" smtClean="0"/>
              <a:t>policyelemsubj</a:t>
            </a:r>
            <a:r>
              <a:rPr lang="fr-FR" baseline="0" dirty="0" smtClean="0"/>
              <a:t>-[svccont-6-9/rcont-targetcreate-932618]||MIT ADD </a:t>
            </a:r>
            <a:r>
              <a:rPr lang="fr-FR" baseline="0" dirty="0" err="1" smtClean="0"/>
              <a:t>InstanceId</a:t>
            </a:r>
            <a:r>
              <a:rPr lang="fr-FR" baseline="0" dirty="0" smtClean="0"/>
              <a:t>: 61:64831||../</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15:51:45.996+01:00||</a:t>
            </a:r>
            <a:r>
              <a:rPr lang="fr-FR" baseline="0" dirty="0" err="1" smtClean="0"/>
              <a:t>mit_update</a:t>
            </a:r>
            <a:r>
              <a:rPr lang="fr-FR" baseline="0" dirty="0" smtClean="0"/>
              <a:t>||INFO||</a:t>
            </a:r>
            <a:r>
              <a:rPr lang="fr-FR" baseline="0" dirty="0" err="1" smtClean="0"/>
              <a:t>co</a:t>
            </a:r>
            <a:r>
              <a:rPr lang="fr-FR" baseline="0" dirty="0" smtClean="0"/>
              <a:t>=doer:0:0:0xe3b0a:14,dn=action/</a:t>
            </a:r>
            <a:r>
              <a:rPr lang="fr-FR" baseline="0" dirty="0" err="1" smtClean="0"/>
              <a:t>policyelemsubj</a:t>
            </a:r>
            <a:r>
              <a:rPr lang="fr-FR" baseline="0" dirty="0" smtClean="0"/>
              <a:t>-[svccont-6-9/rcont-targetcreate-932618]/</a:t>
            </a:r>
            <a:r>
              <a:rPr lang="fr-FR" baseline="0" dirty="0" err="1" smtClean="0"/>
              <a:t>relnRelTaskContTask-relnTargetCreate</a:t>
            </a:r>
            <a:r>
              <a:rPr lang="fr-FR" baseline="0" dirty="0" smtClean="0"/>
              <a:t>||MIT ADD </a:t>
            </a:r>
            <a:r>
              <a:rPr lang="fr-FR" baseline="0" dirty="0" err="1" smtClean="0"/>
              <a:t>InstanceId</a:t>
            </a:r>
            <a:r>
              <a:rPr lang="fr-FR" baseline="0" dirty="0" smtClean="0"/>
              <a:t>: 5045:64832||../</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=doer:0:0:0xe3b0b:14,dn=svccont-6-9/rcont-relnresolve-932615||MIT DELETE </a:t>
            </a:r>
            <a:r>
              <a:rPr lang="fr-FR" baseline="0" dirty="0" err="1" smtClean="0"/>
              <a:t>InstanceId</a:t>
            </a:r>
            <a:r>
              <a:rPr lang="fr-FR" baseline="0" dirty="0" smtClean="0"/>
              <a:t>: 87:64815||../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=doer:0:0:0xe3b0b:14,dn=svccont-6-9/rcont-relnresolve-932615/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rstoRemoteCtxDef</a:t>
            </a:r>
            <a:r>
              <a:rPr lang="fr-FR" baseline="0" dirty="0" smtClean="0"/>
              <a:t>-[uni/</a:t>
            </a:r>
            <a:r>
              <a:rPr lang="fr-FR" baseline="0" dirty="0" err="1" smtClean="0"/>
              <a:t>ctx</a:t>
            </a:r>
            <a:r>
              <a:rPr lang="fr-FR" baseline="0" dirty="0" smtClean="0"/>
              <a:t>-[uni/</a:t>
            </a:r>
            <a:r>
              <a:rPr lang="fr-FR" baseline="0" dirty="0" err="1" smtClean="0"/>
              <a:t>tn-Subnet</a:t>
            </a:r>
            <a:r>
              <a:rPr lang="fr-FR" baseline="0" dirty="0" smtClean="0"/>
              <a:t>/</a:t>
            </a:r>
            <a:r>
              <a:rPr lang="fr-FR" baseline="0" dirty="0" err="1" smtClean="0"/>
              <a:t>ctx-Subnet</a:t>
            </a:r>
            <a:r>
              <a:rPr lang="fr-FR" baseline="0" dirty="0" smtClean="0"/>
              <a:t>]]]||MIT DELETE </a:t>
            </a:r>
            <a:r>
              <a:rPr lang="fr-FR" baseline="0" dirty="0" err="1" smtClean="0"/>
              <a:t>InstanceId</a:t>
            </a:r>
            <a:r>
              <a:rPr lang="fr-FR" baseline="0" dirty="0" smtClean="0"/>
              <a:t>: 88:64816||../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=doer:0:0:0xe3b0b:14,dn=svccont-6-9/rcont-relnresolve-932615/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rstoRemoteBDHolder</a:t>
            </a:r>
            <a:r>
              <a:rPr lang="fr-FR" baseline="0" dirty="0" smtClean="0"/>
              <a:t>-[bd-[uni/</a:t>
            </a:r>
            <a:r>
              <a:rPr lang="fr-FR" baseline="0" dirty="0" err="1" smtClean="0"/>
              <a:t>tn-Subnet</a:t>
            </a:r>
            <a:r>
              <a:rPr lang="fr-FR" baseline="0" dirty="0" smtClean="0"/>
              <a:t>/BD-BD1]-</a:t>
            </a:r>
            <a:r>
              <a:rPr lang="fr-FR" baseline="0" dirty="0" err="1" smtClean="0"/>
              <a:t>isSvc</a:t>
            </a:r>
            <a:r>
              <a:rPr lang="fr-FR" baseline="0" dirty="0" smtClean="0"/>
              <a:t>-no]]||MIT DELETE </a:t>
            </a:r>
            <a:r>
              <a:rPr lang="fr-FR" baseline="0" dirty="0" err="1" smtClean="0"/>
              <a:t>InstanceId</a:t>
            </a:r>
            <a:r>
              <a:rPr lang="fr-FR" baseline="0" dirty="0" smtClean="0"/>
              <a:t>: 88:64820||../</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=doer:0:0:0xe3b0b:14,dn=action/</a:t>
            </a:r>
            <a:r>
              <a:rPr lang="fr-FR" baseline="0" dirty="0" err="1" smtClean="0"/>
              <a:t>policyelemsubj</a:t>
            </a:r>
            <a:r>
              <a:rPr lang="fr-FR" baseline="0" dirty="0" smtClean="0"/>
              <a:t>-[svccont-6-9/rcont-relnresolve-932615]/</a:t>
            </a:r>
            <a:r>
              <a:rPr lang="fr-FR" baseline="0" dirty="0" err="1" smtClean="0"/>
              <a:t>relnRelTaskContTask-relnResolve</a:t>
            </a:r>
            <a:r>
              <a:rPr lang="fr-FR" baseline="0" dirty="0" smtClean="0"/>
              <a:t>||MIT DELETE </a:t>
            </a:r>
            <a:r>
              <a:rPr lang="fr-FR" baseline="0" dirty="0" err="1" smtClean="0"/>
              <a:t>InstanceId</a:t>
            </a:r>
            <a:r>
              <a:rPr lang="fr-FR" baseline="0" dirty="0" smtClean="0"/>
              <a:t>: 5045:64819||../</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=doer:0:0:0xe3b0b:14,dn=action/</a:t>
            </a:r>
            <a:r>
              <a:rPr lang="fr-FR" baseline="0" dirty="0" err="1" smtClean="0"/>
              <a:t>policyelemsubj</a:t>
            </a:r>
            <a:r>
              <a:rPr lang="fr-FR" baseline="0" dirty="0" smtClean="0"/>
              <a:t>-[svccont-6-9/rcont-relnresolve-932615]||MIT DELETE </a:t>
            </a:r>
            <a:r>
              <a:rPr lang="fr-FR" baseline="0" dirty="0" err="1" smtClean="0"/>
              <a:t>InstanceId</a:t>
            </a:r>
            <a:r>
              <a:rPr lang="fr-FR" baseline="0" dirty="0" smtClean="0"/>
              <a:t>: 61:64818||../</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=doer:0:0:0xe3b0b:14,dn=svccont-6-9/rcont-targetcreate-932615||MIT DELETE </a:t>
            </a:r>
            <a:r>
              <a:rPr lang="fr-FR" baseline="0" dirty="0" err="1" smtClean="0"/>
              <a:t>InstanceId</a:t>
            </a:r>
            <a:r>
              <a:rPr lang="fr-FR" baseline="0" dirty="0" smtClean="0"/>
              <a:t>: 87:64823||../</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=doer:0:0:0xe3b0b:14,dn=svccont-6-9/rcont-targetcreate-932615/</a:t>
            </a:r>
            <a:r>
              <a:rPr lang="fr-FR" baseline="0" dirty="0" err="1" smtClean="0"/>
              <a:t>rinst</a:t>
            </a:r>
            <a:r>
              <a:rPr lang="fr-FR" baseline="0" dirty="0" smtClean="0"/>
              <a:t>-[</a:t>
            </a:r>
            <a:r>
              <a:rPr lang="fr-FR" baseline="0" dirty="0" err="1" smtClean="0"/>
              <a:t>remotepolholder</a:t>
            </a:r>
            <a:r>
              <a:rPr lang="fr-FR" baseline="0" dirty="0" smtClean="0"/>
              <a:t>/</a:t>
            </a:r>
            <a:r>
              <a:rPr lang="fr-FR" baseline="0" dirty="0" err="1" smtClean="0"/>
              <a:t>rstoRemoteBDDef</a:t>
            </a:r>
            <a:r>
              <a:rPr lang="fr-FR" baseline="0" dirty="0" smtClean="0"/>
              <a:t>-[uni/bd-[uni/</a:t>
            </a:r>
            <a:r>
              <a:rPr lang="fr-FR" baseline="0" dirty="0" err="1" smtClean="0"/>
              <a:t>tn-Subnet</a:t>
            </a:r>
            <a:r>
              <a:rPr lang="fr-FR" baseline="0" dirty="0" smtClean="0"/>
              <a:t>/BD-BD1]-</a:t>
            </a:r>
            <a:r>
              <a:rPr lang="fr-FR" baseline="0" dirty="0" err="1" smtClean="0"/>
              <a:t>isSvc</a:t>
            </a:r>
            <a:r>
              <a:rPr lang="fr-FR" baseline="0" dirty="0" smtClean="0"/>
              <a:t>-no]]||MIT DELETE </a:t>
            </a:r>
            <a:r>
              <a:rPr lang="fr-FR" baseline="0" dirty="0" err="1" smtClean="0"/>
              <a:t>InstanceId</a:t>
            </a:r>
            <a:r>
              <a:rPr lang="fr-FR" baseline="0" dirty="0" smtClean="0"/>
              <a:t>: 88:64824||../</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=doer:0:0:0xe3b0b:14,dn=action/</a:t>
            </a:r>
            <a:r>
              <a:rPr lang="fr-FR" baseline="0" dirty="0" err="1" smtClean="0"/>
              <a:t>policyelemsubj</a:t>
            </a:r>
            <a:r>
              <a:rPr lang="fr-FR" baseline="0" dirty="0" smtClean="0"/>
              <a:t>-[svccont-6-9/rcont-targetcreate-932615]/</a:t>
            </a:r>
            <a:r>
              <a:rPr lang="fr-FR" baseline="0" dirty="0" err="1" smtClean="0"/>
              <a:t>relnRelTaskContTask-relnTargetCreate</a:t>
            </a:r>
            <a:r>
              <a:rPr lang="fr-FR" baseline="0" dirty="0" smtClean="0"/>
              <a:t>||MIT DELETE </a:t>
            </a:r>
            <a:r>
              <a:rPr lang="fr-FR" baseline="0" dirty="0" err="1" smtClean="0"/>
              <a:t>InstanceId</a:t>
            </a:r>
            <a:r>
              <a:rPr lang="fr-FR" baseline="0" dirty="0" smtClean="0"/>
              <a:t>: 5045:64826||../</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5126||16-03-15 15:51:45.998+01:00||</a:t>
            </a:r>
            <a:r>
              <a:rPr lang="fr-FR" baseline="0" dirty="0" err="1" smtClean="0"/>
              <a:t>mit_update</a:t>
            </a:r>
            <a:r>
              <a:rPr lang="fr-FR" baseline="0" dirty="0" smtClean="0"/>
              <a:t>||INFO||</a:t>
            </a:r>
            <a:r>
              <a:rPr lang="fr-FR" baseline="0" dirty="0" err="1" smtClean="0"/>
              <a:t>co</a:t>
            </a:r>
            <a:r>
              <a:rPr lang="fr-FR" baseline="0" dirty="0" smtClean="0"/>
              <a:t>=doer:0:0:0xe3b0b:14,dn=action/</a:t>
            </a:r>
            <a:r>
              <a:rPr lang="fr-FR" baseline="0" dirty="0" err="1" smtClean="0"/>
              <a:t>policyelemsubj</a:t>
            </a:r>
            <a:r>
              <a:rPr lang="fr-FR" baseline="0" dirty="0" smtClean="0"/>
              <a:t>-[svccont-6-9/rcont-targetcreate-932615]||MIT DELETE </a:t>
            </a:r>
            <a:r>
              <a:rPr lang="fr-FR" baseline="0" dirty="0" err="1" smtClean="0"/>
              <a:t>InstanceId</a:t>
            </a:r>
            <a:r>
              <a:rPr lang="fr-FR" baseline="0" dirty="0" smtClean="0"/>
              <a:t>: 61:64825||../</a:t>
            </a:r>
            <a:r>
              <a:rPr lang="fr-FR" baseline="0" dirty="0" err="1" smtClean="0"/>
              <a:t>dme</a:t>
            </a:r>
            <a:r>
              <a:rPr lang="fr-FR" baseline="0" dirty="0" smtClean="0"/>
              <a:t>/</a:t>
            </a:r>
            <a:r>
              <a:rPr lang="fr-FR" baseline="0" dirty="0" err="1" smtClean="0"/>
              <a:t>common</a:t>
            </a:r>
            <a:r>
              <a:rPr lang="fr-FR" baseline="0" dirty="0" smtClean="0"/>
              <a:t>/</a:t>
            </a:r>
            <a:r>
              <a:rPr lang="fr-FR" baseline="0" dirty="0" err="1" smtClean="0"/>
              <a:t>src</a:t>
            </a:r>
            <a:r>
              <a:rPr lang="fr-FR" baseline="0" dirty="0" smtClean="0"/>
              <a:t>/</a:t>
            </a:r>
            <a:r>
              <a:rPr lang="fr-FR" baseline="0" dirty="0" err="1" smtClean="0"/>
              <a:t>framework</a:t>
            </a:r>
            <a:r>
              <a:rPr lang="fr-FR" baseline="0" dirty="0" smtClean="0"/>
              <a:t>/./</a:t>
            </a:r>
            <a:r>
              <a:rPr lang="fr-FR" baseline="0" dirty="0" err="1" smtClean="0"/>
              <a:t>core</a:t>
            </a:r>
            <a:r>
              <a:rPr lang="fr-FR" baseline="0" dirty="0" smtClean="0"/>
              <a:t>/mo/Changer.cc||731</a:t>
            </a:r>
          </a:p>
          <a:p>
            <a:pPr marL="0" indent="0">
              <a:buNone/>
            </a:pPr>
            <a:r>
              <a:rPr lang="fr-FR" baseline="0" dirty="0" smtClean="0"/>
              <a:t> </a:t>
            </a:r>
          </a:p>
          <a:p>
            <a:pPr marL="228600" indent="-228600">
              <a:buAutoNum type="arabicPeriod"/>
            </a:pPr>
            <a:endParaRPr lang="fr-FR" dirty="0"/>
          </a:p>
        </p:txBody>
      </p:sp>
      <p:sp>
        <p:nvSpPr>
          <p:cNvPr id="4" name="Slide Number Placeholder 3"/>
          <p:cNvSpPr>
            <a:spLocks noGrp="1"/>
          </p:cNvSpPr>
          <p:nvPr>
            <p:ph type="sldNum" sz="quarter" idx="10"/>
          </p:nvPr>
        </p:nvSpPr>
        <p:spPr/>
        <p:txBody>
          <a:bodyPr/>
          <a:lstStyle/>
          <a:p>
            <a:fld id="{19D9EA44-9554-4B30-86F0-B4730E46EA1C}" type="slidenum">
              <a:rPr lang="en-US" smtClean="0"/>
              <a:t>38</a:t>
            </a:fld>
            <a:endParaRPr lang="en-US"/>
          </a:p>
        </p:txBody>
      </p:sp>
    </p:spTree>
    <p:extLst>
      <p:ext uri="{BB962C8B-B14F-4D97-AF65-F5344CB8AC3E}">
        <p14:creationId xmlns:p14="http://schemas.microsoft.com/office/powerpoint/2010/main" val="22574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smtClean="0"/>
              <a:t>MO </a:t>
            </a:r>
            <a:r>
              <a:rPr lang="fr-FR" sz="1200" dirty="0" err="1" smtClean="0"/>
              <a:t>creation</a:t>
            </a:r>
            <a:r>
              <a:rPr lang="fr-FR" sz="1200" dirty="0" smtClean="0"/>
              <a:t> </a:t>
            </a:r>
            <a:r>
              <a:rPr lang="fr-FR" sz="1200" dirty="0" err="1" smtClean="0"/>
              <a:t>needs</a:t>
            </a:r>
            <a:r>
              <a:rPr lang="fr-FR" sz="1200" dirty="0" smtClean="0"/>
              <a:t> as argument:</a:t>
            </a:r>
          </a:p>
          <a:p>
            <a:pPr marL="171450" indent="-171450">
              <a:buFontTx/>
              <a:buChar char="-"/>
            </a:pPr>
            <a:r>
              <a:rPr lang="fr-FR" sz="1200" dirty="0" smtClean="0"/>
              <a:t>Parent </a:t>
            </a:r>
            <a:r>
              <a:rPr lang="fr-FR" sz="1200" dirty="0" err="1" smtClean="0"/>
              <a:t>object</a:t>
            </a:r>
            <a:r>
              <a:rPr lang="fr-FR" sz="1200" dirty="0" smtClean="0"/>
              <a:t> and </a:t>
            </a:r>
            <a:r>
              <a:rPr lang="fr-FR" sz="1200" dirty="0" err="1" smtClean="0"/>
              <a:t>name</a:t>
            </a:r>
            <a:r>
              <a:rPr lang="fr-FR" sz="1200" dirty="0" smtClean="0"/>
              <a:t> for the </a:t>
            </a:r>
            <a:r>
              <a:rPr lang="fr-FR" sz="1200" dirty="0" err="1" smtClean="0"/>
              <a:t>newly</a:t>
            </a:r>
            <a:r>
              <a:rPr lang="fr-FR" sz="1200" dirty="0" smtClean="0"/>
              <a:t> </a:t>
            </a:r>
            <a:r>
              <a:rPr lang="fr-FR" sz="1200" dirty="0" err="1" smtClean="0"/>
              <a:t>created</a:t>
            </a:r>
            <a:r>
              <a:rPr lang="fr-FR" sz="1200" dirty="0" smtClean="0"/>
              <a:t> MO</a:t>
            </a:r>
          </a:p>
          <a:p>
            <a:pPr marL="171450" indent="-171450">
              <a:buFontTx/>
              <a:buChar char="-"/>
            </a:pPr>
            <a:endParaRPr lang="fr-FR" sz="1200" dirty="0" smtClean="0"/>
          </a:p>
          <a:p>
            <a:r>
              <a:rPr lang="fr-FR" sz="1200" dirty="0" err="1" smtClean="0"/>
              <a:t>Dashed</a:t>
            </a:r>
            <a:r>
              <a:rPr lang="fr-FR" sz="1200" dirty="0" smtClean="0"/>
              <a:t> </a:t>
            </a:r>
            <a:r>
              <a:rPr lang="fr-FR" sz="1200" dirty="0" err="1" smtClean="0"/>
              <a:t>relationship</a:t>
            </a:r>
            <a:r>
              <a:rPr lang="fr-FR" sz="1200" dirty="0" smtClean="0"/>
              <a:t> (</a:t>
            </a:r>
            <a:r>
              <a:rPr lang="fr-FR" sz="1200" dirty="0" err="1" smtClean="0"/>
              <a:t>function</a:t>
            </a:r>
            <a:r>
              <a:rPr lang="fr-FR" sz="1200" dirty="0" smtClean="0"/>
              <a:t> </a:t>
            </a:r>
            <a:r>
              <a:rPr lang="fr-FR" sz="1200" dirty="0" err="1" smtClean="0"/>
              <a:t>starting</a:t>
            </a:r>
            <a:r>
              <a:rPr lang="fr-FR" sz="1200" dirty="0" smtClean="0"/>
              <a:t> by </a:t>
            </a:r>
            <a:r>
              <a:rPr lang="fr-FR" sz="1200" dirty="0" err="1" smtClean="0"/>
              <a:t>Rs</a:t>
            </a:r>
            <a:r>
              <a:rPr lang="fr-FR" sz="1200" dirty="0" smtClean="0"/>
              <a:t>) </a:t>
            </a:r>
            <a:r>
              <a:rPr lang="fr-FR" sz="1200" dirty="0" err="1" smtClean="0"/>
              <a:t>takes</a:t>
            </a:r>
            <a:r>
              <a:rPr lang="fr-FR" sz="1200" dirty="0" smtClean="0"/>
              <a:t> the </a:t>
            </a:r>
            <a:r>
              <a:rPr lang="fr-FR" sz="1200" dirty="0" err="1" smtClean="0"/>
              <a:t>child</a:t>
            </a:r>
            <a:endParaRPr lang="fr-FR" sz="1200" dirty="0" smtClean="0"/>
          </a:p>
          <a:p>
            <a:r>
              <a:rPr lang="fr-FR" sz="1200" dirty="0" smtClean="0"/>
              <a:t>MO has argument and </a:t>
            </a:r>
            <a:r>
              <a:rPr lang="fr-FR" sz="1200" dirty="0" err="1" smtClean="0"/>
              <a:t>needs</a:t>
            </a:r>
            <a:r>
              <a:rPr lang="fr-FR" sz="1200" dirty="0" smtClean="0"/>
              <a:t> a </a:t>
            </a:r>
            <a:r>
              <a:rPr lang="fr-FR" sz="1200" dirty="0" err="1" smtClean="0"/>
              <a:t>property</a:t>
            </a:r>
            <a:r>
              <a:rPr lang="fr-FR" sz="1200" dirty="0" smtClean="0"/>
              <a:t> </a:t>
            </a:r>
            <a:r>
              <a:rPr lang="fr-FR" sz="1200" dirty="0" err="1" smtClean="0"/>
              <a:t>with</a:t>
            </a:r>
            <a:r>
              <a:rPr lang="fr-FR" sz="1200" dirty="0" smtClean="0"/>
              <a:t> the </a:t>
            </a:r>
            <a:r>
              <a:rPr lang="fr-FR" sz="1200" dirty="0" err="1" smtClean="0"/>
              <a:t>name</a:t>
            </a:r>
            <a:r>
              <a:rPr lang="fr-FR" sz="1200" dirty="0" smtClean="0"/>
              <a:t> of the </a:t>
            </a:r>
          </a:p>
          <a:p>
            <a:r>
              <a:rPr lang="fr-FR" sz="1200" dirty="0" smtClean="0"/>
              <a:t>Parent </a:t>
            </a:r>
            <a:r>
              <a:rPr lang="fr-FR" sz="1200" dirty="0" err="1" smtClean="0"/>
              <a:t>dashed</a:t>
            </a:r>
            <a:r>
              <a:rPr lang="fr-FR" sz="1200" dirty="0" smtClean="0"/>
              <a:t> relation.</a:t>
            </a:r>
          </a:p>
          <a:p>
            <a:r>
              <a:rPr lang="fr-FR" sz="1200" dirty="0" err="1" smtClean="0"/>
              <a:t>We</a:t>
            </a:r>
            <a:r>
              <a:rPr lang="fr-FR" sz="1200" dirty="0" smtClean="0"/>
              <a:t> </a:t>
            </a:r>
            <a:r>
              <a:rPr lang="fr-FR" sz="1200" dirty="0" err="1" smtClean="0"/>
              <a:t>can</a:t>
            </a:r>
            <a:r>
              <a:rPr lang="fr-FR" sz="1200" dirty="0" smtClean="0"/>
              <a:t> </a:t>
            </a:r>
            <a:r>
              <a:rPr lang="fr-FR" sz="1200" dirty="0" err="1" smtClean="0"/>
              <a:t>found</a:t>
            </a:r>
            <a:r>
              <a:rPr lang="fr-FR" sz="1200" dirty="0" smtClean="0"/>
              <a:t> the </a:t>
            </a:r>
            <a:r>
              <a:rPr lang="fr-FR" sz="1200" dirty="0" err="1" smtClean="0"/>
              <a:t>property</a:t>
            </a:r>
            <a:r>
              <a:rPr lang="fr-FR" sz="1200" dirty="0" smtClean="0"/>
              <a:t> value in the </a:t>
            </a:r>
            <a:r>
              <a:rPr lang="fr-FR" sz="1200" dirty="0" err="1" smtClean="0"/>
              <a:t>managed</a:t>
            </a:r>
            <a:r>
              <a:rPr lang="fr-FR" sz="1200" dirty="0" smtClean="0"/>
              <a:t> </a:t>
            </a:r>
            <a:r>
              <a:rPr lang="fr-FR" sz="1200" dirty="0" err="1" smtClean="0"/>
              <a:t>obj</a:t>
            </a:r>
            <a:r>
              <a:rPr lang="fr-FR" sz="1200" dirty="0" smtClean="0"/>
              <a:t> doc for</a:t>
            </a:r>
          </a:p>
          <a:p>
            <a:r>
              <a:rPr lang="fr-FR" sz="1200" dirty="0" smtClean="0"/>
              <a:t>The </a:t>
            </a:r>
            <a:r>
              <a:rPr lang="fr-FR" sz="1200" dirty="0" err="1" smtClean="0"/>
              <a:t>child</a:t>
            </a:r>
            <a:r>
              <a:rPr lang="fr-FR" sz="1200" dirty="0" smtClean="0"/>
              <a:t> </a:t>
            </a:r>
            <a:r>
              <a:rPr lang="fr-FR" sz="1200" dirty="0" err="1" smtClean="0"/>
              <a:t>object</a:t>
            </a:r>
            <a:r>
              <a:rPr lang="fr-FR" sz="1200" dirty="0" smtClean="0"/>
              <a:t> (</a:t>
            </a:r>
            <a:r>
              <a:rPr lang="fr-FR" sz="1200" dirty="0" err="1" smtClean="0"/>
              <a:t>eg</a:t>
            </a:r>
            <a:r>
              <a:rPr lang="fr-FR" sz="1200" dirty="0" smtClean="0"/>
              <a:t> </a:t>
            </a:r>
            <a:r>
              <a:rPr lang="fr-FR" sz="1200" dirty="0" err="1" smtClean="0"/>
              <a:t>t</a:t>
            </a:r>
            <a:r>
              <a:rPr lang="fr-FR" sz="1200" b="1" dirty="0" err="1" smtClean="0">
                <a:solidFill>
                  <a:srgbClr val="FF0000"/>
                </a:solidFill>
              </a:rPr>
              <a:t>nFvBDName</a:t>
            </a:r>
            <a:r>
              <a:rPr lang="fr-FR" sz="1200" b="1" dirty="0" smtClean="0">
                <a:solidFill>
                  <a:srgbClr val="FF0000"/>
                </a:solidFill>
              </a:rPr>
              <a:t> </a:t>
            </a:r>
            <a:r>
              <a:rPr lang="fr-FR" sz="1200" b="0" dirty="0" err="1" smtClean="0">
                <a:solidFill>
                  <a:srgbClr val="FF0000"/>
                </a:solidFill>
              </a:rPr>
              <a:t>is</a:t>
            </a:r>
            <a:r>
              <a:rPr lang="fr-FR" sz="1200" b="0" dirty="0" smtClean="0">
                <a:solidFill>
                  <a:srgbClr val="FF0000"/>
                </a:solidFill>
              </a:rPr>
              <a:t> </a:t>
            </a:r>
            <a:r>
              <a:rPr lang="fr-FR" sz="1200" b="0" dirty="0" err="1" smtClean="0">
                <a:solidFill>
                  <a:srgbClr val="FF0000"/>
                </a:solidFill>
              </a:rPr>
              <a:t>found</a:t>
            </a:r>
            <a:r>
              <a:rPr lang="fr-FR" sz="1200" b="0" dirty="0" smtClean="0">
                <a:solidFill>
                  <a:srgbClr val="FF0000"/>
                </a:solidFill>
              </a:rPr>
              <a:t> in doc for </a:t>
            </a:r>
            <a:r>
              <a:rPr lang="fr-FR" sz="1200" b="0" dirty="0" err="1" smtClean="0">
                <a:solidFill>
                  <a:srgbClr val="FF0000"/>
                </a:solidFill>
              </a:rPr>
              <a:t>AEPg</a:t>
            </a:r>
            <a:r>
              <a:rPr lang="fr-FR" sz="1200" b="0" dirty="0" smtClean="0">
                <a:solidFill>
                  <a:srgbClr val="FF0000"/>
                </a:solidFill>
              </a:rPr>
              <a:t>:</a:t>
            </a:r>
            <a:r>
              <a:rPr lang="fr-FR" sz="1200" b="0" baseline="0" dirty="0" smtClean="0">
                <a:solidFill>
                  <a:srgbClr val="FF0000"/>
                </a:solidFill>
              </a:rPr>
              <a:t> http://mishield-bld.insieme.local/documentation/html/MO-fvAEPg.html#diagram</a:t>
            </a:r>
            <a:endParaRPr lang="fr-FR" sz="1200" b="0" dirty="0" smtClean="0"/>
          </a:p>
          <a:p>
            <a:endParaRPr lang="fr-FR" dirty="0"/>
          </a:p>
        </p:txBody>
      </p:sp>
      <p:sp>
        <p:nvSpPr>
          <p:cNvPr id="4" name="Slide Number Placeholder 3"/>
          <p:cNvSpPr>
            <a:spLocks noGrp="1"/>
          </p:cNvSpPr>
          <p:nvPr>
            <p:ph type="sldNum" sz="quarter" idx="10"/>
          </p:nvPr>
        </p:nvSpPr>
        <p:spPr/>
        <p:txBody>
          <a:bodyPr/>
          <a:lstStyle/>
          <a:p>
            <a:fld id="{43989CCC-63E7-1B4A-9F85-7FB823334560}" type="slidenum">
              <a:rPr lang="en-GB" smtClean="0"/>
              <a:t>40</a:t>
            </a:fld>
            <a:endParaRPr lang="en-GB"/>
          </a:p>
        </p:txBody>
      </p:sp>
    </p:spTree>
    <p:extLst>
      <p:ext uri="{BB962C8B-B14F-4D97-AF65-F5344CB8AC3E}">
        <p14:creationId xmlns:p14="http://schemas.microsoft.com/office/powerpoint/2010/main" val="1434264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Full log of MIT ADD :</a:t>
            </a:r>
          </a:p>
          <a:p>
            <a:endParaRPr lang="fr-FR" dirty="0" smtClean="0"/>
          </a:p>
          <a:p>
            <a:r>
              <a:rPr lang="fr-FR" dirty="0" smtClean="0"/>
              <a:t>pod2-leaf3# </a:t>
            </a:r>
            <a:r>
              <a:rPr lang="fr-FR" dirty="0" err="1" smtClean="0"/>
              <a:t>zgrep</a:t>
            </a:r>
            <a:r>
              <a:rPr lang="fr-FR" dirty="0" smtClean="0"/>
              <a:t> "</a:t>
            </a:r>
            <a:r>
              <a:rPr lang="fr-FR" dirty="0" err="1" smtClean="0"/>
              <a:t>mit_update</a:t>
            </a:r>
            <a:r>
              <a:rPr lang="fr-FR" dirty="0" smtClean="0"/>
              <a:t>.*MIT ADD" svc_ifc_policyelem.log.5907.gz  | </a:t>
            </a:r>
            <a:r>
              <a:rPr lang="fr-FR" dirty="0" err="1" smtClean="0"/>
              <a:t>egrep</a:t>
            </a:r>
            <a:r>
              <a:rPr lang="fr-FR" dirty="0" smtClean="0"/>
              <a:t> "12:13:" | </a:t>
            </a:r>
            <a:r>
              <a:rPr lang="fr-FR" dirty="0" err="1" smtClean="0"/>
              <a:t>awk</a:t>
            </a:r>
            <a:r>
              <a:rPr lang="fr-FR" dirty="0" smtClean="0"/>
              <a:t> '{</a:t>
            </a:r>
            <a:r>
              <a:rPr lang="fr-FR" dirty="0" err="1" smtClean="0"/>
              <a:t>print</a:t>
            </a:r>
            <a:r>
              <a:rPr lang="fr-FR" dirty="0" smtClean="0"/>
              <a:t> $2}'  | </a:t>
            </a:r>
            <a:r>
              <a:rPr lang="fr-FR" dirty="0" err="1" smtClean="0"/>
              <a:t>sed</a:t>
            </a:r>
            <a:r>
              <a:rPr lang="fr-FR" dirty="0" smtClean="0"/>
              <a:t> 's/||MIT//g' |  </a:t>
            </a:r>
            <a:r>
              <a:rPr lang="fr-FR" dirty="0" err="1" smtClean="0"/>
              <a:t>sed</a:t>
            </a:r>
            <a:r>
              <a:rPr lang="fr-FR" dirty="0" smtClean="0"/>
              <a:t> 's/||</a:t>
            </a:r>
            <a:r>
              <a:rPr lang="fr-FR" dirty="0" err="1" smtClean="0"/>
              <a:t>mit_update</a:t>
            </a:r>
            <a:r>
              <a:rPr lang="fr-FR" dirty="0" smtClean="0"/>
              <a:t>.*</a:t>
            </a:r>
            <a:r>
              <a:rPr lang="fr-FR" dirty="0" err="1" smtClean="0"/>
              <a:t>dn</a:t>
            </a:r>
            <a:r>
              <a:rPr lang="fr-FR" dirty="0" smtClean="0"/>
              <a:t>/ </a:t>
            </a:r>
            <a:r>
              <a:rPr lang="fr-FR" dirty="0" err="1" smtClean="0"/>
              <a:t>dn</a:t>
            </a:r>
            <a:r>
              <a:rPr lang="fr-FR" dirty="0" smtClean="0"/>
              <a:t>/g'</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lEpP</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rseppToMonPol</a:t>
            </a:r>
            <a:endParaRPr lang="fr-FR" dirty="0" smtClean="0"/>
          </a:p>
          <a:p>
            <a:r>
              <a:rPr lang="fr-FR" dirty="0" smtClean="0"/>
              <a:t>12:13:17.373+01:00 </a:t>
            </a:r>
            <a:r>
              <a:rPr lang="fr-FR" dirty="0" err="1" smtClean="0"/>
              <a:t>dn</a:t>
            </a:r>
            <a:r>
              <a:rPr lang="fr-FR" dirty="0" smtClean="0"/>
              <a:t>=</a:t>
            </a:r>
            <a:r>
              <a:rPr lang="fr-FR" dirty="0" err="1" smtClean="0"/>
              <a:t>remotepolholder</a:t>
            </a:r>
            <a:r>
              <a:rPr lang="fr-FR" dirty="0" smtClean="0"/>
              <a:t>/</a:t>
            </a:r>
            <a:r>
              <a:rPr lang="fr-FR" dirty="0" err="1" smtClean="0"/>
              <a:t>rstoRemoteMonPol</a:t>
            </a:r>
            <a:r>
              <a:rPr lang="fr-FR" dirty="0" smtClean="0"/>
              <a:t>-[uni/</a:t>
            </a:r>
            <a:r>
              <a:rPr lang="fr-FR" dirty="0" err="1" smtClean="0"/>
              <a:t>tn-common</a:t>
            </a:r>
            <a:r>
              <a:rPr lang="fr-FR" dirty="0" smtClean="0"/>
              <a:t>/</a:t>
            </a:r>
            <a:r>
              <a:rPr lang="fr-FR" dirty="0" err="1" smtClean="0"/>
              <a:t>monepg</a:t>
            </a:r>
            <a:r>
              <a:rPr lang="fr-FR" dirty="0" smtClean="0"/>
              <a:t>-default]/cons-[uni/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rseppToMonPol</a:t>
            </a:r>
            <a:r>
              <a:rPr lang="fr-FR" dirty="0" smtClean="0"/>
              <a:t>]</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r>
              <a:rPr lang="fr-FR" dirty="0" smtClean="0"/>
              <a:t>/</a:t>
            </a:r>
            <a:r>
              <a:rPr lang="fr-FR" dirty="0" err="1" smtClean="0"/>
              <a:t>rstoRemoteREpPCont</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domcont</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domcont</a:t>
            </a:r>
            <a:r>
              <a:rPr lang="fr-FR" dirty="0" smtClean="0"/>
              <a:t>/dom-[uni/phys-phys_pod2_RD]</a:t>
            </a:r>
          </a:p>
          <a:p>
            <a:r>
              <a:rPr lang="fr-FR" dirty="0" smtClean="0"/>
              <a:t>12:13:17.373+01:00 </a:t>
            </a:r>
            <a:r>
              <a:rPr lang="fr-FR" dirty="0" err="1" smtClean="0"/>
              <a:t>dn</a:t>
            </a:r>
            <a:r>
              <a:rPr lang="fr-FR" dirty="0" smtClean="0"/>
              <a:t>=</a:t>
            </a:r>
            <a:r>
              <a:rPr lang="fr-FR" dirty="0" err="1" smtClean="0"/>
              <a:t>dominfcont</a:t>
            </a:r>
            <a:r>
              <a:rPr lang="fr-FR" dirty="0" smtClean="0"/>
              <a:t>/</a:t>
            </a:r>
            <a:r>
              <a:rPr lang="fr-FR" dirty="0" err="1" smtClean="0"/>
              <a:t>dominf</a:t>
            </a:r>
            <a:r>
              <a:rPr lang="fr-FR" dirty="0" smtClean="0"/>
              <a:t>-[uni/phys-phys_pod2_RD]/</a:t>
            </a:r>
            <a:r>
              <a:rPr lang="fr-FR" dirty="0" err="1" smtClean="0"/>
              <a:t>eppusage</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usegEPgDefCont</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qoscustom</a:t>
            </a:r>
            <a:r>
              <a:rPr lang="fr-FR" dirty="0" smtClean="0"/>
              <a:t>-default</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epcont</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endParaRPr lang="fr-FR" dirty="0" smtClean="0"/>
          </a:p>
          <a:p>
            <a:r>
              <a:rPr lang="fr-FR" dirty="0" smtClean="0"/>
              <a:t>12:13:17.373+01:00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p>
          <a:p>
            <a:r>
              <a:rPr lang="fr-FR" dirty="0" smtClean="0"/>
              <a:t>12:13:17.374+01:00 </a:t>
            </a:r>
            <a:r>
              <a:rPr lang="fr-FR" dirty="0" err="1" smtClean="0"/>
              <a:t>dn</a:t>
            </a:r>
            <a:r>
              <a:rPr lang="fr-FR" dirty="0" smtClean="0"/>
              <a:t>=</a:t>
            </a:r>
            <a:r>
              <a:rPr lang="fr-FR" dirty="0" err="1" smtClean="0"/>
              <a:t>remotepolholder</a:t>
            </a:r>
            <a:r>
              <a:rPr lang="fr-FR" dirty="0" smtClean="0"/>
              <a:t>/</a:t>
            </a:r>
            <a:r>
              <a:rPr lang="fr-FR" dirty="0" err="1" smtClean="0"/>
              <a:t>rstoRemoteBDDef</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12:13:17.374+01:00 </a:t>
            </a:r>
            <a:r>
              <a:rPr lang="fr-FR" dirty="0" err="1" smtClean="0"/>
              <a:t>dn</a:t>
            </a:r>
            <a:r>
              <a:rPr lang="fr-FR" dirty="0" smtClean="0"/>
              <a:t>=</a:t>
            </a:r>
            <a:r>
              <a:rPr lang="fr-FR" dirty="0" err="1" smtClean="0"/>
              <a:t>remotepolholder</a:t>
            </a:r>
            <a:r>
              <a:rPr lang="fr-FR" dirty="0" smtClean="0"/>
              <a:t>/</a:t>
            </a:r>
            <a:r>
              <a:rPr lang="fr-FR" dirty="0" err="1" smtClean="0"/>
              <a:t>rstoRemoteBDDef</a:t>
            </a:r>
            <a:r>
              <a:rPr lang="fr-FR" dirty="0" smtClean="0"/>
              <a:t>-[uni/bd-[uni/</a:t>
            </a:r>
            <a:r>
              <a:rPr lang="fr-FR" dirty="0" err="1" smtClean="0"/>
              <a:t>tn-Subnet</a:t>
            </a:r>
            <a:r>
              <a:rPr lang="fr-FR" dirty="0" smtClean="0"/>
              <a:t>/BD-BD1]-</a:t>
            </a:r>
            <a:r>
              <a:rPr lang="fr-FR" dirty="0" err="1" smtClean="0"/>
              <a:t>isSvc</a:t>
            </a:r>
            <a:r>
              <a:rPr lang="fr-FR" dirty="0" smtClean="0"/>
              <a:t>-no]/cons-[uni/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12:13:17.374+01:00 </a:t>
            </a:r>
            <a:r>
              <a:rPr lang="fr-FR" dirty="0" err="1" smtClean="0"/>
              <a:t>dn</a:t>
            </a:r>
            <a:r>
              <a:rPr lang="fr-FR" dirty="0" smtClean="0"/>
              <a:t>=svccont-6-16/rcont-relnresolve-2912276</a:t>
            </a:r>
          </a:p>
          <a:p>
            <a:r>
              <a:rPr lang="fr-FR" dirty="0" smtClean="0"/>
              <a:t>12:13:17.374+01:00 </a:t>
            </a:r>
            <a:r>
              <a:rPr lang="fr-FR" dirty="0" err="1" smtClean="0"/>
              <a:t>dn</a:t>
            </a:r>
            <a:r>
              <a:rPr lang="fr-FR" dirty="0" smtClean="0"/>
              <a:t>=svccont-6-16/rcont-relnresolve-2912276/</a:t>
            </a:r>
            <a:r>
              <a:rPr lang="fr-FR" dirty="0" err="1" smtClean="0"/>
              <a:t>rinst</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r>
              <a:rPr lang="fr-FR" dirty="0" smtClean="0"/>
              <a:t>/</a:t>
            </a:r>
            <a:r>
              <a:rPr lang="fr-FR" dirty="0" err="1" smtClean="0"/>
              <a:t>rstoRemoteREpPCont</a:t>
            </a:r>
            <a:r>
              <a:rPr lang="fr-FR" dirty="0" smtClean="0"/>
              <a:t>]</a:t>
            </a:r>
          </a:p>
          <a:p>
            <a:r>
              <a:rPr lang="fr-FR" dirty="0" smtClean="0"/>
              <a:t>12:13:17.374+01:00 </a:t>
            </a:r>
            <a:r>
              <a:rPr lang="fr-FR" dirty="0" err="1" smtClean="0"/>
              <a:t>dn</a:t>
            </a:r>
            <a:r>
              <a:rPr lang="fr-FR" dirty="0" smtClean="0"/>
              <a:t>=</a:t>
            </a:r>
            <a:r>
              <a:rPr lang="fr-FR" dirty="0" err="1" smtClean="0"/>
              <a:t>reltcont</a:t>
            </a:r>
            <a:r>
              <a:rPr lang="fr-FR" dirty="0" smtClean="0"/>
              <a:t>/</a:t>
            </a:r>
            <a:r>
              <a:rPr lang="fr-FR" dirty="0" err="1" smtClean="0"/>
              <a:t>reltinst</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r>
              <a:rPr lang="fr-FR" dirty="0" smtClean="0"/>
              <a:t>/</a:t>
            </a:r>
            <a:r>
              <a:rPr lang="fr-FR" dirty="0" err="1" smtClean="0"/>
              <a:t>rstoRemoteREpPCont</a:t>
            </a:r>
            <a:r>
              <a:rPr lang="fr-FR" dirty="0" smtClean="0"/>
              <a:t>]</a:t>
            </a:r>
          </a:p>
          <a:p>
            <a:r>
              <a:rPr lang="fr-FR" dirty="0" smtClean="0"/>
              <a:t>12:13:17.374+01:00 </a:t>
            </a:r>
            <a:r>
              <a:rPr lang="fr-FR" dirty="0" err="1" smtClean="0"/>
              <a:t>dn</a:t>
            </a:r>
            <a:r>
              <a:rPr lang="fr-FR" dirty="0" smtClean="0"/>
              <a:t>=action/</a:t>
            </a:r>
            <a:r>
              <a:rPr lang="fr-FR" dirty="0" err="1" smtClean="0"/>
              <a:t>policyelemsubj</a:t>
            </a:r>
            <a:r>
              <a:rPr lang="fr-FR" dirty="0" smtClean="0"/>
              <a:t>-[svccont-6-16/rcont-relnresolve-2912276]</a:t>
            </a:r>
          </a:p>
          <a:p>
            <a:r>
              <a:rPr lang="fr-FR" dirty="0" smtClean="0"/>
              <a:t>12:13:17.374+01:00 </a:t>
            </a:r>
            <a:r>
              <a:rPr lang="fr-FR" dirty="0" err="1" smtClean="0"/>
              <a:t>dn</a:t>
            </a:r>
            <a:r>
              <a:rPr lang="fr-FR" dirty="0" smtClean="0"/>
              <a:t>=action/</a:t>
            </a:r>
            <a:r>
              <a:rPr lang="fr-FR" dirty="0" err="1" smtClean="0"/>
              <a:t>policyelemsubj</a:t>
            </a:r>
            <a:r>
              <a:rPr lang="fr-FR" dirty="0" smtClean="0"/>
              <a:t>-[svccont-6-16/rcont-relnresolve-2912276]/</a:t>
            </a:r>
            <a:r>
              <a:rPr lang="fr-FR" dirty="0" err="1" smtClean="0"/>
              <a:t>relnRelTaskContTask-relnResolve</a:t>
            </a:r>
            <a:endParaRPr lang="fr-FR" dirty="0" smtClean="0"/>
          </a:p>
          <a:p>
            <a:r>
              <a:rPr lang="fr-FR" dirty="0" smtClean="0"/>
              <a:t>12:13:17.374+01:00 </a:t>
            </a:r>
            <a:r>
              <a:rPr lang="fr-FR" dirty="0" err="1" smtClean="0"/>
              <a:t>dn</a:t>
            </a:r>
            <a:r>
              <a:rPr lang="fr-FR" dirty="0" smtClean="0"/>
              <a:t>=svccont-6-9/rcont-relnresolve-2912276</a:t>
            </a:r>
          </a:p>
          <a:p>
            <a:r>
              <a:rPr lang="fr-FR" dirty="0" smtClean="0"/>
              <a:t>12:13:17.374+01:00 </a:t>
            </a:r>
            <a:r>
              <a:rPr lang="fr-FR" dirty="0" err="1" smtClean="0"/>
              <a:t>dn</a:t>
            </a:r>
            <a:r>
              <a:rPr lang="fr-FR" dirty="0" smtClean="0"/>
              <a:t>=svccont-6-9/rcont-relnresolve-2912276/</a:t>
            </a:r>
            <a:r>
              <a:rPr lang="fr-FR" dirty="0" err="1" smtClean="0"/>
              <a:t>rinst</a:t>
            </a:r>
            <a:r>
              <a:rPr lang="fr-FR" dirty="0" smtClean="0"/>
              <a:t>-[</a:t>
            </a:r>
            <a:r>
              <a:rPr lang="fr-FR" dirty="0" err="1" smtClean="0"/>
              <a:t>remotepolholder</a:t>
            </a:r>
            <a:r>
              <a:rPr lang="fr-FR" dirty="0" smtClean="0"/>
              <a:t>/</a:t>
            </a:r>
            <a:r>
              <a:rPr lang="fr-FR" dirty="0" err="1" smtClean="0"/>
              <a:t>rstoRemoteBDDef</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12:13:17.374+01:00 </a:t>
            </a:r>
            <a:r>
              <a:rPr lang="fr-FR" dirty="0" err="1" smtClean="0"/>
              <a:t>dn</a:t>
            </a:r>
            <a:r>
              <a:rPr lang="fr-FR" dirty="0" smtClean="0"/>
              <a:t>=</a:t>
            </a:r>
            <a:r>
              <a:rPr lang="fr-FR" dirty="0" err="1" smtClean="0"/>
              <a:t>reltcont</a:t>
            </a:r>
            <a:r>
              <a:rPr lang="fr-FR" dirty="0" smtClean="0"/>
              <a:t>/</a:t>
            </a:r>
            <a:r>
              <a:rPr lang="fr-FR" dirty="0" err="1" smtClean="0"/>
              <a:t>reltinst</a:t>
            </a:r>
            <a:r>
              <a:rPr lang="fr-FR" dirty="0" smtClean="0"/>
              <a:t>-[</a:t>
            </a:r>
            <a:r>
              <a:rPr lang="fr-FR" dirty="0" err="1" smtClean="0"/>
              <a:t>remotepolholder</a:t>
            </a:r>
            <a:r>
              <a:rPr lang="fr-FR" dirty="0" smtClean="0"/>
              <a:t>/</a:t>
            </a:r>
            <a:r>
              <a:rPr lang="fr-FR" dirty="0" err="1" smtClean="0"/>
              <a:t>rstoRemoteBDDef</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12:13:17.374+01:00 </a:t>
            </a:r>
            <a:r>
              <a:rPr lang="fr-FR" dirty="0" err="1" smtClean="0"/>
              <a:t>dn</a:t>
            </a:r>
            <a:r>
              <a:rPr lang="fr-FR" dirty="0" smtClean="0"/>
              <a:t>=action/</a:t>
            </a:r>
            <a:r>
              <a:rPr lang="fr-FR" dirty="0" err="1" smtClean="0"/>
              <a:t>policyelemsubj</a:t>
            </a:r>
            <a:r>
              <a:rPr lang="fr-FR" dirty="0" smtClean="0"/>
              <a:t>-[svccont-6-9/rcont-relnresolve-2912276]</a:t>
            </a:r>
          </a:p>
          <a:p>
            <a:r>
              <a:rPr lang="fr-FR" dirty="0" smtClean="0"/>
              <a:t>12:13:17.374+01:00 </a:t>
            </a:r>
            <a:r>
              <a:rPr lang="fr-FR" dirty="0" err="1" smtClean="0"/>
              <a:t>dn</a:t>
            </a:r>
            <a:r>
              <a:rPr lang="fr-FR" dirty="0" smtClean="0"/>
              <a:t>=action/</a:t>
            </a:r>
            <a:r>
              <a:rPr lang="fr-FR" dirty="0" err="1" smtClean="0"/>
              <a:t>policyelemsubj</a:t>
            </a:r>
            <a:r>
              <a:rPr lang="fr-FR" dirty="0" smtClean="0"/>
              <a:t>-[svccont-6-9/rcont-relnresolve-2912276]/</a:t>
            </a:r>
            <a:r>
              <a:rPr lang="fr-FR" dirty="0" err="1" smtClean="0"/>
              <a:t>relnRelTaskContTask-relnResolve</a:t>
            </a:r>
            <a:endParaRPr lang="fr-FR" dirty="0" smtClean="0"/>
          </a:p>
          <a:p>
            <a:r>
              <a:rPr lang="fr-FR" dirty="0" smtClean="0"/>
              <a:t>12:13:17.374+01:00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nwissues</a:t>
            </a:r>
            <a:endParaRPr lang="fr-FR" dirty="0" smtClean="0"/>
          </a:p>
          <a:p>
            <a:r>
              <a:rPr lang="fr-FR" dirty="0" smtClean="0"/>
              <a:t>12:13:17.374+01:00 </a:t>
            </a:r>
            <a:r>
              <a:rPr lang="fr-FR" dirty="0" err="1" smtClean="0"/>
              <a:t>dn</a:t>
            </a:r>
            <a:r>
              <a:rPr lang="fr-FR" dirty="0" smtClean="0"/>
              <a:t>=uni/</a:t>
            </a:r>
            <a:r>
              <a:rPr lang="fr-FR" dirty="0" err="1" smtClean="0"/>
              <a:t>epp</a:t>
            </a:r>
            <a:r>
              <a:rPr lang="fr-FR" dirty="0" smtClean="0"/>
              <a:t>/</a:t>
            </a:r>
            <a:r>
              <a:rPr lang="fr-FR" dirty="0" err="1" smtClean="0"/>
              <a:t>failedepp</a:t>
            </a:r>
            <a:r>
              <a:rPr lang="fr-FR" dirty="0" smtClean="0"/>
              <a:t>/</a:t>
            </a:r>
            <a:r>
              <a:rPr lang="fr-FR" dirty="0" err="1" smtClean="0"/>
              <a:t>failed</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12:13:17.426+01:00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reppcont</a:t>
            </a:r>
            <a:endParaRPr lang="fr-FR" dirty="0" smtClean="0"/>
          </a:p>
          <a:p>
            <a:r>
              <a:rPr lang="fr-FR" dirty="0" smtClean="0"/>
              <a:t>12:13:17.426+01:00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reppcont</a:t>
            </a:r>
            <a:r>
              <a:rPr lang="fr-FR" dirty="0" smtClean="0"/>
              <a:t>/</a:t>
            </a:r>
            <a:r>
              <a:rPr lang="fr-FR" dirty="0" err="1" smtClean="0"/>
              <a:t>rttoRemoteREpPCont</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r>
              <a:rPr lang="fr-FR" dirty="0" smtClean="0"/>
              <a:t>]</a:t>
            </a:r>
          </a:p>
          <a:p>
            <a:r>
              <a:rPr lang="fr-FR" dirty="0" smtClean="0"/>
              <a:t>12:13:17.426+01:00 </a:t>
            </a:r>
            <a:r>
              <a:rPr lang="fr-FR" dirty="0" err="1" smtClean="0"/>
              <a:t>dn</a:t>
            </a:r>
            <a:r>
              <a:rPr lang="fr-FR" dirty="0" smtClean="0"/>
              <a:t>=svccont-6-16/rcont-targetcreate-2912277</a:t>
            </a:r>
          </a:p>
          <a:p>
            <a:r>
              <a:rPr lang="fr-FR" dirty="0" smtClean="0"/>
              <a:t>12:13:17.426+01:00 </a:t>
            </a:r>
            <a:r>
              <a:rPr lang="fr-FR" dirty="0" err="1" smtClean="0"/>
              <a:t>dn</a:t>
            </a:r>
            <a:r>
              <a:rPr lang="fr-FR" dirty="0" smtClean="0"/>
              <a:t>=svccont-6-16/rcont-targetcreate-2912277/</a:t>
            </a:r>
            <a:r>
              <a:rPr lang="fr-FR" dirty="0" err="1" smtClean="0"/>
              <a:t>rinst</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pullReppCont</a:t>
            </a:r>
            <a:r>
              <a:rPr lang="fr-FR" dirty="0" smtClean="0"/>
              <a:t>/</a:t>
            </a:r>
            <a:r>
              <a:rPr lang="fr-FR" dirty="0" err="1" smtClean="0"/>
              <a:t>rstoRemoteREpPCont</a:t>
            </a:r>
            <a:r>
              <a:rPr lang="fr-FR" dirty="0" smtClean="0"/>
              <a:t>]</a:t>
            </a:r>
          </a:p>
          <a:p>
            <a:r>
              <a:rPr lang="fr-FR" dirty="0" smtClean="0"/>
              <a:t>12:13:17.426+01:00 </a:t>
            </a:r>
            <a:r>
              <a:rPr lang="fr-FR" dirty="0" err="1" smtClean="0"/>
              <a:t>dn</a:t>
            </a:r>
            <a:r>
              <a:rPr lang="fr-FR" dirty="0" smtClean="0"/>
              <a:t>=action/</a:t>
            </a:r>
            <a:r>
              <a:rPr lang="fr-FR" dirty="0" err="1" smtClean="0"/>
              <a:t>policyelemsubj</a:t>
            </a:r>
            <a:r>
              <a:rPr lang="fr-FR" dirty="0" smtClean="0"/>
              <a:t>-[svccont-6-16/rcont-targetcreate-2912277]</a:t>
            </a:r>
          </a:p>
          <a:p>
            <a:r>
              <a:rPr lang="fr-FR" dirty="0" smtClean="0"/>
              <a:t>12:13:17.426+01:00 </a:t>
            </a:r>
            <a:r>
              <a:rPr lang="fr-FR" dirty="0" err="1" smtClean="0"/>
              <a:t>dn</a:t>
            </a:r>
            <a:r>
              <a:rPr lang="fr-FR" dirty="0" smtClean="0"/>
              <a:t>=action/</a:t>
            </a:r>
            <a:r>
              <a:rPr lang="fr-FR" dirty="0" err="1" smtClean="0"/>
              <a:t>policyelemsubj</a:t>
            </a:r>
            <a:r>
              <a:rPr lang="fr-FR" dirty="0" smtClean="0"/>
              <a:t>-[svccont-6-16/rcont-targetcreate-2912277]/</a:t>
            </a:r>
            <a:r>
              <a:rPr lang="fr-FR" dirty="0" err="1" smtClean="0"/>
              <a:t>relnRelTaskContTask-relnTargetCreate</a:t>
            </a:r>
            <a:endParaRPr lang="fr-FR" dirty="0" smtClean="0"/>
          </a:p>
          <a:p>
            <a:r>
              <a:rPr lang="fr-FR" dirty="0" smtClean="0"/>
              <a:t>12:13:17.432+01:00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12:13:17.432+01:00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r>
              <a:rPr lang="fr-FR" dirty="0" err="1" smtClean="0"/>
              <a:t>bdcfgissues</a:t>
            </a:r>
            <a:endParaRPr lang="fr-FR" dirty="0" smtClean="0"/>
          </a:p>
          <a:p>
            <a:r>
              <a:rPr lang="fr-FR" dirty="0" smtClean="0"/>
              <a:t>12:13:17.432+01:00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r>
              <a:rPr lang="fr-FR" dirty="0" err="1" smtClean="0"/>
              <a:t>epRPol</a:t>
            </a:r>
            <a:endParaRPr lang="fr-FR" dirty="0" smtClean="0"/>
          </a:p>
          <a:p>
            <a:r>
              <a:rPr lang="fr-FR" dirty="0" smtClean="0"/>
              <a:t>12:13:17.432+01:00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r>
              <a:rPr lang="fr-FR" dirty="0" err="1" smtClean="0"/>
              <a:t>snPol</a:t>
            </a:r>
            <a:endParaRPr lang="fr-FR" dirty="0" smtClean="0"/>
          </a:p>
          <a:p>
            <a:r>
              <a:rPr lang="fr-FR" dirty="0" smtClean="0"/>
              <a:t>12:13:17.432+01:00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r>
              <a:rPr lang="fr-FR" dirty="0" err="1" smtClean="0"/>
              <a:t>ndifpold</a:t>
            </a:r>
            <a:endParaRPr lang="fr-FR" dirty="0" smtClean="0"/>
          </a:p>
          <a:p>
            <a:r>
              <a:rPr lang="fr-FR" dirty="0" smtClean="0"/>
              <a:t>12:13:17.432+01:00 </a:t>
            </a:r>
            <a:r>
              <a:rPr lang="fr-FR" dirty="0" err="1" smtClean="0"/>
              <a:t>dn</a:t>
            </a:r>
            <a:r>
              <a:rPr lang="fr-FR" dirty="0" smtClean="0"/>
              <a:t>=</a:t>
            </a:r>
            <a:r>
              <a:rPr lang="fr-FR" dirty="0" err="1" smtClean="0"/>
              <a:t>remotepolholder</a:t>
            </a:r>
            <a:r>
              <a:rPr lang="fr-FR" dirty="0" smtClean="0"/>
              <a:t>/</a:t>
            </a:r>
            <a:r>
              <a:rPr lang="fr-FR" dirty="0" err="1" smtClean="0"/>
              <a:t>rstoRemoteMonPol</a:t>
            </a:r>
            <a:r>
              <a:rPr lang="fr-FR" dirty="0" smtClean="0"/>
              <a:t>-[uni/</a:t>
            </a:r>
            <a:r>
              <a:rPr lang="fr-FR" dirty="0" err="1" smtClean="0"/>
              <a:t>tn-common</a:t>
            </a:r>
            <a:r>
              <a:rPr lang="fr-FR" dirty="0" smtClean="0"/>
              <a:t>/</a:t>
            </a:r>
            <a:r>
              <a:rPr lang="fr-FR" dirty="0" err="1" smtClean="0"/>
              <a:t>monepg</a:t>
            </a:r>
            <a:r>
              <a:rPr lang="fr-FR" dirty="0" smtClean="0"/>
              <a:t>-default]/cons-[uni/bd-[uni/</a:t>
            </a:r>
            <a:r>
              <a:rPr lang="fr-FR" dirty="0" err="1" smtClean="0"/>
              <a:t>tn-Subnet</a:t>
            </a:r>
            <a:r>
              <a:rPr lang="fr-FR" dirty="0" smtClean="0"/>
              <a:t>/BD-BD1]-</a:t>
            </a:r>
            <a:r>
              <a:rPr lang="fr-FR" dirty="0" err="1" smtClean="0"/>
              <a:t>isSvc</a:t>
            </a:r>
            <a:r>
              <a:rPr lang="fr-FR" dirty="0" smtClean="0"/>
              <a:t>-no]</a:t>
            </a:r>
          </a:p>
          <a:p>
            <a:r>
              <a:rPr lang="fr-FR" dirty="0" smtClean="0"/>
              <a:t>12:13:17.432+01:00 </a:t>
            </a:r>
            <a:r>
              <a:rPr lang="fr-FR" dirty="0" err="1" smtClean="0"/>
              <a:t>dn</a:t>
            </a:r>
            <a:r>
              <a:rPr lang="fr-FR" dirty="0" smtClean="0"/>
              <a:t>=</a:t>
            </a:r>
            <a:r>
              <a:rPr lang="fr-FR" dirty="0" err="1" smtClean="0"/>
              <a:t>remotepolholder</a:t>
            </a:r>
            <a:r>
              <a:rPr lang="fr-FR" dirty="0" smtClean="0"/>
              <a:t>/</a:t>
            </a:r>
            <a:r>
              <a:rPr lang="fr-FR" dirty="0" err="1" smtClean="0"/>
              <a:t>rstoRemoteCtxDef</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p>
          <a:p>
            <a:r>
              <a:rPr lang="fr-FR" dirty="0" smtClean="0"/>
              <a:t>12:13:17.432+01:00 </a:t>
            </a:r>
            <a:r>
              <a:rPr lang="fr-FR" dirty="0" err="1" smtClean="0"/>
              <a:t>dn</a:t>
            </a:r>
            <a:r>
              <a:rPr lang="fr-FR" dirty="0" smtClean="0"/>
              <a:t>=</a:t>
            </a:r>
            <a:r>
              <a:rPr lang="fr-FR" dirty="0" err="1" smtClean="0"/>
              <a:t>remotepolholder</a:t>
            </a:r>
            <a:r>
              <a:rPr lang="fr-FR" dirty="0" smtClean="0"/>
              <a:t>/</a:t>
            </a:r>
            <a:r>
              <a:rPr lang="fr-FR" dirty="0" err="1" smtClean="0"/>
              <a:t>rstoRemoteCtxDef</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]]/cons-[uni/bd-[uni/</a:t>
            </a:r>
            <a:r>
              <a:rPr lang="fr-FR" dirty="0" err="1" smtClean="0"/>
              <a:t>tn-Subnet</a:t>
            </a:r>
            <a:r>
              <a:rPr lang="fr-FR" dirty="0" smtClean="0"/>
              <a:t>/BD-BD1]-</a:t>
            </a:r>
            <a:r>
              <a:rPr lang="fr-FR" dirty="0" err="1" smtClean="0"/>
              <a:t>isSvc</a:t>
            </a:r>
            <a:r>
              <a:rPr lang="fr-FR" dirty="0" smtClean="0"/>
              <a:t>-no]</a:t>
            </a:r>
          </a:p>
          <a:p>
            <a:r>
              <a:rPr lang="fr-FR" dirty="0" smtClean="0"/>
              <a:t>12:13:17.432+01:00 </a:t>
            </a:r>
            <a:r>
              <a:rPr lang="fr-FR" dirty="0" err="1" smtClean="0"/>
              <a:t>dn</a:t>
            </a:r>
            <a:r>
              <a:rPr lang="fr-FR" dirty="0" smtClean="0"/>
              <a:t>=</a:t>
            </a:r>
            <a:r>
              <a:rPr lang="fr-FR" dirty="0" err="1" smtClean="0"/>
              <a:t>remotepolholder</a:t>
            </a:r>
            <a:r>
              <a:rPr lang="fr-FR" dirty="0" smtClean="0"/>
              <a:t>/</a:t>
            </a:r>
            <a:r>
              <a:rPr lang="fr-FR" dirty="0" err="1" smtClean="0"/>
              <a:t>rstoRemoteBDHolder</a:t>
            </a:r>
            <a:r>
              <a:rPr lang="fr-FR" dirty="0" smtClean="0"/>
              <a:t>-[bd-[uni/</a:t>
            </a:r>
            <a:r>
              <a:rPr lang="fr-FR" dirty="0" err="1" smtClean="0"/>
              <a:t>tn-Subnet</a:t>
            </a:r>
            <a:r>
              <a:rPr lang="fr-FR" dirty="0" smtClean="0"/>
              <a:t>/BD-BD1]-</a:t>
            </a:r>
            <a:r>
              <a:rPr lang="fr-FR" dirty="0" err="1" smtClean="0"/>
              <a:t>isSvc</a:t>
            </a:r>
            <a:r>
              <a:rPr lang="fr-FR" dirty="0" smtClean="0"/>
              <a:t>-no]</a:t>
            </a:r>
          </a:p>
          <a:p>
            <a:r>
              <a:rPr lang="fr-FR" dirty="0" smtClean="0"/>
              <a:t>12:13:17.432+01:00 </a:t>
            </a:r>
            <a:r>
              <a:rPr lang="fr-FR" dirty="0" err="1" smtClean="0"/>
              <a:t>dn</a:t>
            </a:r>
            <a:r>
              <a:rPr lang="fr-FR" dirty="0" smtClean="0"/>
              <a:t>=</a:t>
            </a:r>
            <a:r>
              <a:rPr lang="fr-FR" dirty="0" err="1" smtClean="0"/>
              <a:t>remotepolholder</a:t>
            </a:r>
            <a:r>
              <a:rPr lang="fr-FR" dirty="0" smtClean="0"/>
              <a:t>/</a:t>
            </a:r>
            <a:r>
              <a:rPr lang="fr-FR" dirty="0" err="1" smtClean="0"/>
              <a:t>rstoRemoteBDHolder</a:t>
            </a:r>
            <a:r>
              <a:rPr lang="fr-FR" dirty="0" smtClean="0"/>
              <a:t>-[bd-[uni/</a:t>
            </a:r>
            <a:r>
              <a:rPr lang="fr-FR" dirty="0" err="1" smtClean="0"/>
              <a:t>tn-Subnet</a:t>
            </a:r>
            <a:r>
              <a:rPr lang="fr-FR" dirty="0" smtClean="0"/>
              <a:t>/BD-BD1]-</a:t>
            </a:r>
            <a:r>
              <a:rPr lang="fr-FR" dirty="0" err="1" smtClean="0"/>
              <a:t>isSvc</a:t>
            </a:r>
            <a:r>
              <a:rPr lang="fr-FR" dirty="0" smtClean="0"/>
              <a:t>-no]/cons-[uni/bd-[uni/</a:t>
            </a:r>
            <a:r>
              <a:rPr lang="fr-FR" dirty="0" err="1" smtClean="0"/>
              <a:t>tn-Subnet</a:t>
            </a:r>
            <a:r>
              <a:rPr lang="fr-FR" dirty="0" smtClean="0"/>
              <a:t>/BD-BD1]-</a:t>
            </a:r>
            <a:r>
              <a:rPr lang="fr-FR" dirty="0" err="1" smtClean="0"/>
              <a:t>isSvc</a:t>
            </a:r>
            <a:r>
              <a:rPr lang="fr-FR" dirty="0" smtClean="0"/>
              <a:t>-no]</a:t>
            </a:r>
          </a:p>
          <a:p>
            <a:r>
              <a:rPr lang="fr-FR" dirty="0" smtClean="0"/>
              <a:t>12:13:17.432+01:00 </a:t>
            </a:r>
            <a:r>
              <a:rPr lang="fr-FR" dirty="0" err="1" smtClean="0"/>
              <a:t>dn</a:t>
            </a:r>
            <a:r>
              <a:rPr lang="fr-FR" dirty="0" smtClean="0"/>
              <a:t>=svccont-6-9/rcont-relnresolve-2912279</a:t>
            </a:r>
          </a:p>
          <a:p>
            <a:r>
              <a:rPr lang="fr-FR" dirty="0" smtClean="0"/>
              <a:t>12:13:17.432+01:00 </a:t>
            </a:r>
            <a:r>
              <a:rPr lang="fr-FR" dirty="0" err="1" smtClean="0"/>
              <a:t>dn</a:t>
            </a:r>
            <a:r>
              <a:rPr lang="fr-FR" dirty="0" smtClean="0"/>
              <a:t>=svccont-6-9/rcont-relnresolve-2912279/</a:t>
            </a:r>
            <a:r>
              <a:rPr lang="fr-FR" dirty="0" err="1" smtClean="0"/>
              <a:t>rinst</a:t>
            </a:r>
            <a:r>
              <a:rPr lang="fr-FR" dirty="0" smtClean="0"/>
              <a:t>-[</a:t>
            </a:r>
            <a:r>
              <a:rPr lang="fr-FR" dirty="0" err="1" smtClean="0"/>
              <a:t>remotepolholder</a:t>
            </a:r>
            <a:r>
              <a:rPr lang="fr-FR" dirty="0" smtClean="0"/>
              <a:t>/</a:t>
            </a:r>
            <a:r>
              <a:rPr lang="fr-FR" dirty="0" err="1" smtClean="0"/>
              <a:t>rstoRemoteCtxDef</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p>
          <a:p>
            <a:r>
              <a:rPr lang="fr-FR" dirty="0" smtClean="0"/>
              <a:t>12:13:17.432+01:00 </a:t>
            </a:r>
            <a:r>
              <a:rPr lang="fr-FR" dirty="0" err="1" smtClean="0"/>
              <a:t>dn</a:t>
            </a:r>
            <a:r>
              <a:rPr lang="fr-FR" dirty="0" smtClean="0"/>
              <a:t>=</a:t>
            </a:r>
            <a:r>
              <a:rPr lang="fr-FR" dirty="0" err="1" smtClean="0"/>
              <a:t>reltcont</a:t>
            </a:r>
            <a:r>
              <a:rPr lang="fr-FR" dirty="0" smtClean="0"/>
              <a:t>/</a:t>
            </a:r>
            <a:r>
              <a:rPr lang="fr-FR" dirty="0" err="1" smtClean="0"/>
              <a:t>reltinst</a:t>
            </a:r>
            <a:r>
              <a:rPr lang="fr-FR" dirty="0" smtClean="0"/>
              <a:t>-[</a:t>
            </a:r>
            <a:r>
              <a:rPr lang="fr-FR" dirty="0" err="1" smtClean="0"/>
              <a:t>remotepolholder</a:t>
            </a:r>
            <a:r>
              <a:rPr lang="fr-FR" dirty="0" smtClean="0"/>
              <a:t>/</a:t>
            </a:r>
            <a:r>
              <a:rPr lang="fr-FR" dirty="0" err="1" smtClean="0"/>
              <a:t>rstoRemoteCtxDef</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p>
          <a:p>
            <a:r>
              <a:rPr lang="fr-FR" dirty="0" smtClean="0"/>
              <a:t>12:13:17.432+01:00 </a:t>
            </a:r>
            <a:r>
              <a:rPr lang="fr-FR" dirty="0" err="1" smtClean="0"/>
              <a:t>dn</a:t>
            </a:r>
            <a:r>
              <a:rPr lang="fr-FR" dirty="0" smtClean="0"/>
              <a:t>=action/</a:t>
            </a:r>
            <a:r>
              <a:rPr lang="fr-FR" dirty="0" err="1" smtClean="0"/>
              <a:t>policyelemsubj</a:t>
            </a:r>
            <a:r>
              <a:rPr lang="fr-FR" dirty="0" smtClean="0"/>
              <a:t>-[svccont-6-9/rcont-relnresolve-2912279]</a:t>
            </a:r>
          </a:p>
          <a:p>
            <a:r>
              <a:rPr lang="fr-FR" dirty="0" smtClean="0"/>
              <a:t>12:13:17.433+01:00 </a:t>
            </a:r>
            <a:r>
              <a:rPr lang="fr-FR" dirty="0" err="1" smtClean="0"/>
              <a:t>dn</a:t>
            </a:r>
            <a:r>
              <a:rPr lang="fr-FR" dirty="0" smtClean="0"/>
              <a:t>=action/</a:t>
            </a:r>
            <a:r>
              <a:rPr lang="fr-FR" dirty="0" err="1" smtClean="0"/>
              <a:t>policyelemsubj</a:t>
            </a:r>
            <a:r>
              <a:rPr lang="fr-FR" dirty="0" smtClean="0"/>
              <a:t>-[svccont-6-9/rcont-relnresolve-2912279]/</a:t>
            </a:r>
            <a:r>
              <a:rPr lang="fr-FR" dirty="0" err="1" smtClean="0"/>
              <a:t>relnRelTaskContTask-relnResolve</a:t>
            </a:r>
            <a:endParaRPr lang="fr-FR" dirty="0" smtClean="0"/>
          </a:p>
          <a:p>
            <a:r>
              <a:rPr lang="fr-FR" dirty="0" smtClean="0"/>
              <a:t>12:13:17.433+01:00 </a:t>
            </a:r>
            <a:r>
              <a:rPr lang="fr-FR" dirty="0" err="1" smtClean="0"/>
              <a:t>dn</a:t>
            </a:r>
            <a:r>
              <a:rPr lang="fr-FR" dirty="0" smtClean="0"/>
              <a:t>=svccont-6-9/rcont-relnresolve-2912279/</a:t>
            </a:r>
            <a:r>
              <a:rPr lang="fr-FR" dirty="0" err="1" smtClean="0"/>
              <a:t>rinst</a:t>
            </a:r>
            <a:r>
              <a:rPr lang="fr-FR" dirty="0" smtClean="0"/>
              <a:t>-[</a:t>
            </a:r>
            <a:r>
              <a:rPr lang="fr-FR" dirty="0" err="1" smtClean="0"/>
              <a:t>remotepolholder</a:t>
            </a:r>
            <a:r>
              <a:rPr lang="fr-FR" dirty="0" smtClean="0"/>
              <a:t>/</a:t>
            </a:r>
            <a:r>
              <a:rPr lang="fr-FR" dirty="0" err="1" smtClean="0"/>
              <a:t>rstoRemoteBDHolder</a:t>
            </a:r>
            <a:r>
              <a:rPr lang="fr-FR" dirty="0" smtClean="0"/>
              <a:t>-[bd-[uni/</a:t>
            </a:r>
            <a:r>
              <a:rPr lang="fr-FR" dirty="0" err="1" smtClean="0"/>
              <a:t>tn-Subnet</a:t>
            </a:r>
            <a:r>
              <a:rPr lang="fr-FR" dirty="0" smtClean="0"/>
              <a:t>/BD-BD1]-</a:t>
            </a:r>
            <a:r>
              <a:rPr lang="fr-FR" dirty="0" err="1" smtClean="0"/>
              <a:t>isSvc</a:t>
            </a:r>
            <a:r>
              <a:rPr lang="fr-FR" dirty="0" smtClean="0"/>
              <a:t>-no]]</a:t>
            </a:r>
          </a:p>
          <a:p>
            <a:r>
              <a:rPr lang="fr-FR" dirty="0" smtClean="0"/>
              <a:t>12:13:17.433+01:00 </a:t>
            </a:r>
            <a:r>
              <a:rPr lang="fr-FR" dirty="0" err="1" smtClean="0"/>
              <a:t>dn</a:t>
            </a:r>
            <a:r>
              <a:rPr lang="fr-FR" dirty="0" smtClean="0"/>
              <a:t>=</a:t>
            </a:r>
            <a:r>
              <a:rPr lang="fr-FR" dirty="0" err="1" smtClean="0"/>
              <a:t>reltcont</a:t>
            </a:r>
            <a:r>
              <a:rPr lang="fr-FR" dirty="0" smtClean="0"/>
              <a:t>/</a:t>
            </a:r>
            <a:r>
              <a:rPr lang="fr-FR" dirty="0" err="1" smtClean="0"/>
              <a:t>reltinst</a:t>
            </a:r>
            <a:r>
              <a:rPr lang="fr-FR" dirty="0" smtClean="0"/>
              <a:t>-[</a:t>
            </a:r>
            <a:r>
              <a:rPr lang="fr-FR" dirty="0" err="1" smtClean="0"/>
              <a:t>remotepolholder</a:t>
            </a:r>
            <a:r>
              <a:rPr lang="fr-FR" dirty="0" smtClean="0"/>
              <a:t>/</a:t>
            </a:r>
            <a:r>
              <a:rPr lang="fr-FR" dirty="0" err="1" smtClean="0"/>
              <a:t>rstoRemoteBDHolder</a:t>
            </a:r>
            <a:r>
              <a:rPr lang="fr-FR" dirty="0" smtClean="0"/>
              <a:t>-[bd-[uni/</a:t>
            </a:r>
            <a:r>
              <a:rPr lang="fr-FR" dirty="0" err="1" smtClean="0"/>
              <a:t>tn-Subnet</a:t>
            </a:r>
            <a:r>
              <a:rPr lang="fr-FR" dirty="0" smtClean="0"/>
              <a:t>/BD-BD1]-</a:t>
            </a:r>
            <a:r>
              <a:rPr lang="fr-FR" dirty="0" err="1" smtClean="0"/>
              <a:t>isSvc</a:t>
            </a:r>
            <a:r>
              <a:rPr lang="fr-FR" dirty="0" smtClean="0"/>
              <a:t>-no]]</a:t>
            </a:r>
          </a:p>
          <a:p>
            <a:r>
              <a:rPr lang="fr-FR" dirty="0" smtClean="0"/>
              <a:t>12:13:17.433+01:00 </a:t>
            </a:r>
            <a:r>
              <a:rPr lang="fr-FR" dirty="0" err="1" smtClean="0"/>
              <a:t>dn</a:t>
            </a:r>
            <a:r>
              <a:rPr lang="fr-FR" dirty="0" smtClean="0"/>
              <a:t>=uni/bd-[uni/</a:t>
            </a:r>
            <a:r>
              <a:rPr lang="fr-FR" dirty="0" err="1" smtClean="0"/>
              <a:t>tn-Subnet</a:t>
            </a:r>
            <a:r>
              <a:rPr lang="fr-FR" dirty="0" smtClean="0"/>
              <a:t>/BD-BD1]-</a:t>
            </a:r>
            <a:r>
              <a:rPr lang="fr-FR" dirty="0" err="1" smtClean="0"/>
              <a:t>isSvc</a:t>
            </a:r>
            <a:r>
              <a:rPr lang="fr-FR" dirty="0" smtClean="0"/>
              <a:t>-no/</a:t>
            </a:r>
            <a:r>
              <a:rPr lang="fr-FR" dirty="0" err="1" smtClean="0"/>
              <a:t>rttoRemoteBDDef</a:t>
            </a:r>
            <a:r>
              <a:rPr lang="fr-FR" dirty="0" smtClean="0"/>
              <a:t>-[</a:t>
            </a:r>
            <a:r>
              <a:rPr lang="fr-FR" dirty="0" err="1" smtClean="0"/>
              <a:t>remotepolholder</a:t>
            </a:r>
            <a:r>
              <a:rPr lang="fr-FR" dirty="0" smtClean="0"/>
              <a:t>]</a:t>
            </a:r>
          </a:p>
          <a:p>
            <a:r>
              <a:rPr lang="fr-FR" dirty="0" smtClean="0"/>
              <a:t>12:13:17.433+01:00 </a:t>
            </a:r>
            <a:r>
              <a:rPr lang="fr-FR" dirty="0" err="1" smtClean="0"/>
              <a:t>dn</a:t>
            </a:r>
            <a:r>
              <a:rPr lang="fr-FR" dirty="0" smtClean="0"/>
              <a:t>=svccont-6-9/rcont-targetcreate-2912279</a:t>
            </a:r>
          </a:p>
          <a:p>
            <a:r>
              <a:rPr lang="fr-FR" dirty="0" smtClean="0"/>
              <a:t>12:13:17.433+01:00 </a:t>
            </a:r>
            <a:r>
              <a:rPr lang="fr-FR" dirty="0" err="1" smtClean="0"/>
              <a:t>dn</a:t>
            </a:r>
            <a:r>
              <a:rPr lang="fr-FR" dirty="0" smtClean="0"/>
              <a:t>=svccont-6-9/rcont-targetcreate-2912279/</a:t>
            </a:r>
            <a:r>
              <a:rPr lang="fr-FR" dirty="0" err="1" smtClean="0"/>
              <a:t>rinst</a:t>
            </a:r>
            <a:r>
              <a:rPr lang="fr-FR" dirty="0" smtClean="0"/>
              <a:t>-[</a:t>
            </a:r>
            <a:r>
              <a:rPr lang="fr-FR" dirty="0" err="1" smtClean="0"/>
              <a:t>remotepolholder</a:t>
            </a:r>
            <a:r>
              <a:rPr lang="fr-FR" dirty="0" smtClean="0"/>
              <a:t>/</a:t>
            </a:r>
            <a:r>
              <a:rPr lang="fr-FR" dirty="0" err="1" smtClean="0"/>
              <a:t>rstoRemoteBDDef</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12:13:17.433+01:00 </a:t>
            </a:r>
            <a:r>
              <a:rPr lang="fr-FR" dirty="0" err="1" smtClean="0"/>
              <a:t>dn</a:t>
            </a:r>
            <a:r>
              <a:rPr lang="fr-FR" dirty="0" smtClean="0"/>
              <a:t>=action/</a:t>
            </a:r>
            <a:r>
              <a:rPr lang="fr-FR" dirty="0" err="1" smtClean="0"/>
              <a:t>policyelemsubj</a:t>
            </a:r>
            <a:r>
              <a:rPr lang="fr-FR" dirty="0" smtClean="0"/>
              <a:t>-[svccont-6-9/rcont-targetcreate-2912279]</a:t>
            </a:r>
          </a:p>
          <a:p>
            <a:r>
              <a:rPr lang="fr-FR" dirty="0" smtClean="0"/>
              <a:t>12:13:17.433+01:00 </a:t>
            </a:r>
            <a:r>
              <a:rPr lang="fr-FR" dirty="0" err="1" smtClean="0"/>
              <a:t>dn</a:t>
            </a:r>
            <a:r>
              <a:rPr lang="fr-FR" dirty="0" smtClean="0"/>
              <a:t>=action/</a:t>
            </a:r>
            <a:r>
              <a:rPr lang="fr-FR" dirty="0" err="1" smtClean="0"/>
              <a:t>policyelemsubj</a:t>
            </a:r>
            <a:r>
              <a:rPr lang="fr-FR" dirty="0" smtClean="0"/>
              <a:t>-[svccont-6-9/rcont-targetcreate-2912279]/</a:t>
            </a:r>
            <a:r>
              <a:rPr lang="fr-FR" dirty="0" err="1" smtClean="0"/>
              <a:t>relnRelTaskContTask-relnTargetCreate</a:t>
            </a:r>
            <a:endParaRPr lang="fr-FR" dirty="0" smtClean="0"/>
          </a:p>
          <a:p>
            <a:r>
              <a:rPr lang="fr-FR" dirty="0" smtClean="0"/>
              <a:t>12:13:17.530+01:00 </a:t>
            </a:r>
            <a:r>
              <a:rPr lang="fr-FR" dirty="0" err="1" smtClean="0"/>
              <a:t>dn</a:t>
            </a:r>
            <a:r>
              <a:rPr lang="fr-FR" dirty="0" smtClean="0"/>
              <a:t>=bd-[uni/</a:t>
            </a:r>
            <a:r>
              <a:rPr lang="fr-FR" dirty="0" err="1" smtClean="0"/>
              <a:t>tn-Subnet</a:t>
            </a:r>
            <a:r>
              <a:rPr lang="fr-FR" dirty="0" smtClean="0"/>
              <a:t>/BD-BD1]-</a:t>
            </a:r>
            <a:r>
              <a:rPr lang="fr-FR" dirty="0" err="1" smtClean="0"/>
              <a:t>isSvc</a:t>
            </a:r>
            <a:r>
              <a:rPr lang="fr-FR" dirty="0" smtClean="0"/>
              <a:t>-no</a:t>
            </a:r>
          </a:p>
          <a:p>
            <a:r>
              <a:rPr lang="fr-FR" dirty="0" smtClean="0"/>
              <a:t>12:13:17.530+01:00 </a:t>
            </a:r>
            <a:r>
              <a:rPr lang="fr-FR" dirty="0" err="1" smtClean="0"/>
              <a:t>dn</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a:t>
            </a:r>
          </a:p>
          <a:p>
            <a:r>
              <a:rPr lang="fr-FR" dirty="0" smtClean="0"/>
              <a:t>12:13:17.530+01:00 </a:t>
            </a:r>
            <a:r>
              <a:rPr lang="fr-FR" dirty="0" err="1" smtClean="0"/>
              <a:t>dn</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rttoRemoteBDHolder</a:t>
            </a:r>
            <a:r>
              <a:rPr lang="fr-FR" dirty="0" smtClean="0"/>
              <a:t>-[</a:t>
            </a:r>
            <a:r>
              <a:rPr lang="fr-FR" dirty="0" err="1" smtClean="0"/>
              <a:t>remotepolholder</a:t>
            </a:r>
            <a:r>
              <a:rPr lang="fr-FR" dirty="0" smtClean="0"/>
              <a:t>]</a:t>
            </a:r>
          </a:p>
          <a:p>
            <a:r>
              <a:rPr lang="fr-FR" dirty="0" smtClean="0"/>
              <a:t>12:13:17.530+01:00 </a:t>
            </a:r>
            <a:r>
              <a:rPr lang="fr-FR" dirty="0" err="1" smtClean="0"/>
              <a:t>dn</a:t>
            </a:r>
            <a:r>
              <a:rPr lang="fr-FR" dirty="0" smtClean="0"/>
              <a:t>=svccont-6-9/rcont-targetcreate-2912282</a:t>
            </a:r>
          </a:p>
          <a:p>
            <a:r>
              <a:rPr lang="fr-FR" dirty="0" smtClean="0"/>
              <a:t>12:13:17.530+01:00 </a:t>
            </a:r>
            <a:r>
              <a:rPr lang="fr-FR" dirty="0" err="1" smtClean="0"/>
              <a:t>dn</a:t>
            </a:r>
            <a:r>
              <a:rPr lang="fr-FR" dirty="0" smtClean="0"/>
              <a:t>=svccont-6-9/rcont-targetcreate-2912282/</a:t>
            </a:r>
            <a:r>
              <a:rPr lang="fr-FR" dirty="0" err="1" smtClean="0"/>
              <a:t>rinst</a:t>
            </a:r>
            <a:r>
              <a:rPr lang="fr-FR" dirty="0" smtClean="0"/>
              <a:t>-[</a:t>
            </a:r>
            <a:r>
              <a:rPr lang="fr-FR" dirty="0" err="1" smtClean="0"/>
              <a:t>remotepolholder</a:t>
            </a:r>
            <a:r>
              <a:rPr lang="fr-FR" dirty="0" smtClean="0"/>
              <a:t>/</a:t>
            </a:r>
            <a:r>
              <a:rPr lang="fr-FR" dirty="0" err="1" smtClean="0"/>
              <a:t>rstoRemoteBDHolder</a:t>
            </a:r>
            <a:r>
              <a:rPr lang="fr-FR" dirty="0" smtClean="0"/>
              <a:t>-[bd-[uni/</a:t>
            </a:r>
            <a:r>
              <a:rPr lang="fr-FR" dirty="0" err="1" smtClean="0"/>
              <a:t>tn-Subnet</a:t>
            </a:r>
            <a:r>
              <a:rPr lang="fr-FR" dirty="0" smtClean="0"/>
              <a:t>/BD-BD1]-</a:t>
            </a:r>
            <a:r>
              <a:rPr lang="fr-FR" dirty="0" err="1" smtClean="0"/>
              <a:t>isSvc</a:t>
            </a:r>
            <a:r>
              <a:rPr lang="fr-FR" dirty="0" smtClean="0"/>
              <a:t>-no]]</a:t>
            </a:r>
          </a:p>
          <a:p>
            <a:r>
              <a:rPr lang="fr-FR" dirty="0" smtClean="0"/>
              <a:t>12:13:17.530+01:00 </a:t>
            </a:r>
            <a:r>
              <a:rPr lang="fr-FR" dirty="0" err="1" smtClean="0"/>
              <a:t>dn</a:t>
            </a:r>
            <a:r>
              <a:rPr lang="fr-FR" dirty="0" smtClean="0"/>
              <a:t>=action/</a:t>
            </a:r>
            <a:r>
              <a:rPr lang="fr-FR" dirty="0" err="1" smtClean="0"/>
              <a:t>policyelemsubj</a:t>
            </a:r>
            <a:r>
              <a:rPr lang="fr-FR" dirty="0" smtClean="0"/>
              <a:t>-[svccont-6-9/rcont-targetcreate-2912282]</a:t>
            </a:r>
          </a:p>
          <a:p>
            <a:r>
              <a:rPr lang="fr-FR" dirty="0" smtClean="0"/>
              <a:t>12:13:17.530+01:00 </a:t>
            </a:r>
            <a:r>
              <a:rPr lang="fr-FR" dirty="0" err="1" smtClean="0"/>
              <a:t>dn</a:t>
            </a:r>
            <a:r>
              <a:rPr lang="fr-FR" dirty="0" smtClean="0"/>
              <a:t>=action/</a:t>
            </a:r>
            <a:r>
              <a:rPr lang="fr-FR" dirty="0" err="1" smtClean="0"/>
              <a:t>policyelemsubj</a:t>
            </a:r>
            <a:r>
              <a:rPr lang="fr-FR" dirty="0" smtClean="0"/>
              <a:t>-[svccont-6-9/rcont-targetcreate-2912282]/</a:t>
            </a:r>
            <a:r>
              <a:rPr lang="fr-FR" dirty="0" err="1" smtClean="0"/>
              <a:t>relnRelTaskContTask-relnTargetCreate</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ctxcfgissues</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epRPol</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resPcTagCont</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resPcTagCont</a:t>
            </a:r>
            <a:r>
              <a:rPr lang="fr-FR" dirty="0" smtClean="0"/>
              <a:t>/</a:t>
            </a:r>
            <a:r>
              <a:rPr lang="fr-FR" dirty="0" err="1" smtClean="0"/>
              <a:t>resPcTag-useg</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assocBddefDn</a:t>
            </a:r>
            <a:r>
              <a:rPr lang="fr-FR" dirty="0" smtClean="0"/>
              <a:t>-[uni/bd-[uni/</a:t>
            </a:r>
            <a:r>
              <a:rPr lang="fr-FR" dirty="0" err="1" smtClean="0"/>
              <a:t>tn-Subnet</a:t>
            </a:r>
            <a:r>
              <a:rPr lang="fr-FR" dirty="0" smtClean="0"/>
              <a:t>/BD-BD1]-</a:t>
            </a:r>
            <a:r>
              <a:rPr lang="fr-FR" dirty="0" err="1" smtClean="0"/>
              <a:t>isSvc</a:t>
            </a:r>
            <a:r>
              <a:rPr lang="fr-FR" dirty="0" smtClean="0"/>
              <a:t>-no]</a:t>
            </a:r>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assocBddefDn</a:t>
            </a:r>
            <a:r>
              <a:rPr lang="fr-FR" dirty="0" smtClean="0"/>
              <a:t>-[uni/bd-[uni/</a:t>
            </a:r>
            <a:r>
              <a:rPr lang="fr-FR" dirty="0" err="1" smtClean="0"/>
              <a:t>tn-Subnet</a:t>
            </a:r>
            <a:r>
              <a:rPr lang="fr-FR" dirty="0" smtClean="0"/>
              <a:t>/BD-BD2]-</a:t>
            </a:r>
            <a:r>
              <a:rPr lang="fr-FR" dirty="0" err="1" smtClean="0"/>
              <a:t>isSvc</a:t>
            </a:r>
            <a:r>
              <a:rPr lang="fr-FR" dirty="0" smtClean="0"/>
              <a:t>-no]</a:t>
            </a:r>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extconntrack</a:t>
            </a:r>
            <a:endParaRPr lang="fr-FR" dirty="0" smtClean="0"/>
          </a:p>
          <a:p>
            <a:r>
              <a:rPr lang="fr-FR" dirty="0" smtClean="0"/>
              <a:t>12:13:17.533+01:00 </a:t>
            </a:r>
            <a:r>
              <a:rPr lang="fr-FR" dirty="0" err="1" smtClean="0"/>
              <a:t>dn</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r>
              <a:rPr lang="fr-FR" dirty="0" err="1" smtClean="0"/>
              <a:t>rttoRemoteCtxDef</a:t>
            </a:r>
            <a:r>
              <a:rPr lang="fr-FR" dirty="0" smtClean="0"/>
              <a:t>-[</a:t>
            </a:r>
            <a:r>
              <a:rPr lang="fr-FR" dirty="0" err="1" smtClean="0"/>
              <a:t>remotepolholder</a:t>
            </a:r>
            <a:r>
              <a:rPr lang="fr-FR" dirty="0" smtClean="0"/>
              <a:t>]</a:t>
            </a:r>
          </a:p>
          <a:p>
            <a:r>
              <a:rPr lang="fr-FR" dirty="0" smtClean="0"/>
              <a:t>12:13:17.533+01:00 </a:t>
            </a:r>
            <a:r>
              <a:rPr lang="fr-FR" dirty="0" err="1" smtClean="0"/>
              <a:t>dn</a:t>
            </a:r>
            <a:r>
              <a:rPr lang="fr-FR" dirty="0" smtClean="0"/>
              <a:t>=svccont-6-9/rcont-targetcreate-2912284</a:t>
            </a:r>
          </a:p>
          <a:p>
            <a:r>
              <a:rPr lang="fr-FR" dirty="0" smtClean="0"/>
              <a:t>12:13:17.533+01:00 </a:t>
            </a:r>
            <a:r>
              <a:rPr lang="fr-FR" dirty="0" err="1" smtClean="0"/>
              <a:t>dn</a:t>
            </a:r>
            <a:r>
              <a:rPr lang="fr-FR" dirty="0" smtClean="0"/>
              <a:t>=svccont-6-9/rcont-targetcreate-2912284/</a:t>
            </a:r>
            <a:r>
              <a:rPr lang="fr-FR" dirty="0" err="1" smtClean="0"/>
              <a:t>rinst</a:t>
            </a:r>
            <a:r>
              <a:rPr lang="fr-FR" dirty="0" smtClean="0"/>
              <a:t>-[</a:t>
            </a:r>
            <a:r>
              <a:rPr lang="fr-FR" dirty="0" err="1" smtClean="0"/>
              <a:t>remotepolholder</a:t>
            </a:r>
            <a:r>
              <a:rPr lang="fr-FR" dirty="0" smtClean="0"/>
              <a:t>/</a:t>
            </a:r>
            <a:r>
              <a:rPr lang="fr-FR" dirty="0" err="1" smtClean="0"/>
              <a:t>rstoRemoteCtxDef</a:t>
            </a:r>
            <a:r>
              <a:rPr lang="fr-FR" dirty="0" smtClean="0"/>
              <a:t>-[uni/</a:t>
            </a:r>
            <a:r>
              <a:rPr lang="fr-FR" dirty="0" err="1" smtClean="0"/>
              <a:t>ctx</a:t>
            </a:r>
            <a:r>
              <a:rPr lang="fr-FR" dirty="0" smtClean="0"/>
              <a:t>-[uni/</a:t>
            </a:r>
            <a:r>
              <a:rPr lang="fr-FR" dirty="0" err="1" smtClean="0"/>
              <a:t>tn-Subnet</a:t>
            </a:r>
            <a:r>
              <a:rPr lang="fr-FR" dirty="0" smtClean="0"/>
              <a:t>/</a:t>
            </a:r>
            <a:r>
              <a:rPr lang="fr-FR" dirty="0" err="1" smtClean="0"/>
              <a:t>ctx-Subnet</a:t>
            </a:r>
            <a:r>
              <a:rPr lang="fr-FR" dirty="0" smtClean="0"/>
              <a:t>]]]</a:t>
            </a:r>
          </a:p>
          <a:p>
            <a:r>
              <a:rPr lang="fr-FR" dirty="0" smtClean="0"/>
              <a:t>12:13:17.533+01:00 </a:t>
            </a:r>
            <a:r>
              <a:rPr lang="fr-FR" dirty="0" err="1" smtClean="0"/>
              <a:t>dn</a:t>
            </a:r>
            <a:r>
              <a:rPr lang="fr-FR" dirty="0" smtClean="0"/>
              <a:t>=action/</a:t>
            </a:r>
            <a:r>
              <a:rPr lang="fr-FR" dirty="0" err="1" smtClean="0"/>
              <a:t>policyelemsubj</a:t>
            </a:r>
            <a:r>
              <a:rPr lang="fr-FR" dirty="0" smtClean="0"/>
              <a:t>-[svccont-6-9/rcont-targetcreate-2912284]</a:t>
            </a:r>
          </a:p>
          <a:p>
            <a:r>
              <a:rPr lang="fr-FR" dirty="0" smtClean="0"/>
              <a:t>12:13:17.533+01:00 </a:t>
            </a:r>
            <a:r>
              <a:rPr lang="fr-FR" dirty="0" err="1" smtClean="0"/>
              <a:t>dn</a:t>
            </a:r>
            <a:r>
              <a:rPr lang="fr-FR" dirty="0" smtClean="0"/>
              <a:t>=action/</a:t>
            </a:r>
            <a:r>
              <a:rPr lang="fr-FR" dirty="0" err="1" smtClean="0"/>
              <a:t>policyelemsubj</a:t>
            </a:r>
            <a:r>
              <a:rPr lang="fr-FR" dirty="0" smtClean="0"/>
              <a:t>-[svccont-6-9/rcont-targetcreate-2912284]/</a:t>
            </a:r>
            <a:r>
              <a:rPr lang="fr-FR" dirty="0" err="1" smtClean="0"/>
              <a:t>relnRelTaskContTask-relnTargetCreate</a:t>
            </a:r>
            <a:endParaRPr lang="fr-FR" dirty="0" smtClean="0"/>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suni-vrf-node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suni-vrf-node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-[vxlan-2621440]]/id-[</a:t>
            </a:r>
            <a:r>
              <a:rPr lang="fr-FR" dirty="0" err="1" smtClean="0"/>
              <a:t>idm</a:t>
            </a:r>
            <a:r>
              <a:rPr lang="fr-FR" dirty="0" smtClean="0"/>
              <a:t>/</a:t>
            </a:r>
            <a:r>
              <a:rPr lang="fr-FR" dirty="0" err="1" smtClean="0"/>
              <a:t>suni-vrf-node</a:t>
            </a:r>
            <a:r>
              <a:rPr lang="fr-FR" dirty="0" smtClean="0"/>
              <a:t>/id32-11]</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-scope-</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-scope-</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/scope-2621440]/id-[</a:t>
            </a:r>
            <a:r>
              <a:rPr lang="fr-FR" dirty="0" err="1" smtClean="0"/>
              <a:t>idm</a:t>
            </a:r>
            <a:r>
              <a:rPr lang="fr-FR" dirty="0" smtClean="0"/>
              <a:t>/</a:t>
            </a:r>
            <a:r>
              <a:rPr lang="fr-FR" dirty="0" err="1" smtClean="0"/>
              <a:t>suni</a:t>
            </a:r>
            <a:r>
              <a:rPr lang="fr-FR" dirty="0" smtClean="0"/>
              <a:t>-scope-</a:t>
            </a:r>
            <a:r>
              <a:rPr lang="fr-FR" dirty="0" err="1" smtClean="0"/>
              <a:t>node</a:t>
            </a:r>
            <a:r>
              <a:rPr lang="fr-FR" dirty="0" smtClean="0"/>
              <a:t>/id32-11]</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/ipv6/</a:t>
            </a:r>
            <a:r>
              <a:rPr lang="fr-FR" dirty="0" err="1" smtClean="0"/>
              <a:t>inst</a:t>
            </a:r>
            <a:r>
              <a:rPr lang="fr-FR" dirty="0" smtClean="0"/>
              <a:t>/</a:t>
            </a:r>
            <a:r>
              <a:rPr lang="fr-FR" dirty="0" err="1" smtClean="0"/>
              <a:t>dom-Subnet:Subnet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arp</a:t>
            </a:r>
            <a:r>
              <a:rPr lang="fr-FR" dirty="0" smtClean="0"/>
              <a:t>/</a:t>
            </a:r>
            <a:r>
              <a:rPr lang="fr-FR" dirty="0" err="1" smtClean="0"/>
              <a:t>inst</a:t>
            </a:r>
            <a:r>
              <a:rPr lang="fr-FR" dirty="0" smtClean="0"/>
              <a:t>/</a:t>
            </a:r>
            <a:r>
              <a:rPr lang="fr-FR" dirty="0" err="1" smtClean="0"/>
              <a:t>dom-Subnet:Subnet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nd</a:t>
            </a:r>
            <a:r>
              <a:rPr lang="fr-FR" dirty="0" smtClean="0"/>
              <a:t>/</a:t>
            </a:r>
            <a:r>
              <a:rPr lang="fr-FR" dirty="0" err="1" smtClean="0"/>
              <a:t>inst</a:t>
            </a:r>
            <a:r>
              <a:rPr lang="fr-FR" dirty="0" smtClean="0"/>
              <a:t>/</a:t>
            </a:r>
            <a:r>
              <a:rPr lang="fr-FR" dirty="0" err="1" smtClean="0"/>
              <a:t>dom-Subnet:Subnet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epret</a:t>
            </a:r>
            <a:endParaRPr lang="fr-FR" dirty="0" smtClean="0"/>
          </a:p>
          <a:p>
            <a:r>
              <a:rPr lang="fr-FR" dirty="0" smtClean="0"/>
              <a:t>12:13:19.237+01:00 </a:t>
            </a:r>
            <a:r>
              <a:rPr lang="fr-FR" dirty="0" err="1" smtClean="0"/>
              <a:t>dnn-node</a:t>
            </a:r>
            <a:r>
              <a:rPr lang="fr-FR" dirty="0" smtClean="0"/>
              <a:t>/</a:t>
            </a:r>
            <a:r>
              <a:rPr lang="fr-FR" dirty="0" err="1" smtClean="0"/>
              <a:t>ctx</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t>
            </a:r>
          </a:p>
          <a:p>
            <a:r>
              <a:rPr lang="fr-FR" dirty="0" smtClean="0"/>
              <a:t>12:13:19.237+01:00 </a:t>
            </a:r>
            <a:r>
              <a:rPr lang="fr-FR" dirty="0" err="1" smtClean="0"/>
              <a:t>dnn-node</a:t>
            </a:r>
            <a:r>
              <a:rPr lang="fr-FR" dirty="0" smtClean="0"/>
              <a:t>/id32-9]</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/af-ipv4-ucast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/af-ipv4-ucast/</a:t>
            </a:r>
            <a:r>
              <a:rPr lang="fr-FR" dirty="0" err="1" smtClean="0"/>
              <a:t>rttp</a:t>
            </a:r>
            <a:r>
              <a:rPr lang="fr-FR" dirty="0" smtClean="0"/>
              <a:t>-export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/af-ipv4-ucast/</a:t>
            </a:r>
            <a:r>
              <a:rPr lang="fr-FR" dirty="0" err="1" smtClean="0"/>
              <a:t>rttp</a:t>
            </a:r>
            <a:r>
              <a:rPr lang="fr-FR" dirty="0" smtClean="0"/>
              <a:t>-export/ent-route-target:as2-nn4:101:2621440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/af-ipv4-ucast/</a:t>
            </a:r>
            <a:r>
              <a:rPr lang="fr-FR" dirty="0" err="1" smtClean="0"/>
              <a:t>rttp</a:t>
            </a:r>
            <a:r>
              <a:rPr lang="fr-FR" dirty="0" smtClean="0"/>
              <a:t>-import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/af-ipv4-ucast/</a:t>
            </a:r>
            <a:r>
              <a:rPr lang="fr-FR" dirty="0" err="1" smtClean="0"/>
              <a:t>rttp</a:t>
            </a:r>
            <a:r>
              <a:rPr lang="fr-FR" dirty="0" smtClean="0"/>
              <a:t>-import/ent-route-target:as2-nn4:101:2621440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/af-ipv6-ucast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/af-ipv6-ucast/</a:t>
            </a:r>
            <a:r>
              <a:rPr lang="fr-FR" dirty="0" err="1" smtClean="0"/>
              <a:t>rttp</a:t>
            </a:r>
            <a:r>
              <a:rPr lang="fr-FR" dirty="0" smtClean="0"/>
              <a:t>-export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/af-ipv6-ucast/</a:t>
            </a:r>
            <a:r>
              <a:rPr lang="fr-FR" dirty="0" err="1" smtClean="0"/>
              <a:t>rttp</a:t>
            </a:r>
            <a:r>
              <a:rPr lang="fr-FR" dirty="0" smtClean="0"/>
              <a:t>-export/ent-route-target:as2-nn4:101:2621440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/af-ipv6-ucast/</a:t>
            </a:r>
            <a:r>
              <a:rPr lang="fr-FR" dirty="0" err="1" smtClean="0"/>
              <a:t>rttp</a:t>
            </a:r>
            <a:r>
              <a:rPr lang="fr-FR" dirty="0" smtClean="0"/>
              <a:t>-import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bgp</a:t>
            </a:r>
            <a:r>
              <a:rPr lang="fr-FR" dirty="0" smtClean="0"/>
              <a:t>/</a:t>
            </a:r>
            <a:r>
              <a:rPr lang="fr-FR" dirty="0" err="1" smtClean="0"/>
              <a:t>inst</a:t>
            </a:r>
            <a:r>
              <a:rPr lang="fr-FR" dirty="0" smtClean="0"/>
              <a:t>/</a:t>
            </a:r>
            <a:r>
              <a:rPr lang="fr-FR" dirty="0" err="1" smtClean="0"/>
              <a:t>dom-Subnet:Subnet</a:t>
            </a:r>
            <a:r>
              <a:rPr lang="fr-FR" dirty="0" smtClean="0"/>
              <a:t>/af-ipv6-ucast/</a:t>
            </a:r>
            <a:r>
              <a:rPr lang="fr-FR" dirty="0" err="1" smtClean="0"/>
              <a:t>rttp</a:t>
            </a:r>
            <a:r>
              <a:rPr lang="fr-FR" dirty="0" smtClean="0"/>
              <a:t>-import/ent-route-target:as2-nn4:101:2621440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actrl</a:t>
            </a:r>
            <a:r>
              <a:rPr lang="fr-FR" dirty="0" smtClean="0"/>
              <a:t>/scope-2621440</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/scope-2621440/rule-2621440-s-any-d-any-f-implarp]</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/scope-2621440/rule-2621440-s-any-d-any-f-implarp]/id-[</a:t>
            </a:r>
            <a:r>
              <a:rPr lang="fr-FR" dirty="0" err="1" smtClean="0"/>
              <a:t>idm</a:t>
            </a:r>
            <a:r>
              <a:rPr lang="fr-FR" dirty="0" smtClean="0"/>
              <a:t>/</a:t>
            </a:r>
            <a:r>
              <a:rPr lang="fr-FR" dirty="0" err="1" smtClean="0"/>
              <a:t>suni-rule-node</a:t>
            </a:r>
            <a:r>
              <a:rPr lang="fr-FR" dirty="0" smtClean="0"/>
              <a:t>/id32-4152]</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actrl</a:t>
            </a:r>
            <a:r>
              <a:rPr lang="fr-FR" dirty="0" smtClean="0"/>
              <a:t>/scope-2621440/rule-2621440-s-any-d-any-f-implarp</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/scope-2621440/rule-2621440-s-any-d-any-f-implicit]</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/scope-2621440/rule-2621440-s-any-d-any-f-implicit]/id-[</a:t>
            </a:r>
            <a:r>
              <a:rPr lang="fr-FR" dirty="0" err="1" smtClean="0"/>
              <a:t>idm</a:t>
            </a:r>
            <a:r>
              <a:rPr lang="fr-FR" dirty="0" smtClean="0"/>
              <a:t>/</a:t>
            </a:r>
            <a:r>
              <a:rPr lang="fr-FR" dirty="0" err="1" smtClean="0"/>
              <a:t>suni-rule-node</a:t>
            </a:r>
            <a:r>
              <a:rPr lang="fr-FR" dirty="0" smtClean="0"/>
              <a:t>/id32-4153]</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actrl</a:t>
            </a:r>
            <a:r>
              <a:rPr lang="fr-FR" dirty="0" smtClean="0"/>
              <a:t>/scope-2621440/rule-2621440-s-any-d-any-f-implicit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-[0.0.0.0/0]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-[0.0.0.0/0]/cons-[</a:t>
            </a:r>
            <a:r>
              <a:rPr lang="fr-FR" dirty="0" err="1" smtClean="0"/>
              <a:t>sys</a:t>
            </a:r>
            <a:r>
              <a:rPr lang="fr-FR" dirty="0" smtClean="0"/>
              <a:t>/</a:t>
            </a:r>
            <a:r>
              <a:rPr lang="fr-FR" dirty="0" err="1" smtClean="0"/>
              <a:t>ctx</a:t>
            </a:r>
            <a:r>
              <a:rPr lang="fr-FR" dirty="0" smtClean="0"/>
              <a:t>-[vxlan-2621440]]-</a:t>
            </a:r>
            <a:r>
              <a:rPr lang="fr-FR" dirty="0" err="1" smtClean="0"/>
              <a:t>sub</a:t>
            </a:r>
            <a:r>
              <a:rPr lang="fr-FR" dirty="0" smtClean="0"/>
              <a: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-[::/0]/cons-[</a:t>
            </a:r>
            <a:r>
              <a:rPr lang="fr-FR" dirty="0" err="1" smtClean="0"/>
              <a:t>sys</a:t>
            </a:r>
            <a:r>
              <a:rPr lang="fr-FR" dirty="0" smtClean="0"/>
              <a:t>/</a:t>
            </a:r>
            <a:r>
              <a:rPr lang="fr-FR" dirty="0" err="1" smtClean="0"/>
              <a:t>ctx</a:t>
            </a:r>
            <a:r>
              <a:rPr lang="fr-FR" dirty="0" smtClean="0"/>
              <a:t>-[vxlan-2621440]]-</a:t>
            </a:r>
            <a:r>
              <a:rPr lang="fr-FR" dirty="0" err="1" smtClean="0"/>
              <a:t>sub</a:t>
            </a:r>
            <a:r>
              <a:rPr lang="fr-FR" dirty="0" smtClean="0"/>
              <a:t>-[]</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/scope-2621440/rule-2621440-s-any-d-15-f-implicit]</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/scope-2621440/rule-2621440-s-any-d-15-f-implicit]/id-[</a:t>
            </a:r>
            <a:r>
              <a:rPr lang="fr-FR" dirty="0" err="1" smtClean="0"/>
              <a:t>idm</a:t>
            </a:r>
            <a:r>
              <a:rPr lang="fr-FR" dirty="0" smtClean="0"/>
              <a:t>/</a:t>
            </a:r>
            <a:r>
              <a:rPr lang="fr-FR" dirty="0" err="1" smtClean="0"/>
              <a:t>suni-rule-node</a:t>
            </a:r>
            <a:r>
              <a:rPr lang="fr-FR" dirty="0" smtClean="0"/>
              <a:t>/id32-4154]</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actrl</a:t>
            </a:r>
            <a:r>
              <a:rPr lang="fr-FR" dirty="0" smtClean="0"/>
              <a:t>/scope-2621440/rule-2621440-s-any-d-15-f-implicit</a:t>
            </a:r>
          </a:p>
          <a:p>
            <a:r>
              <a:rPr lang="fr-FR" dirty="0" smtClean="0"/>
              <a:t>12:13:19.237+01:00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-[vxlan-2621440]</a:t>
            </a:r>
          </a:p>
          <a:p>
            <a:r>
              <a:rPr lang="fr-FR" dirty="0" smtClean="0"/>
              <a:t>12:13:19.237+01:00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-[vxlan-2621440]/cons-[</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-App/epg-EPG1]/rsEPgDefToL3Dom</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-[vxlan-2621440]/rtfvEPgDefToL3Dom-[uni/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-[vxlan-2621440]/bd-[vxlan-16482194]]/id-[</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/id32-40]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epret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epsScanInfo</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fmgrp</a:t>
            </a:r>
            <a:r>
              <a:rPr lang="fr-FR" dirty="0" smtClean="0"/>
              <a:t>-[225.1.117.192]</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/scope-2621440/rule-2621440-s-any-d-49153-f-implicit]</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suni-rule-node</a:t>
            </a:r>
            <a:r>
              <a:rPr lang="fr-FR" dirty="0" smtClean="0"/>
              <a:t>/</a:t>
            </a:r>
            <a:r>
              <a:rPr lang="fr-FR" dirty="0" err="1" smtClean="0"/>
              <a:t>ctx</a:t>
            </a:r>
            <a:r>
              <a:rPr lang="fr-FR" dirty="0" smtClean="0"/>
              <a:t>-[</a:t>
            </a:r>
            <a:r>
              <a:rPr lang="fr-FR" dirty="0" err="1" smtClean="0"/>
              <a:t>sys</a:t>
            </a:r>
            <a:r>
              <a:rPr lang="fr-FR" dirty="0" smtClean="0"/>
              <a:t>/</a:t>
            </a:r>
            <a:r>
              <a:rPr lang="fr-FR" dirty="0" err="1" smtClean="0"/>
              <a:t>actrl</a:t>
            </a:r>
            <a:r>
              <a:rPr lang="fr-FR" dirty="0" smtClean="0"/>
              <a:t>/scope-2621440/rule-2621440-s-any-d-49153-f-implicit]/id-[</a:t>
            </a:r>
            <a:r>
              <a:rPr lang="fr-FR" dirty="0" err="1" smtClean="0"/>
              <a:t>idm</a:t>
            </a:r>
            <a:r>
              <a:rPr lang="fr-FR" dirty="0" smtClean="0"/>
              <a:t>/</a:t>
            </a:r>
            <a:r>
              <a:rPr lang="fr-FR" dirty="0" err="1" smtClean="0"/>
              <a:t>suni-rule-node</a:t>
            </a:r>
            <a:r>
              <a:rPr lang="fr-FR" dirty="0" smtClean="0"/>
              <a:t>/id32-4155]</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actrl</a:t>
            </a:r>
            <a:r>
              <a:rPr lang="fr-FR" dirty="0" smtClean="0"/>
              <a:t>/scope-2621440/rule-2621440-s-any-d-49153-f-implicit</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r>
              <a:rPr lang="fr-FR" dirty="0" err="1" smtClean="0"/>
              <a:t>nh</a:t>
            </a:r>
            <a:r>
              <a:rPr lang="fr-FR" dirty="0" smtClean="0"/>
              <a:t>-[</a:t>
            </a:r>
            <a:r>
              <a:rPr lang="fr-FR" dirty="0" err="1" smtClean="0"/>
              <a:t>unspecified</a:t>
            </a:r>
            <a:r>
              <a:rPr lang="fr-FR" dirty="0" smtClean="0"/>
              <a:t>]-</a:t>
            </a:r>
            <a:r>
              <a:rPr lang="fr-FR" dirty="0" err="1" smtClean="0"/>
              <a:t>addr</a:t>
            </a:r>
            <a:r>
              <a:rPr lang="fr-FR" dirty="0" smtClean="0"/>
              <a:t>-[10.0.232.65/32]-</a:t>
            </a:r>
            <a:r>
              <a:rPr lang="fr-FR" dirty="0" err="1" smtClean="0"/>
              <a:t>vrf</a:t>
            </a:r>
            <a:r>
              <a:rPr lang="fr-FR" dirty="0" smtClean="0"/>
              <a:t>-[overlay-1]</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r>
              <a:rPr lang="fr-FR" dirty="0" err="1" smtClean="0"/>
              <a:t>rsrouteToRouteDef</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a:t>
            </a:r>
          </a:p>
          <a:p>
            <a:r>
              <a:rPr lang="fr-FR" dirty="0" smtClean="0"/>
              <a:t>12:13:19.238+01:00 </a:t>
            </a:r>
            <a:r>
              <a:rPr lang="fr-FR" dirty="0" err="1" smtClean="0"/>
              <a:t>dn</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a:t>
            </a:r>
            <a:r>
              <a:rPr lang="fr-FR" dirty="0" err="1" smtClean="0"/>
              <a:t>rtrouteToRouteDef</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r>
              <a:rPr lang="fr-FR" dirty="0" err="1" smtClean="0"/>
              <a:t>rsrouteToRouteDef</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-[10.99.99.1/24]]/cons-[bd-[uni/</a:t>
            </a:r>
            <a:r>
              <a:rPr lang="fr-FR" dirty="0" err="1" smtClean="0"/>
              <a:t>tn-Subnet</a:t>
            </a:r>
            <a:r>
              <a:rPr lang="fr-FR" dirty="0" smtClean="0"/>
              <a:t>/BD-BD1]-</a:t>
            </a:r>
            <a:r>
              <a:rPr lang="fr-FR" dirty="0" err="1" smtClean="0"/>
              <a:t>isSvc</a:t>
            </a:r>
            <a:r>
              <a:rPr lang="fr-FR" dirty="0" smtClean="0"/>
              <a:t>-no]-</a:t>
            </a:r>
            <a:r>
              <a:rPr lang="fr-FR" dirty="0" err="1" smtClean="0"/>
              <a:t>sub</a:t>
            </a:r>
            <a:r>
              <a:rPr lang="fr-FR" dirty="0" smtClean="0"/>
              <a:t>-[]</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a:t>
            </a:r>
            <a:r>
              <a:rPr lang="fr-FR" dirty="0" err="1" smtClean="0"/>
              <a:t>rt</a:t>
            </a:r>
            <a:r>
              <a:rPr lang="fr-FR" dirty="0" smtClean="0"/>
              <a:t>-[10.99.99.0/24]/</a:t>
            </a:r>
            <a:r>
              <a:rPr lang="fr-FR" dirty="0" err="1" smtClean="0"/>
              <a:t>nh</a:t>
            </a:r>
            <a:r>
              <a:rPr lang="fr-FR" dirty="0" smtClean="0"/>
              <a:t>-[</a:t>
            </a:r>
            <a:r>
              <a:rPr lang="fr-FR" dirty="0" err="1" smtClean="0"/>
              <a:t>unspecified</a:t>
            </a:r>
            <a:r>
              <a:rPr lang="fr-FR" dirty="0" smtClean="0"/>
              <a:t>]-</a:t>
            </a:r>
            <a:r>
              <a:rPr lang="fr-FR" dirty="0" err="1" smtClean="0"/>
              <a:t>addr</a:t>
            </a:r>
            <a:r>
              <a:rPr lang="fr-FR" dirty="0" smtClean="0"/>
              <a:t>-[10.0.232.65/32]-</a:t>
            </a:r>
            <a:r>
              <a:rPr lang="fr-FR" dirty="0" err="1" smtClean="0"/>
              <a:t>vrf</a:t>
            </a:r>
            <a:r>
              <a:rPr lang="fr-FR" dirty="0" smtClean="0"/>
              <a:t>-[overlay-1]/</a:t>
            </a:r>
            <a:r>
              <a:rPr lang="fr-FR" dirty="0" err="1" smtClean="0"/>
              <a:t>rsnexthopToProtG</a:t>
            </a:r>
            <a:r>
              <a:rPr lang="fr-FR" dirty="0" smtClean="0"/>
              <a:t>-[uni/</a:t>
            </a:r>
            <a:r>
              <a:rPr lang="fr-FR" dirty="0" err="1" smtClean="0"/>
              <a:t>fabric</a:t>
            </a:r>
            <a:r>
              <a:rPr lang="fr-FR" dirty="0" smtClean="0"/>
              <a:t>/ipv4protp-default/ipv4expg-default]</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igmpsnoop</a:t>
            </a:r>
            <a:r>
              <a:rPr lang="fr-FR" dirty="0" smtClean="0"/>
              <a:t>/</a:t>
            </a:r>
            <a:r>
              <a:rPr lang="fr-FR" dirty="0" err="1" smtClean="0"/>
              <a:t>inst</a:t>
            </a:r>
            <a:r>
              <a:rPr lang="fr-FR" dirty="0" smtClean="0"/>
              <a:t>/dom-[vxlan-16482194]</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-[vxlan-16482194]</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-[vxlan-16482194]/cons-[</a:t>
            </a:r>
            <a:r>
              <a:rPr lang="fr-FR" dirty="0" err="1" smtClean="0"/>
              <a:t>sys</a:t>
            </a:r>
            <a:r>
              <a:rPr lang="fr-FR" dirty="0" smtClean="0"/>
              <a:t>/</a:t>
            </a:r>
            <a:r>
              <a:rPr lang="fr-FR" dirty="0" err="1" smtClean="0"/>
              <a:t>ctx</a:t>
            </a:r>
            <a:r>
              <a:rPr lang="fr-FR" dirty="0" smtClean="0"/>
              <a:t>-[vxlan-2621440]/bd-[vxlan-16482194]]</a:t>
            </a:r>
          </a:p>
          <a:p>
            <a:r>
              <a:rPr lang="fr-FR" dirty="0" smtClean="0"/>
              <a:t>12:13:19.238+01:00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-App/epg-EPG1]/rsEPgDefToL2Dom</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-[vxlan-2621440]/bd-[vxlan-16482194]/rtfvEPgDefToL2Dom-[uni/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svi</a:t>
            </a:r>
            <a:r>
              <a:rPr lang="fr-FR" dirty="0" smtClean="0"/>
              <a:t>-[vlan40]</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/if-[vlan40]</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/if-[vlan40]/</a:t>
            </a:r>
            <a:r>
              <a:rPr lang="fr-FR" dirty="0" err="1" smtClean="0"/>
              <a:t>addr</a:t>
            </a:r>
            <a:r>
              <a:rPr lang="fr-FR" dirty="0" smtClean="0"/>
              <a:t>-[10.99.99.1/24]</a:t>
            </a:r>
          </a:p>
          <a:p>
            <a:r>
              <a:rPr lang="fr-FR" dirty="0" smtClean="0"/>
              <a:t>12:13:19.238+01:00 </a:t>
            </a:r>
            <a:r>
              <a:rPr lang="fr-FR" dirty="0" err="1" smtClean="0"/>
              <a:t>dn</a:t>
            </a:r>
            <a:r>
              <a:rPr lang="fr-FR" dirty="0" smtClean="0"/>
              <a:t>=</a:t>
            </a:r>
            <a:r>
              <a:rPr lang="fr-FR" dirty="0" err="1" smtClean="0"/>
              <a:t>sys</a:t>
            </a:r>
            <a:r>
              <a:rPr lang="fr-FR" dirty="0" smtClean="0"/>
              <a:t>/ipv4/</a:t>
            </a:r>
            <a:r>
              <a:rPr lang="fr-FR" dirty="0" err="1" smtClean="0"/>
              <a:t>inst</a:t>
            </a:r>
            <a:r>
              <a:rPr lang="fr-FR" dirty="0" smtClean="0"/>
              <a:t>/</a:t>
            </a:r>
            <a:r>
              <a:rPr lang="fr-FR" dirty="0" err="1" smtClean="0"/>
              <a:t>dom-Subnet:Subnet</a:t>
            </a:r>
            <a:r>
              <a:rPr lang="fr-FR" dirty="0" smtClean="0"/>
              <a:t>/if-[vlan40]/</a:t>
            </a:r>
            <a:r>
              <a:rPr lang="fr-FR" dirty="0" err="1" smtClean="0"/>
              <a:t>addr</a:t>
            </a:r>
            <a:r>
              <a:rPr lang="fr-FR" dirty="0" smtClean="0"/>
              <a:t>-[10.99.99.1/24]/</a:t>
            </a:r>
            <a:r>
              <a:rPr lang="fr-FR" dirty="0" err="1" smtClean="0"/>
              <a:t>rsrtDefIpAddr</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a:t>
            </a:r>
          </a:p>
          <a:p>
            <a:r>
              <a:rPr lang="fr-FR" dirty="0" smtClean="0"/>
              <a:t>12:13:19.238+01:00 </a:t>
            </a:r>
            <a:r>
              <a:rPr lang="fr-FR" dirty="0" err="1" smtClean="0"/>
              <a:t>dn</a:t>
            </a:r>
            <a:r>
              <a:rPr lang="fr-FR" dirty="0" smtClean="0"/>
              <a:t>=bd-[uni/</a:t>
            </a:r>
            <a:r>
              <a:rPr lang="fr-FR" dirty="0" err="1" smtClean="0"/>
              <a:t>tn-Subnet</a:t>
            </a:r>
            <a:r>
              <a:rPr lang="fr-FR" dirty="0" smtClean="0"/>
              <a:t>/BD-BD1]-</a:t>
            </a:r>
            <a:r>
              <a:rPr lang="fr-FR" dirty="0" err="1" smtClean="0"/>
              <a:t>isSvc</a:t>
            </a:r>
            <a:r>
              <a:rPr lang="fr-FR" dirty="0" smtClean="0"/>
              <a:t>-no/</a:t>
            </a:r>
            <a:r>
              <a:rPr lang="fr-FR" dirty="0" err="1" smtClean="0"/>
              <a:t>rt</a:t>
            </a:r>
            <a:r>
              <a:rPr lang="fr-FR" dirty="0" smtClean="0"/>
              <a:t>-[10.99.99.1/24]/</a:t>
            </a:r>
            <a:r>
              <a:rPr lang="fr-FR" dirty="0" err="1" smtClean="0"/>
              <a:t>rtrtDefIpAddr</a:t>
            </a:r>
            <a:endParaRPr lang="fr-FR" dirty="0" smtClean="0"/>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nd</a:t>
            </a:r>
            <a:r>
              <a:rPr lang="fr-FR" dirty="0" smtClean="0"/>
              <a:t>/</a:t>
            </a:r>
            <a:r>
              <a:rPr lang="fr-FR" dirty="0" err="1" smtClean="0"/>
              <a:t>inst</a:t>
            </a:r>
            <a:r>
              <a:rPr lang="fr-FR" dirty="0" smtClean="0"/>
              <a:t>/</a:t>
            </a:r>
            <a:r>
              <a:rPr lang="fr-FR" dirty="0" err="1" smtClean="0"/>
              <a:t>dom-Subnet:Subnet</a:t>
            </a:r>
            <a:r>
              <a:rPr lang="fr-FR" dirty="0" smtClean="0"/>
              <a:t>/if-[vlan40]</a:t>
            </a:r>
          </a:p>
          <a:p>
            <a:r>
              <a:rPr lang="fr-FR" dirty="0" smtClean="0"/>
              <a:t>12:13:19.238+01:00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rsstPathAtt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r>
              <a:rPr lang="fr-FR" dirty="0" err="1" smtClean="0"/>
              <a:t>rtfvStPathAtt</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p>
          <a:p>
            <a:r>
              <a:rPr lang="fr-FR" dirty="0" smtClean="0"/>
              <a:t>12:13:19.238+01:00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-[vxlan-2621440]/bd-[vxlan-16482194]/vlan-[vlan-300]]/id-[</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/id32-41]</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epsScanInfo</a:t>
            </a:r>
            <a:endParaRPr lang="fr-FR" dirty="0" smtClean="0"/>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-[vxlan-8392]</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-[vxlan-8392]/cons-[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r>
              <a:rPr lang="fr-FR" dirty="0" err="1" smtClean="0"/>
              <a:t>rsdomIfConn</a:t>
            </a:r>
            <a:endParaRPr lang="fr-FR" dirty="0" smtClean="0"/>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rtfvDomIfConn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rsvlanEppAtt</a:t>
            </a:r>
            <a:endParaRPr lang="fr-FR" dirty="0" smtClean="0"/>
          </a:p>
          <a:p>
            <a:r>
              <a:rPr lang="fr-FR" dirty="0" smtClean="0"/>
              <a:t>12:13:19.238+01:00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rtvlanVlanEppAtt</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-[vlan-300]</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-[vlan-300]/cons-[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-[eth1/33]/rtl2PathDomAtt-[</a:t>
            </a:r>
            <a:r>
              <a:rPr lang="fr-FR" dirty="0" err="1" smtClean="0"/>
              <a:t>sys</a:t>
            </a:r>
            <a:r>
              <a:rPr lang="fr-FR" dirty="0" smtClean="0"/>
              <a:t>/</a:t>
            </a:r>
            <a:r>
              <a:rPr lang="fr-FR" dirty="0" err="1" smtClean="0"/>
              <a:t>ctx</a:t>
            </a:r>
            <a:r>
              <a:rPr lang="fr-FR" dirty="0" smtClean="0"/>
              <a:t>-[vxlan-2621440]/bd-[vxlan-16482194]]</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-[eth1/33]/rtl2PathDomAtt-[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-[eth1/33]]/cons-[uni/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p>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46</a:t>
            </a:fld>
            <a:endParaRPr lang="en-US"/>
          </a:p>
        </p:txBody>
      </p:sp>
    </p:spTree>
    <p:extLst>
      <p:ext uri="{BB962C8B-B14F-4D97-AF65-F5344CB8AC3E}">
        <p14:creationId xmlns:p14="http://schemas.microsoft.com/office/powerpoint/2010/main" val="323307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3532">
              <a:defRPr sz="2900" b="1">
                <a:solidFill>
                  <a:schemeClr val="tx1"/>
                </a:solidFill>
                <a:latin typeface="Arial" charset="0"/>
                <a:ea typeface="ＭＳ Ｐゴシック" pitchFamily="34" charset="-128"/>
              </a:defRPr>
            </a:lvl1pPr>
            <a:lvl2pPr marL="727980" indent="-279992" defTabSz="883532">
              <a:defRPr sz="2900" b="1">
                <a:solidFill>
                  <a:schemeClr val="tx1"/>
                </a:solidFill>
                <a:latin typeface="Arial" charset="0"/>
                <a:ea typeface="ＭＳ Ｐゴシック" pitchFamily="34" charset="-128"/>
              </a:defRPr>
            </a:lvl2pPr>
            <a:lvl3pPr marL="1119970" indent="-223994" defTabSz="883532">
              <a:defRPr sz="2900" b="1">
                <a:solidFill>
                  <a:schemeClr val="tx1"/>
                </a:solidFill>
                <a:latin typeface="Arial" charset="0"/>
                <a:ea typeface="ＭＳ Ｐゴシック" pitchFamily="34" charset="-128"/>
              </a:defRPr>
            </a:lvl3pPr>
            <a:lvl4pPr marL="1567959" indent="-223994" defTabSz="883532">
              <a:defRPr sz="2900" b="1">
                <a:solidFill>
                  <a:schemeClr val="tx1"/>
                </a:solidFill>
                <a:latin typeface="Arial" charset="0"/>
                <a:ea typeface="ＭＳ Ｐゴシック" pitchFamily="34" charset="-128"/>
              </a:defRPr>
            </a:lvl4pPr>
            <a:lvl5pPr marL="2015947" indent="-223994" defTabSz="883532">
              <a:defRPr sz="2900" b="1">
                <a:solidFill>
                  <a:schemeClr val="tx1"/>
                </a:solidFill>
                <a:latin typeface="Arial" charset="0"/>
                <a:ea typeface="ＭＳ Ｐゴシック" pitchFamily="34" charset="-128"/>
              </a:defRPr>
            </a:lvl5pPr>
            <a:lvl6pPr marL="2463935" indent="-223994" defTabSz="883532"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6pPr>
            <a:lvl7pPr marL="2911923" indent="-223994" defTabSz="883532"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7pPr>
            <a:lvl8pPr marL="3359911" indent="-223994" defTabSz="883532"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8pPr>
            <a:lvl9pPr marL="3807899" indent="-223994" defTabSz="883532" eaLnBrk="0" fontAlgn="base" hangingPunct="0">
              <a:lnSpc>
                <a:spcPct val="90000"/>
              </a:lnSpc>
              <a:spcBef>
                <a:spcPct val="0"/>
              </a:spcBef>
              <a:spcAft>
                <a:spcPct val="0"/>
              </a:spcAft>
              <a:defRPr sz="2900" b="1">
                <a:solidFill>
                  <a:schemeClr val="tx1"/>
                </a:solidFill>
                <a:latin typeface="Arial" charset="0"/>
                <a:ea typeface="ＭＳ Ｐゴシック" pitchFamily="34" charset="-128"/>
              </a:defRPr>
            </a:lvl9pPr>
          </a:lstStyle>
          <a:p>
            <a:fld id="{18F0E823-BE2F-4255-9D07-C180CF7467EB}" type="slidenum">
              <a:rPr lang="en-US" altLang="en-US" sz="800" b="0"/>
              <a:pPr/>
              <a:t>4</a:t>
            </a:fld>
            <a:endParaRPr lang="en-US" altLang="en-US" sz="800" b="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Full log of MIT ADD :</a:t>
            </a:r>
          </a:p>
          <a:p>
            <a:r>
              <a:rPr lang="fr-FR" dirty="0" smtClean="0"/>
              <a:t>pod2-leaf3# </a:t>
            </a:r>
            <a:r>
              <a:rPr lang="fr-FR" dirty="0" err="1" smtClean="0"/>
              <a:t>zgrep</a:t>
            </a:r>
            <a:r>
              <a:rPr lang="fr-FR" dirty="0" smtClean="0"/>
              <a:t> "</a:t>
            </a:r>
            <a:r>
              <a:rPr lang="fr-FR" dirty="0" err="1" smtClean="0"/>
              <a:t>mit_update</a:t>
            </a:r>
            <a:r>
              <a:rPr lang="fr-FR" dirty="0" smtClean="0"/>
              <a:t>.*MIT ADD" svc_ifc_policyelem.log.5907.gz  | </a:t>
            </a:r>
            <a:r>
              <a:rPr lang="fr-FR" dirty="0" err="1" smtClean="0"/>
              <a:t>egrep</a:t>
            </a:r>
            <a:r>
              <a:rPr lang="fr-FR" dirty="0" smtClean="0"/>
              <a:t> "12:13:" | </a:t>
            </a:r>
            <a:r>
              <a:rPr lang="fr-FR" dirty="0" err="1" smtClean="0"/>
              <a:t>awk</a:t>
            </a:r>
            <a:r>
              <a:rPr lang="fr-FR" dirty="0" smtClean="0"/>
              <a:t> '{</a:t>
            </a:r>
            <a:r>
              <a:rPr lang="fr-FR" dirty="0" err="1" smtClean="0"/>
              <a:t>print</a:t>
            </a:r>
            <a:r>
              <a:rPr lang="fr-FR" dirty="0" smtClean="0"/>
              <a:t> $2}'  | </a:t>
            </a:r>
            <a:r>
              <a:rPr lang="fr-FR" dirty="0" err="1" smtClean="0"/>
              <a:t>sed</a:t>
            </a:r>
            <a:r>
              <a:rPr lang="fr-FR" dirty="0" smtClean="0"/>
              <a:t> 's/||MIT//g' |  </a:t>
            </a:r>
            <a:r>
              <a:rPr lang="fr-FR" dirty="0" err="1" smtClean="0"/>
              <a:t>sed</a:t>
            </a:r>
            <a:r>
              <a:rPr lang="fr-FR" dirty="0" smtClean="0"/>
              <a:t> 's/||</a:t>
            </a:r>
            <a:r>
              <a:rPr lang="fr-FR" dirty="0" err="1" smtClean="0"/>
              <a:t>mit_update</a:t>
            </a:r>
            <a:r>
              <a:rPr lang="fr-FR" dirty="0" smtClean="0"/>
              <a:t>.*</a:t>
            </a:r>
            <a:r>
              <a:rPr lang="fr-FR" dirty="0" err="1" smtClean="0"/>
              <a:t>dn</a:t>
            </a:r>
            <a:r>
              <a:rPr lang="fr-FR" dirty="0" smtClean="0"/>
              <a:t>/ </a:t>
            </a:r>
            <a:r>
              <a:rPr lang="fr-FR" dirty="0" err="1" smtClean="0"/>
              <a:t>dn</a:t>
            </a:r>
            <a:r>
              <a:rPr lang="fr-FR" dirty="0" smtClean="0"/>
              <a:t>/g' | </a:t>
            </a:r>
            <a:r>
              <a:rPr lang="fr-FR" dirty="0" err="1" smtClean="0"/>
              <a:t>egrep</a:t>
            </a:r>
            <a:r>
              <a:rPr lang="fr-FR" dirty="0" smtClean="0"/>
              <a:t> "</a:t>
            </a:r>
            <a:r>
              <a:rPr lang="fr-FR" dirty="0" err="1" smtClean="0"/>
              <a:t>ctx</a:t>
            </a:r>
            <a:r>
              <a:rPr lang="fr-FR" dirty="0" smtClean="0"/>
              <a:t>-\[</a:t>
            </a:r>
            <a:r>
              <a:rPr lang="fr-FR" dirty="0" err="1" smtClean="0"/>
              <a:t>vxlan</a:t>
            </a:r>
            <a:r>
              <a:rPr lang="fr-FR" dirty="0" smtClean="0"/>
              <a:t>"</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suni-vrf-node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suni-vrf-node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-[vxlan-2621440]]/id-[</a:t>
            </a:r>
            <a:r>
              <a:rPr lang="fr-FR" dirty="0" err="1" smtClean="0"/>
              <a:t>idm</a:t>
            </a:r>
            <a:r>
              <a:rPr lang="fr-FR" dirty="0" smtClean="0"/>
              <a:t>/</a:t>
            </a:r>
            <a:r>
              <a:rPr lang="fr-FR" dirty="0" err="1" smtClean="0"/>
              <a:t>suni-vrf-node</a:t>
            </a:r>
            <a:r>
              <a:rPr lang="fr-FR" dirty="0" smtClean="0"/>
              <a:t>/id32-11]</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epret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-[0.0.0.0/0]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-[0.0.0.0/0]/cons-[</a:t>
            </a:r>
            <a:r>
              <a:rPr lang="fr-FR" dirty="0" err="1" smtClean="0"/>
              <a:t>sys</a:t>
            </a:r>
            <a:r>
              <a:rPr lang="fr-FR" dirty="0" smtClean="0"/>
              <a:t>/</a:t>
            </a:r>
            <a:r>
              <a:rPr lang="fr-FR" dirty="0" err="1" smtClean="0"/>
              <a:t>ctx</a:t>
            </a:r>
            <a:r>
              <a:rPr lang="fr-FR" dirty="0" smtClean="0"/>
              <a:t>-[vxlan-2621440]]-</a:t>
            </a:r>
            <a:r>
              <a:rPr lang="fr-FR" dirty="0" err="1" smtClean="0"/>
              <a:t>sub</a:t>
            </a:r>
            <a:r>
              <a:rPr lang="fr-FR" dirty="0" smtClean="0"/>
              <a:t>-[]</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a:t>
            </a:r>
            <a:r>
              <a:rPr lang="fr-FR" dirty="0" err="1" smtClean="0"/>
              <a:t>pfx</a:t>
            </a:r>
            <a:r>
              <a:rPr lang="fr-FR" dirty="0" smtClean="0"/>
              <a:t>-[::/0]/cons-[</a:t>
            </a:r>
            <a:r>
              <a:rPr lang="fr-FR" dirty="0" err="1" smtClean="0"/>
              <a:t>sys</a:t>
            </a:r>
            <a:r>
              <a:rPr lang="fr-FR" dirty="0" smtClean="0"/>
              <a:t>/</a:t>
            </a:r>
            <a:r>
              <a:rPr lang="fr-FR" dirty="0" err="1" smtClean="0"/>
              <a:t>ctx</a:t>
            </a:r>
            <a:r>
              <a:rPr lang="fr-FR" dirty="0" smtClean="0"/>
              <a:t>-[vxlan-2621440]]-</a:t>
            </a:r>
            <a:r>
              <a:rPr lang="fr-FR" dirty="0" err="1" smtClean="0"/>
              <a:t>sub</a:t>
            </a:r>
            <a:r>
              <a:rPr lang="fr-FR" dirty="0" smtClean="0"/>
              <a:t>-[]</a:t>
            </a:r>
          </a:p>
          <a:p>
            <a:r>
              <a:rPr lang="fr-FR" dirty="0" smtClean="0"/>
              <a:t>12:13:19.237+01:00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-[vxlan-2621440]/cons-[</a:t>
            </a:r>
            <a:r>
              <a:rPr lang="fr-FR" dirty="0" err="1" smtClean="0"/>
              <a:t>sys</a:t>
            </a:r>
            <a:r>
              <a:rPr lang="fr-FR" dirty="0" smtClean="0"/>
              <a:t>/</a:t>
            </a:r>
            <a:r>
              <a:rPr lang="fr-FR" dirty="0" err="1" smtClean="0"/>
              <a:t>ctx</a:t>
            </a:r>
            <a:r>
              <a:rPr lang="fr-FR" dirty="0" smtClean="0"/>
              <a:t>-[vxlan-2621440]]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-[vxlan-2621440]/rtfvEPgDefToL3Dom-[uni/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a:t>
            </a:r>
          </a:p>
          <a:p>
            <a:r>
              <a:rPr lang="fr-FR" dirty="0" smtClean="0"/>
              <a:t>12:13:19.237+01:00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-[vxlan-2621440]/bd-[vxlan-16482194]]/id-[</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/id32-40]</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epret</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epsScanInfo</a:t>
            </a:r>
            <a:endParaRPr lang="fr-FR" dirty="0" smtClean="0"/>
          </a:p>
          <a:p>
            <a:r>
              <a:rPr lang="fr-FR" dirty="0" smtClean="0"/>
              <a:t>12:13:19.237+01:00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fmgrp</a:t>
            </a:r>
            <a:r>
              <a:rPr lang="fr-FR" dirty="0" smtClean="0"/>
              <a:t>-[225.1.117.192]</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-[vxlan-16482194]/cons-[</a:t>
            </a:r>
            <a:r>
              <a:rPr lang="fr-FR" dirty="0" err="1" smtClean="0"/>
              <a:t>sys</a:t>
            </a:r>
            <a:r>
              <a:rPr lang="fr-FR" dirty="0" smtClean="0"/>
              <a:t>/</a:t>
            </a:r>
            <a:r>
              <a:rPr lang="fr-FR" dirty="0" err="1" smtClean="0"/>
              <a:t>ctx</a:t>
            </a:r>
            <a:r>
              <a:rPr lang="fr-FR" dirty="0" smtClean="0"/>
              <a:t>-[vxlan-2621440]/bd-[vxlan-16482194]]</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-[vxlan-2621440]/bd-[vxlan-16482194]/rtfvEPgDefToL2Dom-[uni/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svi</a:t>
            </a:r>
            <a:r>
              <a:rPr lang="fr-FR" dirty="0" smtClean="0"/>
              <a:t>-[vlan40]</a:t>
            </a:r>
          </a:p>
          <a:p>
            <a:r>
              <a:rPr lang="fr-FR" dirty="0" smtClean="0"/>
              <a:t>12:13:19.238+01:00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a:t>
            </a:r>
            <a:r>
              <a:rPr lang="fr-FR" dirty="0" err="1" smtClean="0"/>
              <a:t>ctx</a:t>
            </a:r>
            <a:r>
              <a:rPr lang="fr-FR" dirty="0" smtClean="0"/>
              <a:t>-[</a:t>
            </a:r>
            <a:r>
              <a:rPr lang="fr-FR" dirty="0" err="1" smtClean="0"/>
              <a:t>sys</a:t>
            </a:r>
            <a:r>
              <a:rPr lang="fr-FR" dirty="0" smtClean="0"/>
              <a:t>/</a:t>
            </a:r>
            <a:r>
              <a:rPr lang="fr-FR" dirty="0" err="1" smtClean="0"/>
              <a:t>ctx</a:t>
            </a:r>
            <a:r>
              <a:rPr lang="fr-FR" dirty="0" smtClean="0"/>
              <a:t>-[vxlan-2621440]/bd-[vxlan-16482194]/vlan-[vlan-300]]/id-[</a:t>
            </a:r>
            <a:r>
              <a:rPr lang="fr-FR" dirty="0" err="1" smtClean="0"/>
              <a:t>idm</a:t>
            </a:r>
            <a:r>
              <a:rPr lang="fr-FR" dirty="0" smtClean="0"/>
              <a:t>/</a:t>
            </a:r>
            <a:r>
              <a:rPr lang="fr-FR" dirty="0" err="1" smtClean="0"/>
              <a:t>suni</a:t>
            </a:r>
            <a:r>
              <a:rPr lang="fr-FR" dirty="0" smtClean="0"/>
              <a:t>-dom-</a:t>
            </a:r>
            <a:r>
              <a:rPr lang="fr-FR" dirty="0" err="1" smtClean="0"/>
              <a:t>node</a:t>
            </a:r>
            <a:r>
              <a:rPr lang="fr-FR" dirty="0" smtClean="0"/>
              <a:t>/id32-41]</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epsScanInfo</a:t>
            </a:r>
            <a:endParaRPr lang="fr-FR" dirty="0" smtClean="0"/>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-[vxlan-8392]/cons-[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rtfvDomIfConn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rsvlanEppAtt</a:t>
            </a:r>
            <a:endParaRPr lang="fr-FR" dirty="0" smtClean="0"/>
          </a:p>
          <a:p>
            <a:r>
              <a:rPr lang="fr-FR" dirty="0" smtClean="0"/>
              <a:t>12:13:19.238+01:00 </a:t>
            </a:r>
            <a:r>
              <a:rPr lang="fr-FR" dirty="0" err="1" smtClean="0"/>
              <a:t>dn</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r>
              <a:rPr lang="fr-FR" dirty="0" err="1" smtClean="0"/>
              <a:t>rtvlanVlanEppAtt</a:t>
            </a:r>
            <a:r>
              <a:rPr lang="fr-FR" dirty="0" smtClean="0"/>
              <a: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encapuni</a:t>
            </a:r>
            <a:r>
              <a:rPr lang="fr-FR" dirty="0" smtClean="0"/>
              <a:t>/</a:t>
            </a:r>
            <a:r>
              <a:rPr lang="fr-FR" dirty="0" err="1" smtClean="0"/>
              <a:t>encap</a:t>
            </a:r>
            <a:r>
              <a:rPr lang="fr-FR" dirty="0" smtClean="0"/>
              <a:t>-[vlan-300]/cons-[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-[eth1/33]/rtl2PathDomAtt-[</a:t>
            </a:r>
            <a:r>
              <a:rPr lang="fr-FR" dirty="0" err="1" smtClean="0"/>
              <a:t>sys</a:t>
            </a:r>
            <a:r>
              <a:rPr lang="fr-FR" dirty="0" smtClean="0"/>
              <a:t>/</a:t>
            </a:r>
            <a:r>
              <a:rPr lang="fr-FR" dirty="0" err="1" smtClean="0"/>
              <a:t>ctx</a:t>
            </a:r>
            <a:r>
              <a:rPr lang="fr-FR" dirty="0" smtClean="0"/>
              <a:t>-[vxlan-2621440]/bd-[vxlan-16482194]]</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-[eth1/33]/rtl2PathDomAtt-[</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-[eth1/33]]/cons-[</a:t>
            </a:r>
            <a:r>
              <a:rPr lang="fr-FR" dirty="0" err="1" smtClean="0"/>
              <a:t>sys</a:t>
            </a:r>
            <a:r>
              <a:rPr lang="fr-FR" dirty="0" smtClean="0"/>
              <a:t>/</a:t>
            </a:r>
            <a:r>
              <a:rPr lang="fr-FR" dirty="0" err="1" smtClean="0"/>
              <a:t>ctx</a:t>
            </a:r>
            <a:r>
              <a:rPr lang="fr-FR" dirty="0" smtClean="0"/>
              <a:t>-[vxlan-2621440]/bd-[vxlan-16482194]/vlan-[vlan-300]]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-[eth1/33]]/cons-[uni/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-App/epg-EPG1]/node-103/</a:t>
            </a:r>
            <a:r>
              <a:rPr lang="fr-FR" dirty="0" err="1" smtClean="0"/>
              <a:t>stpathatt</a:t>
            </a:r>
            <a:r>
              <a:rPr lang="fr-FR" dirty="0" smtClean="0"/>
              <a:t>-[eth1/33]/</a:t>
            </a:r>
            <a:r>
              <a:rPr lang="fr-FR" dirty="0" err="1" smtClean="0"/>
              <a:t>conndef</a:t>
            </a:r>
            <a:r>
              <a:rPr lang="fr-FR" dirty="0" smtClean="0"/>
              <a:t>/</a:t>
            </a:r>
            <a:r>
              <a:rPr lang="fr-FR" dirty="0" err="1" smtClean="0"/>
              <a:t>conn</a:t>
            </a:r>
            <a:r>
              <a:rPr lang="fr-FR" dirty="0" smtClean="0"/>
              <a:t>-[vlan-300]-[0.0.0.0]]</a:t>
            </a:r>
          </a:p>
          <a:p>
            <a:r>
              <a:rPr lang="fr-FR" dirty="0" smtClean="0"/>
              <a:t>12:13:19.238+01:00 </a:t>
            </a:r>
            <a:r>
              <a:rPr lang="fr-FR" dirty="0" err="1" smtClean="0"/>
              <a:t>dn</a:t>
            </a:r>
            <a:r>
              <a:rPr lang="fr-FR" dirty="0" smtClean="0"/>
              <a:t>=</a:t>
            </a:r>
            <a:r>
              <a:rPr lang="fr-FR" dirty="0" err="1" smtClean="0"/>
              <a:t>sys</a:t>
            </a:r>
            <a:r>
              <a:rPr lang="fr-FR" dirty="0" smtClean="0"/>
              <a:t>/</a:t>
            </a:r>
            <a:r>
              <a:rPr lang="fr-FR" dirty="0" err="1" smtClean="0"/>
              <a:t>ctx</a:t>
            </a:r>
            <a:r>
              <a:rPr lang="fr-FR" dirty="0" smtClean="0"/>
              <a:t>-[vxlan-2621440]/bd-[vxlan-16482194]/vlan-[vlan-300]/</a:t>
            </a:r>
            <a:r>
              <a:rPr lang="fr-FR" dirty="0" err="1" smtClean="0"/>
              <a:t>rspathDomAtt</a:t>
            </a:r>
            <a:r>
              <a:rPr lang="fr-FR" dirty="0" smtClean="0"/>
              <a:t>-[</a:t>
            </a:r>
            <a:r>
              <a:rPr lang="fr-FR" dirty="0" err="1" smtClean="0"/>
              <a:t>sys</a:t>
            </a:r>
            <a:r>
              <a:rPr lang="fr-FR" dirty="0" smtClean="0"/>
              <a:t>/</a:t>
            </a:r>
            <a:r>
              <a:rPr lang="fr-FR" dirty="0" err="1" smtClean="0"/>
              <a:t>conng</a:t>
            </a:r>
            <a:r>
              <a:rPr lang="fr-FR" dirty="0" smtClean="0"/>
              <a:t>/</a:t>
            </a:r>
            <a:r>
              <a:rPr lang="fr-FR" dirty="0" err="1" smtClean="0"/>
              <a:t>path</a:t>
            </a:r>
            <a:r>
              <a:rPr lang="fr-FR" dirty="0" smtClean="0"/>
              <a:t>-[eth1/33]]/</a:t>
            </a:r>
            <a:r>
              <a:rPr lang="fr-FR" dirty="0" err="1" smtClean="0"/>
              <a:t>eppcons</a:t>
            </a:r>
            <a:r>
              <a:rPr lang="fr-FR" dirty="0" smtClean="0"/>
              <a:t>-[uni/</a:t>
            </a:r>
            <a:r>
              <a:rPr lang="fr-FR" dirty="0" err="1" smtClean="0"/>
              <a:t>epp</a:t>
            </a:r>
            <a:r>
              <a:rPr lang="fr-FR" dirty="0" smtClean="0"/>
              <a:t>/</a:t>
            </a:r>
            <a:r>
              <a:rPr lang="fr-FR" dirty="0" err="1" smtClean="0"/>
              <a:t>fv</a:t>
            </a:r>
            <a:r>
              <a:rPr lang="fr-FR" dirty="0" smtClean="0"/>
              <a:t>-[uni/</a:t>
            </a:r>
            <a:r>
              <a:rPr lang="fr-FR" dirty="0" err="1" smtClean="0"/>
              <a:t>tn-Subnet</a:t>
            </a:r>
            <a:r>
              <a:rPr lang="fr-FR" dirty="0" smtClean="0"/>
              <a:t>/</a:t>
            </a:r>
            <a:r>
              <a:rPr lang="fr-FR" dirty="0" err="1" smtClean="0"/>
              <a:t>ap</a:t>
            </a:r>
            <a:r>
              <a:rPr lang="fr-FR" dirty="0" smtClean="0"/>
              <a:t>-App/epg-EPG1]]</a:t>
            </a:r>
          </a:p>
          <a:p>
            <a:r>
              <a:rPr lang="fr-FR" dirty="0" smtClean="0"/>
              <a:t>pod2-leaf3#</a:t>
            </a:r>
          </a:p>
          <a:p>
            <a:r>
              <a:rPr lang="fr-FR" dirty="0" smtClean="0"/>
              <a:t>pod2-leaf3#</a:t>
            </a:r>
          </a:p>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a:p>
        </p:txBody>
      </p:sp>
    </p:spTree>
    <p:extLst>
      <p:ext uri="{BB962C8B-B14F-4D97-AF65-F5344CB8AC3E}">
        <p14:creationId xmlns:p14="http://schemas.microsoft.com/office/powerpoint/2010/main" val="323307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49</a:t>
            </a:fld>
            <a:endParaRPr lang="en-US"/>
          </a:p>
        </p:txBody>
      </p:sp>
    </p:spTree>
    <p:extLst>
      <p:ext uri="{BB962C8B-B14F-4D97-AF65-F5344CB8AC3E}">
        <p14:creationId xmlns:p14="http://schemas.microsoft.com/office/powerpoint/2010/main" val="382040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51</a:t>
            </a:fld>
            <a:endParaRPr lang="en-US"/>
          </a:p>
        </p:txBody>
      </p:sp>
    </p:spTree>
    <p:extLst>
      <p:ext uri="{BB962C8B-B14F-4D97-AF65-F5344CB8AC3E}">
        <p14:creationId xmlns:p14="http://schemas.microsoft.com/office/powerpoint/2010/main" val="3841277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58</a:t>
            </a:fld>
            <a:endParaRPr lang="en-US"/>
          </a:p>
        </p:txBody>
      </p:sp>
    </p:spTree>
    <p:extLst>
      <p:ext uri="{BB962C8B-B14F-4D97-AF65-F5344CB8AC3E}">
        <p14:creationId xmlns:p14="http://schemas.microsoft.com/office/powerpoint/2010/main" val="246459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62</a:t>
            </a:fld>
            <a:endParaRPr lang="en-US" sz="800" b="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err="1" smtClean="0">
                <a:ea typeface="ＭＳ Ｐゴシック" charset="0"/>
              </a:rPr>
              <a:t>VlanId</a:t>
            </a:r>
            <a:r>
              <a:rPr lang="en-US" baseline="0" dirty="0" smtClean="0">
                <a:ea typeface="ＭＳ Ｐゴシック" charset="0"/>
              </a:rPr>
              <a:t> is the pi-vlan of the system.</a:t>
            </a:r>
          </a:p>
          <a:p>
            <a:endParaRPr lang="fr-FR" baseline="0" dirty="0" smtClean="0">
              <a:ea typeface="ＭＳ Ｐゴシック" charset="0"/>
            </a:endParaRPr>
          </a:p>
          <a:p>
            <a:r>
              <a:rPr lang="fr-FR" baseline="0" dirty="0" err="1" smtClean="0">
                <a:ea typeface="ＭＳ Ｐゴシック" charset="0"/>
              </a:rPr>
              <a:t>HwVlan</a:t>
            </a:r>
            <a:r>
              <a:rPr lang="fr-FR" baseline="0" dirty="0" smtClean="0">
                <a:ea typeface="ＭＳ Ｐゴシック" charset="0"/>
              </a:rPr>
              <a:t> id </a:t>
            </a:r>
            <a:r>
              <a:rPr lang="fr-FR" baseline="0" dirty="0" err="1" smtClean="0">
                <a:ea typeface="ＭＳ Ｐゴシック" charset="0"/>
              </a:rPr>
              <a:t>is</a:t>
            </a:r>
            <a:r>
              <a:rPr lang="fr-FR" baseline="0" dirty="0" smtClean="0">
                <a:ea typeface="ＭＳ Ｐゴシック" charset="0"/>
              </a:rPr>
              <a:t> </a:t>
            </a:r>
            <a:r>
              <a:rPr lang="fr-FR" baseline="0" dirty="0" err="1" smtClean="0">
                <a:ea typeface="ＭＳ Ｐゴシック" charset="0"/>
              </a:rPr>
              <a:t>what</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a:t>
            </a:r>
            <a:r>
              <a:rPr lang="fr-FR" baseline="0" dirty="0" err="1" smtClean="0">
                <a:ea typeface="ＭＳ Ｐゴシック" charset="0"/>
              </a:rPr>
              <a:t>really</a:t>
            </a:r>
            <a:r>
              <a:rPr lang="fr-FR" baseline="0" dirty="0" smtClean="0">
                <a:ea typeface="ＭＳ Ｐゴシック" charset="0"/>
              </a:rPr>
              <a:t> </a:t>
            </a:r>
            <a:r>
              <a:rPr lang="fr-FR" baseline="0" dirty="0" err="1" smtClean="0">
                <a:ea typeface="ＭＳ Ｐゴシック" charset="0"/>
              </a:rPr>
              <a:t>used</a:t>
            </a:r>
            <a:r>
              <a:rPr lang="fr-FR" baseline="0" dirty="0" smtClean="0">
                <a:ea typeface="ＭＳ Ｐゴシック" charset="0"/>
              </a:rPr>
              <a:t> in NS and </a:t>
            </a:r>
            <a:r>
              <a:rPr lang="fr-FR" baseline="0" dirty="0" err="1" smtClean="0">
                <a:ea typeface="ＭＳ Ｐゴシック" charset="0"/>
              </a:rPr>
              <a:t>BCOM</a:t>
            </a:r>
            <a:endParaRPr lang="fr-FR" baseline="0" dirty="0" smtClean="0">
              <a:ea typeface="ＭＳ Ｐゴシック" charset="0"/>
            </a:endParaRPr>
          </a:p>
          <a:p>
            <a:endParaRPr lang="fr-FR" baseline="0" dirty="0" smtClean="0">
              <a:ea typeface="ＭＳ Ｐゴシック" charset="0"/>
            </a:endParaRPr>
          </a:p>
          <a:p>
            <a:r>
              <a:rPr lang="fr-FR" baseline="0" dirty="0" smtClean="0">
                <a:ea typeface="ＭＳ Ｐゴシック" charset="0"/>
              </a:rPr>
              <a:t>Ex 3,4 are </a:t>
            </a:r>
            <a:r>
              <a:rPr lang="fr-FR" baseline="0" dirty="0" err="1" smtClean="0">
                <a:ea typeface="ＭＳ Ｐゴシック" charset="0"/>
              </a:rPr>
              <a:t>encaps</a:t>
            </a:r>
            <a:r>
              <a:rPr lang="fr-FR" baseline="0" dirty="0" smtClean="0">
                <a:ea typeface="ＭＳ Ｐゴシック" charset="0"/>
              </a:rPr>
              <a:t> vlan (</a:t>
            </a:r>
            <a:r>
              <a:rPr lang="fr-FR" baseline="0" dirty="0" err="1" smtClean="0">
                <a:ea typeface="ＭＳ Ｐゴシック" charset="0"/>
              </a:rPr>
              <a:t>ext</a:t>
            </a:r>
            <a:r>
              <a:rPr lang="fr-FR" baseline="0" dirty="0" smtClean="0">
                <a:ea typeface="ＭＳ Ｐゴシック" charset="0"/>
              </a:rPr>
              <a:t> </a:t>
            </a:r>
            <a:r>
              <a:rPr lang="fr-FR" baseline="0" dirty="0" err="1" smtClean="0">
                <a:ea typeface="ＭＳ Ｐゴシック" charset="0"/>
              </a:rPr>
              <a:t>it</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3900 and 3899)  </a:t>
            </a:r>
            <a:r>
              <a:rPr lang="fr-FR" baseline="0" dirty="0" err="1" smtClean="0">
                <a:ea typeface="ＭＳ Ｐゴシック" charset="0"/>
              </a:rPr>
              <a:t>FD_VLAN</a:t>
            </a:r>
            <a:r>
              <a:rPr lang="fr-FR" baseline="0" dirty="0" smtClean="0">
                <a:ea typeface="ＭＳ Ｐゴシック" charset="0"/>
              </a:rPr>
              <a:t> </a:t>
            </a:r>
            <a:r>
              <a:rPr lang="fr-FR" baseline="0" dirty="0" err="1" smtClean="0">
                <a:ea typeface="ＭＳ Ｐゴシック" charset="0"/>
              </a:rPr>
              <a:t>belonging</a:t>
            </a:r>
            <a:r>
              <a:rPr lang="fr-FR" baseline="0" dirty="0" smtClean="0">
                <a:ea typeface="ＭＳ Ｐゴシック" charset="0"/>
              </a:rPr>
              <a:t> to </a:t>
            </a:r>
            <a:r>
              <a:rPr lang="fr-FR" baseline="0" dirty="0" err="1" smtClean="0">
                <a:ea typeface="ＭＳ Ｐゴシック" charset="0"/>
              </a:rPr>
              <a:t>same</a:t>
            </a:r>
            <a:r>
              <a:rPr lang="fr-FR" baseline="0" dirty="0" smtClean="0">
                <a:ea typeface="ＭＳ Ｐゴシック" charset="0"/>
              </a:rPr>
              <a:t> </a:t>
            </a:r>
            <a:r>
              <a:rPr lang="fr-FR" baseline="0" dirty="0" err="1" smtClean="0">
                <a:ea typeface="ＭＳ Ｐゴシック" charset="0"/>
              </a:rPr>
              <a:t>BD_Vlan</a:t>
            </a:r>
            <a:r>
              <a:rPr lang="fr-FR" baseline="0" dirty="0" smtClean="0">
                <a:ea typeface="ＭＳ Ｐゴシック" charset="0"/>
              </a:rPr>
              <a:t> (2)</a:t>
            </a:r>
          </a:p>
          <a:p>
            <a:r>
              <a:rPr lang="fr-FR" baseline="0" dirty="0" smtClean="0">
                <a:ea typeface="ＭＳ Ｐゴシック" charset="0"/>
              </a:rPr>
              <a:t>Vlan 2 </a:t>
            </a:r>
            <a:r>
              <a:rPr lang="fr-FR" baseline="0" dirty="0" err="1" smtClean="0">
                <a:ea typeface="ＭＳ Ｐゴシック" charset="0"/>
              </a:rPr>
              <a:t>being</a:t>
            </a:r>
            <a:r>
              <a:rPr lang="fr-FR" baseline="0" dirty="0" smtClean="0">
                <a:ea typeface="ＭＳ Ｐゴシック" charset="0"/>
              </a:rPr>
              <a:t> a </a:t>
            </a:r>
            <a:r>
              <a:rPr lang="fr-FR" baseline="0" dirty="0" err="1" smtClean="0">
                <a:ea typeface="ＭＳ Ｐゴシック" charset="0"/>
              </a:rPr>
              <a:t>BD_VLAN</a:t>
            </a:r>
            <a:r>
              <a:rPr lang="fr-FR" baseline="0" dirty="0" smtClean="0">
                <a:ea typeface="ＭＳ Ｐゴシック" charset="0"/>
              </a:rPr>
              <a:t> </a:t>
            </a:r>
            <a:r>
              <a:rPr lang="fr-FR" baseline="0" dirty="0" err="1" smtClean="0">
                <a:ea typeface="ＭＳ Ｐゴシック" charset="0"/>
              </a:rPr>
              <a:t>there</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no </a:t>
            </a:r>
            <a:r>
              <a:rPr lang="fr-FR" baseline="0" dirty="0" err="1" smtClean="0">
                <a:ea typeface="ＭＳ Ｐゴシック" charset="0"/>
              </a:rPr>
              <a:t>access</a:t>
            </a:r>
            <a:r>
              <a:rPr lang="fr-FR" baseline="0" dirty="0" smtClean="0">
                <a:ea typeface="ＭＳ Ｐゴシック" charset="0"/>
              </a:rPr>
              <a:t> </a:t>
            </a:r>
            <a:r>
              <a:rPr lang="fr-FR" baseline="0" dirty="0" err="1" smtClean="0">
                <a:ea typeface="ＭＳ Ｐゴシック" charset="0"/>
              </a:rPr>
              <a:t>encap</a:t>
            </a:r>
            <a:r>
              <a:rPr lang="fr-FR" baseline="0" dirty="0" smtClean="0">
                <a:ea typeface="ＭＳ Ｐゴシック" charset="0"/>
              </a:rPr>
              <a:t> </a:t>
            </a:r>
          </a:p>
          <a:p>
            <a:endParaRPr lang="fr-FR" baseline="0" dirty="0" smtClean="0">
              <a:ea typeface="ＭＳ Ｐゴシック" charset="0"/>
            </a:endParaRPr>
          </a:p>
          <a:p>
            <a:endParaRPr lang="fr-FR" baseline="0" dirty="0" smtClean="0">
              <a:ea typeface="ＭＳ Ｐゴシック" charset="0"/>
            </a:endParaRPr>
          </a:p>
          <a:p>
            <a:r>
              <a:rPr lang="fr-FR" baseline="0" dirty="0" smtClean="0">
                <a:ea typeface="ＭＳ Ｐゴシック" charset="0"/>
              </a:rPr>
              <a:t>In </a:t>
            </a:r>
            <a:r>
              <a:rPr lang="fr-FR" baseline="0" dirty="0" err="1" smtClean="0">
                <a:ea typeface="ＭＳ Ｐゴシック" charset="0"/>
              </a:rPr>
              <a:t>BCM</a:t>
            </a:r>
            <a:r>
              <a:rPr lang="fr-FR" baseline="0" dirty="0" smtClean="0">
                <a:ea typeface="ＭＳ Ｐゴシック" charset="0"/>
              </a:rPr>
              <a:t>, </a:t>
            </a:r>
            <a:r>
              <a:rPr lang="fr-FR" baseline="0" dirty="0" err="1" smtClean="0">
                <a:ea typeface="ＭＳ Ｐゴシック" charset="0"/>
              </a:rPr>
              <a:t>learning</a:t>
            </a:r>
            <a:r>
              <a:rPr lang="fr-FR" baseline="0" dirty="0" smtClean="0">
                <a:ea typeface="ＭＳ Ｐゴシック" charset="0"/>
              </a:rPr>
              <a:t> </a:t>
            </a:r>
            <a:r>
              <a:rPr lang="fr-FR" baseline="0" dirty="0" err="1" smtClean="0">
                <a:ea typeface="ＭＳ Ｐゴシック" charset="0"/>
              </a:rPr>
              <a:t>occurs</a:t>
            </a:r>
            <a:r>
              <a:rPr lang="fr-FR" baseline="0" dirty="0" smtClean="0">
                <a:ea typeface="ＭＳ Ｐゴシック" charset="0"/>
              </a:rPr>
              <a:t> on </a:t>
            </a:r>
            <a:r>
              <a:rPr lang="fr-FR" baseline="0" dirty="0" err="1" smtClean="0">
                <a:ea typeface="ＭＳ Ｐゴシック" charset="0"/>
              </a:rPr>
              <a:t>FD_VLAN</a:t>
            </a:r>
            <a:r>
              <a:rPr lang="fr-FR" baseline="0" dirty="0" smtClean="0">
                <a:ea typeface="ＭＳ Ｐゴシック" charset="0"/>
              </a:rPr>
              <a:t> (</a:t>
            </a:r>
            <a:r>
              <a:rPr lang="fr-FR" baseline="0" dirty="0" err="1" smtClean="0">
                <a:ea typeface="ＭＳ Ｐゴシック" charset="0"/>
              </a:rPr>
              <a:t>HwVLANid</a:t>
            </a:r>
            <a:r>
              <a:rPr lang="fr-FR" baseline="0" dirty="0" smtClean="0">
                <a:ea typeface="ＭＳ Ｐゴシック" charset="0"/>
              </a:rPr>
              <a:t>) </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that</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ensure</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we</a:t>
            </a:r>
            <a:r>
              <a:rPr lang="fr-FR" baseline="0" dirty="0" smtClean="0">
                <a:ea typeface="ＭＳ Ｐゴシック" charset="0"/>
                <a:sym typeface="Wingdings" panose="05000000000000000000" pitchFamily="2" charset="2"/>
              </a:rPr>
              <a:t> do not </a:t>
            </a:r>
            <a:r>
              <a:rPr lang="fr-FR" baseline="0" dirty="0" err="1" smtClean="0">
                <a:ea typeface="ＭＳ Ｐゴシック" charset="0"/>
                <a:sym typeface="Wingdings" panose="05000000000000000000" pitchFamily="2" charset="2"/>
              </a:rPr>
              <a:t>allow</a:t>
            </a:r>
            <a:r>
              <a:rPr lang="fr-FR" baseline="0" dirty="0" smtClean="0">
                <a:ea typeface="ＭＳ Ｐゴシック" charset="0"/>
                <a:sym typeface="Wingdings" panose="05000000000000000000" pitchFamily="2" charset="2"/>
              </a:rPr>
              <a:t> communication </a:t>
            </a:r>
            <a:r>
              <a:rPr lang="fr-FR" baseline="0" dirty="0" err="1" smtClean="0">
                <a:ea typeface="ＭＳ Ｐゴシック" charset="0"/>
                <a:sym typeface="Wingdings" panose="05000000000000000000" pitchFamily="2" charset="2"/>
              </a:rPr>
              <a:t>across</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EPG</a:t>
            </a:r>
            <a:r>
              <a:rPr lang="fr-FR" baseline="0" dirty="0" smtClean="0">
                <a:ea typeface="ＭＳ Ｐゴシック" charset="0"/>
                <a:sym typeface="Wingdings" panose="05000000000000000000" pitchFamily="2" charset="2"/>
              </a:rPr>
              <a:t>.</a:t>
            </a:r>
          </a:p>
          <a:p>
            <a:r>
              <a:rPr lang="fr-FR" baseline="0" dirty="0" err="1" smtClean="0">
                <a:ea typeface="ＭＳ Ｐゴシック" charset="0"/>
                <a:sym typeface="Wingdings" panose="05000000000000000000" pitchFamily="2" charset="2"/>
              </a:rPr>
              <a:t>When</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it</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goes</a:t>
            </a:r>
            <a:r>
              <a:rPr lang="fr-FR" baseline="0" dirty="0" smtClean="0">
                <a:ea typeface="ＭＳ Ｐゴシック" charset="0"/>
                <a:sym typeface="Wingdings" panose="05000000000000000000" pitchFamily="2" charset="2"/>
              </a:rPr>
              <a:t> to NS </a:t>
            </a:r>
            <a:r>
              <a:rPr lang="fr-FR" baseline="0" dirty="0" err="1" smtClean="0">
                <a:ea typeface="ＭＳ Ｐゴシック" charset="0"/>
                <a:sym typeface="Wingdings" panose="05000000000000000000" pitchFamily="2" charset="2"/>
              </a:rPr>
              <a:t>eventually</a:t>
            </a:r>
            <a:r>
              <a:rPr lang="fr-FR" baseline="0" dirty="0" smtClean="0">
                <a:ea typeface="ＭＳ Ｐゴシック" charset="0"/>
                <a:sym typeface="Wingdings" panose="05000000000000000000" pitchFamily="2" charset="2"/>
              </a:rPr>
              <a:t> to </a:t>
            </a:r>
            <a:r>
              <a:rPr lang="fr-FR" baseline="0" dirty="0" err="1" smtClean="0">
                <a:ea typeface="ＭＳ Ｐゴシック" charset="0"/>
                <a:sym typeface="Wingdings" panose="05000000000000000000" pitchFamily="2" charset="2"/>
              </a:rPr>
              <a:t>EPG</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aka</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FD_Vlan</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is</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making</a:t>
            </a:r>
            <a:r>
              <a:rPr lang="fr-FR" baseline="0" dirty="0" smtClean="0">
                <a:ea typeface="ＭＳ Ｐゴシック" charset="0"/>
                <a:sym typeface="Wingdings" panose="05000000000000000000" pitchFamily="2" charset="2"/>
              </a:rPr>
              <a:t> the </a:t>
            </a:r>
            <a:r>
              <a:rPr lang="fr-FR" baseline="0" dirty="0" err="1" smtClean="0">
                <a:ea typeface="ＭＳ Ｐゴシック" charset="0"/>
                <a:sym typeface="Wingdings" panose="05000000000000000000" pitchFamily="2" charset="2"/>
              </a:rPr>
              <a:t>link</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between</a:t>
            </a:r>
            <a:r>
              <a:rPr lang="fr-FR" baseline="0" dirty="0" smtClean="0">
                <a:ea typeface="ＭＳ Ｐゴシック" charset="0"/>
                <a:sym typeface="Wingdings" panose="05000000000000000000" pitchFamily="2" charset="2"/>
              </a:rPr>
              <a:t> to </a:t>
            </a:r>
            <a:r>
              <a:rPr lang="fr-FR" baseline="0" dirty="0" err="1" smtClean="0">
                <a:ea typeface="ＭＳ Ｐゴシック" charset="0"/>
                <a:sym typeface="Wingdings" panose="05000000000000000000" pitchFamily="2" charset="2"/>
              </a:rPr>
              <a:t>two</a:t>
            </a:r>
            <a:r>
              <a:rPr lang="fr-FR" baseline="0" dirty="0" smtClean="0">
                <a:ea typeface="ＭＳ Ｐゴシック" charset="0"/>
                <a:sym typeface="Wingdings" panose="05000000000000000000" pitchFamily="2" charset="2"/>
              </a:rPr>
              <a:t> in the </a:t>
            </a:r>
            <a:r>
              <a:rPr lang="fr-FR" baseline="0" dirty="0" err="1" smtClean="0">
                <a:ea typeface="ＭＳ Ｐゴシック" charset="0"/>
                <a:sym typeface="Wingdings" panose="05000000000000000000" pitchFamily="2" charset="2"/>
              </a:rPr>
              <a:t>same</a:t>
            </a:r>
            <a:r>
              <a:rPr lang="fr-FR" baseline="0" dirty="0" smtClean="0">
                <a:ea typeface="ＭＳ Ｐゴシック" charset="0"/>
                <a:sym typeface="Wingdings" panose="05000000000000000000" pitchFamily="2" charset="2"/>
              </a:rPr>
              <a:t> BD</a:t>
            </a:r>
            <a:r>
              <a:rPr lang="fr-FR" baseline="0" dirty="0" smtClean="0">
                <a:ea typeface="ＭＳ Ｐゴシック" charset="0"/>
              </a:rPr>
              <a:t> </a:t>
            </a:r>
          </a:p>
          <a:p>
            <a:r>
              <a:rPr lang="fr-FR" baseline="0" dirty="0" err="1" smtClean="0">
                <a:ea typeface="ＭＳ Ｐゴシック" charset="0"/>
              </a:rPr>
              <a:t>VlanId</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the </a:t>
            </a:r>
            <a:r>
              <a:rPr lang="fr-FR" baseline="0" dirty="0" err="1" smtClean="0">
                <a:ea typeface="ＭＳ Ｐゴシック" charset="0"/>
              </a:rPr>
              <a:t>internal</a:t>
            </a:r>
            <a:r>
              <a:rPr lang="fr-FR" baseline="0" dirty="0" smtClean="0">
                <a:ea typeface="ＭＳ Ｐゴシック" charset="0"/>
              </a:rPr>
              <a:t> PI vlan </a:t>
            </a:r>
            <a:r>
              <a:rPr lang="fr-FR" baseline="0" dirty="0" err="1" smtClean="0">
                <a:ea typeface="ＭＳ Ｐゴシック" charset="0"/>
              </a:rPr>
              <a:t>you</a:t>
            </a:r>
            <a:r>
              <a:rPr lang="fr-FR" baseline="0" dirty="0" smtClean="0">
                <a:ea typeface="ＭＳ Ｐゴシック" charset="0"/>
              </a:rPr>
              <a:t> </a:t>
            </a:r>
            <a:r>
              <a:rPr lang="fr-FR" baseline="0" dirty="0" err="1" smtClean="0">
                <a:ea typeface="ＭＳ Ｐゴシック" charset="0"/>
              </a:rPr>
              <a:t>see</a:t>
            </a:r>
            <a:r>
              <a:rPr lang="fr-FR" baseline="0" dirty="0" smtClean="0">
                <a:ea typeface="ＭＳ Ｐゴシック" charset="0"/>
              </a:rPr>
              <a:t> in </a:t>
            </a:r>
            <a:r>
              <a:rPr lang="fr-FR" baseline="0" dirty="0" err="1" smtClean="0">
                <a:ea typeface="ＭＳ Ｐゴシック" charset="0"/>
              </a:rPr>
              <a:t>bash</a:t>
            </a:r>
            <a:r>
              <a:rPr lang="fr-FR" baseline="0" dirty="0" smtClean="0">
                <a:ea typeface="ＭＳ Ｐゴシック" charset="0"/>
              </a:rPr>
              <a:t>/</a:t>
            </a:r>
            <a:r>
              <a:rPr lang="fr-FR" baseline="0" dirty="0" err="1" smtClean="0">
                <a:ea typeface="ＭＳ Ｐゴシック" charset="0"/>
              </a:rPr>
              <a:t>vsh</a:t>
            </a:r>
            <a:r>
              <a:rPr lang="fr-FR" baseline="0" dirty="0" smtClean="0">
                <a:ea typeface="ＭＳ Ｐゴシック" charset="0"/>
              </a:rPr>
              <a:t>.</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3532">
              <a:defRPr sz="2900" b="1">
                <a:solidFill>
                  <a:schemeClr val="tx1"/>
                </a:solidFill>
                <a:latin typeface="Arial" charset="0"/>
                <a:ea typeface="ＭＳ Ｐゴシック" charset="0"/>
                <a:cs typeface="ＭＳ Ｐゴシック" charset="0"/>
              </a:defRPr>
            </a:lvl1pPr>
            <a:lvl2pPr marL="727980" indent="-279992" defTabSz="883532">
              <a:defRPr sz="2900" b="1">
                <a:solidFill>
                  <a:schemeClr val="tx1"/>
                </a:solidFill>
                <a:latin typeface="Arial" charset="0"/>
                <a:ea typeface="ＭＳ Ｐゴシック" charset="0"/>
              </a:defRPr>
            </a:lvl2pPr>
            <a:lvl3pPr marL="1119970" indent="-223994" defTabSz="883532">
              <a:defRPr sz="2900" b="1">
                <a:solidFill>
                  <a:schemeClr val="tx1"/>
                </a:solidFill>
                <a:latin typeface="Arial" charset="0"/>
                <a:ea typeface="ＭＳ Ｐゴシック" charset="0"/>
              </a:defRPr>
            </a:lvl3pPr>
            <a:lvl4pPr marL="1567959" indent="-223994" defTabSz="883532">
              <a:defRPr sz="2900" b="1">
                <a:solidFill>
                  <a:schemeClr val="tx1"/>
                </a:solidFill>
                <a:latin typeface="Arial" charset="0"/>
                <a:ea typeface="ＭＳ Ｐゴシック" charset="0"/>
              </a:defRPr>
            </a:lvl4pPr>
            <a:lvl5pPr marL="2015947" indent="-223994" defTabSz="883532">
              <a:defRPr sz="2900" b="1">
                <a:solidFill>
                  <a:schemeClr val="tx1"/>
                </a:solidFill>
                <a:latin typeface="Arial" charset="0"/>
                <a:ea typeface="ＭＳ Ｐゴシック" charset="0"/>
              </a:defRPr>
            </a:lvl5pPr>
            <a:lvl6pPr marL="2463935"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11923"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59911"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07899"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65</a:t>
            </a:fld>
            <a:endParaRPr lang="en-US" sz="800" b="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err="1" smtClean="0">
                <a:ea typeface="ＭＳ Ｐゴシック" charset="0"/>
              </a:rPr>
              <a:t>VlanId</a:t>
            </a:r>
            <a:r>
              <a:rPr lang="en-US" baseline="0" dirty="0" smtClean="0">
                <a:ea typeface="ＭＳ Ｐゴシック" charset="0"/>
              </a:rPr>
              <a:t> is the pi-vlan of the system.</a:t>
            </a:r>
          </a:p>
          <a:p>
            <a:endParaRPr lang="fr-FR" baseline="0" dirty="0" smtClean="0">
              <a:ea typeface="ＭＳ Ｐゴシック" charset="0"/>
            </a:endParaRPr>
          </a:p>
          <a:p>
            <a:r>
              <a:rPr lang="fr-FR" baseline="0" dirty="0" err="1" smtClean="0">
                <a:ea typeface="ＭＳ Ｐゴシック" charset="0"/>
              </a:rPr>
              <a:t>HwVlan</a:t>
            </a:r>
            <a:r>
              <a:rPr lang="fr-FR" baseline="0" dirty="0" smtClean="0">
                <a:ea typeface="ＭＳ Ｐゴシック" charset="0"/>
              </a:rPr>
              <a:t> id </a:t>
            </a:r>
            <a:r>
              <a:rPr lang="fr-FR" baseline="0" dirty="0" err="1" smtClean="0">
                <a:ea typeface="ＭＳ Ｐゴシック" charset="0"/>
              </a:rPr>
              <a:t>is</a:t>
            </a:r>
            <a:r>
              <a:rPr lang="fr-FR" baseline="0" dirty="0" smtClean="0">
                <a:ea typeface="ＭＳ Ｐゴシック" charset="0"/>
              </a:rPr>
              <a:t> </a:t>
            </a:r>
            <a:r>
              <a:rPr lang="fr-FR" baseline="0" dirty="0" err="1" smtClean="0">
                <a:ea typeface="ＭＳ Ｐゴシック" charset="0"/>
              </a:rPr>
              <a:t>what</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a:t>
            </a:r>
            <a:r>
              <a:rPr lang="fr-FR" baseline="0" dirty="0" err="1" smtClean="0">
                <a:ea typeface="ＭＳ Ｐゴシック" charset="0"/>
              </a:rPr>
              <a:t>really</a:t>
            </a:r>
            <a:r>
              <a:rPr lang="fr-FR" baseline="0" dirty="0" smtClean="0">
                <a:ea typeface="ＭＳ Ｐゴシック" charset="0"/>
              </a:rPr>
              <a:t> </a:t>
            </a:r>
            <a:r>
              <a:rPr lang="fr-FR" baseline="0" dirty="0" err="1" smtClean="0">
                <a:ea typeface="ＭＳ Ｐゴシック" charset="0"/>
              </a:rPr>
              <a:t>used</a:t>
            </a:r>
            <a:r>
              <a:rPr lang="fr-FR" baseline="0" dirty="0" smtClean="0">
                <a:ea typeface="ＭＳ Ｐゴシック" charset="0"/>
              </a:rPr>
              <a:t> in NS and </a:t>
            </a:r>
            <a:r>
              <a:rPr lang="fr-FR" baseline="0" dirty="0" err="1" smtClean="0">
                <a:ea typeface="ＭＳ Ｐゴシック" charset="0"/>
              </a:rPr>
              <a:t>BCOM</a:t>
            </a:r>
            <a:endParaRPr lang="fr-FR" baseline="0" dirty="0" smtClean="0">
              <a:ea typeface="ＭＳ Ｐゴシック" charset="0"/>
            </a:endParaRPr>
          </a:p>
          <a:p>
            <a:endParaRPr lang="fr-FR" baseline="0" dirty="0" smtClean="0">
              <a:ea typeface="ＭＳ Ｐゴシック" charset="0"/>
            </a:endParaRPr>
          </a:p>
          <a:p>
            <a:r>
              <a:rPr lang="fr-FR" baseline="0" dirty="0" smtClean="0">
                <a:ea typeface="ＭＳ Ｐゴシック" charset="0"/>
              </a:rPr>
              <a:t>Ex 3,4 are </a:t>
            </a:r>
            <a:r>
              <a:rPr lang="fr-FR" baseline="0" dirty="0" err="1" smtClean="0">
                <a:ea typeface="ＭＳ Ｐゴシック" charset="0"/>
              </a:rPr>
              <a:t>encaps</a:t>
            </a:r>
            <a:r>
              <a:rPr lang="fr-FR" baseline="0" dirty="0" smtClean="0">
                <a:ea typeface="ＭＳ Ｐゴシック" charset="0"/>
              </a:rPr>
              <a:t> vlan (</a:t>
            </a:r>
            <a:r>
              <a:rPr lang="fr-FR" baseline="0" dirty="0" err="1" smtClean="0">
                <a:ea typeface="ＭＳ Ｐゴシック" charset="0"/>
              </a:rPr>
              <a:t>ext</a:t>
            </a:r>
            <a:r>
              <a:rPr lang="fr-FR" baseline="0" dirty="0" smtClean="0">
                <a:ea typeface="ＭＳ Ｐゴシック" charset="0"/>
              </a:rPr>
              <a:t> </a:t>
            </a:r>
            <a:r>
              <a:rPr lang="fr-FR" baseline="0" dirty="0" err="1" smtClean="0">
                <a:ea typeface="ＭＳ Ｐゴシック" charset="0"/>
              </a:rPr>
              <a:t>it</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3900 and 3899)  </a:t>
            </a:r>
            <a:r>
              <a:rPr lang="fr-FR" baseline="0" dirty="0" err="1" smtClean="0">
                <a:ea typeface="ＭＳ Ｐゴシック" charset="0"/>
              </a:rPr>
              <a:t>FD_VLAN</a:t>
            </a:r>
            <a:r>
              <a:rPr lang="fr-FR" baseline="0" dirty="0" smtClean="0">
                <a:ea typeface="ＭＳ Ｐゴシック" charset="0"/>
              </a:rPr>
              <a:t> </a:t>
            </a:r>
            <a:r>
              <a:rPr lang="fr-FR" baseline="0" dirty="0" err="1" smtClean="0">
                <a:ea typeface="ＭＳ Ｐゴシック" charset="0"/>
              </a:rPr>
              <a:t>belonging</a:t>
            </a:r>
            <a:r>
              <a:rPr lang="fr-FR" baseline="0" dirty="0" smtClean="0">
                <a:ea typeface="ＭＳ Ｐゴシック" charset="0"/>
              </a:rPr>
              <a:t> to </a:t>
            </a:r>
            <a:r>
              <a:rPr lang="fr-FR" baseline="0" dirty="0" err="1" smtClean="0">
                <a:ea typeface="ＭＳ Ｐゴシック" charset="0"/>
              </a:rPr>
              <a:t>same</a:t>
            </a:r>
            <a:r>
              <a:rPr lang="fr-FR" baseline="0" dirty="0" smtClean="0">
                <a:ea typeface="ＭＳ Ｐゴシック" charset="0"/>
              </a:rPr>
              <a:t> </a:t>
            </a:r>
            <a:r>
              <a:rPr lang="fr-FR" baseline="0" dirty="0" err="1" smtClean="0">
                <a:ea typeface="ＭＳ Ｐゴシック" charset="0"/>
              </a:rPr>
              <a:t>BD_Vlan</a:t>
            </a:r>
            <a:r>
              <a:rPr lang="fr-FR" baseline="0" dirty="0" smtClean="0">
                <a:ea typeface="ＭＳ Ｐゴシック" charset="0"/>
              </a:rPr>
              <a:t> (2)</a:t>
            </a:r>
          </a:p>
          <a:p>
            <a:r>
              <a:rPr lang="fr-FR" baseline="0" dirty="0" smtClean="0">
                <a:ea typeface="ＭＳ Ｐゴシック" charset="0"/>
              </a:rPr>
              <a:t>Vlan 2 </a:t>
            </a:r>
            <a:r>
              <a:rPr lang="fr-FR" baseline="0" dirty="0" err="1" smtClean="0">
                <a:ea typeface="ＭＳ Ｐゴシック" charset="0"/>
              </a:rPr>
              <a:t>being</a:t>
            </a:r>
            <a:r>
              <a:rPr lang="fr-FR" baseline="0" dirty="0" smtClean="0">
                <a:ea typeface="ＭＳ Ｐゴシック" charset="0"/>
              </a:rPr>
              <a:t> a </a:t>
            </a:r>
            <a:r>
              <a:rPr lang="fr-FR" baseline="0" dirty="0" err="1" smtClean="0">
                <a:ea typeface="ＭＳ Ｐゴシック" charset="0"/>
              </a:rPr>
              <a:t>BD_VLAN</a:t>
            </a:r>
            <a:r>
              <a:rPr lang="fr-FR" baseline="0" dirty="0" smtClean="0">
                <a:ea typeface="ＭＳ Ｐゴシック" charset="0"/>
              </a:rPr>
              <a:t> </a:t>
            </a:r>
            <a:r>
              <a:rPr lang="fr-FR" baseline="0" dirty="0" err="1" smtClean="0">
                <a:ea typeface="ＭＳ Ｐゴシック" charset="0"/>
              </a:rPr>
              <a:t>there</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no </a:t>
            </a:r>
            <a:r>
              <a:rPr lang="fr-FR" baseline="0" dirty="0" err="1" smtClean="0">
                <a:ea typeface="ＭＳ Ｐゴシック" charset="0"/>
              </a:rPr>
              <a:t>access</a:t>
            </a:r>
            <a:r>
              <a:rPr lang="fr-FR" baseline="0" dirty="0" smtClean="0">
                <a:ea typeface="ＭＳ Ｐゴシック" charset="0"/>
              </a:rPr>
              <a:t> </a:t>
            </a:r>
            <a:r>
              <a:rPr lang="fr-FR" baseline="0" dirty="0" err="1" smtClean="0">
                <a:ea typeface="ＭＳ Ｐゴシック" charset="0"/>
              </a:rPr>
              <a:t>encap</a:t>
            </a:r>
            <a:r>
              <a:rPr lang="fr-FR" baseline="0" dirty="0" smtClean="0">
                <a:ea typeface="ＭＳ Ｐゴシック" charset="0"/>
              </a:rPr>
              <a:t> </a:t>
            </a:r>
          </a:p>
          <a:p>
            <a:endParaRPr lang="fr-FR" baseline="0" dirty="0" smtClean="0">
              <a:ea typeface="ＭＳ Ｐゴシック" charset="0"/>
            </a:endParaRPr>
          </a:p>
          <a:p>
            <a:endParaRPr lang="fr-FR" baseline="0" dirty="0" smtClean="0">
              <a:ea typeface="ＭＳ Ｐゴシック" charset="0"/>
            </a:endParaRPr>
          </a:p>
          <a:p>
            <a:r>
              <a:rPr lang="fr-FR" baseline="0" dirty="0" smtClean="0">
                <a:ea typeface="ＭＳ Ｐゴシック" charset="0"/>
              </a:rPr>
              <a:t>In </a:t>
            </a:r>
            <a:r>
              <a:rPr lang="fr-FR" baseline="0" dirty="0" err="1" smtClean="0">
                <a:ea typeface="ＭＳ Ｐゴシック" charset="0"/>
              </a:rPr>
              <a:t>BCM</a:t>
            </a:r>
            <a:r>
              <a:rPr lang="fr-FR" baseline="0" dirty="0" smtClean="0">
                <a:ea typeface="ＭＳ Ｐゴシック" charset="0"/>
              </a:rPr>
              <a:t>, </a:t>
            </a:r>
            <a:r>
              <a:rPr lang="fr-FR" baseline="0" dirty="0" err="1" smtClean="0">
                <a:ea typeface="ＭＳ Ｐゴシック" charset="0"/>
              </a:rPr>
              <a:t>learning</a:t>
            </a:r>
            <a:r>
              <a:rPr lang="fr-FR" baseline="0" dirty="0" smtClean="0">
                <a:ea typeface="ＭＳ Ｐゴシック" charset="0"/>
              </a:rPr>
              <a:t> </a:t>
            </a:r>
            <a:r>
              <a:rPr lang="fr-FR" baseline="0" dirty="0" err="1" smtClean="0">
                <a:ea typeface="ＭＳ Ｐゴシック" charset="0"/>
              </a:rPr>
              <a:t>occurs</a:t>
            </a:r>
            <a:r>
              <a:rPr lang="fr-FR" baseline="0" dirty="0" smtClean="0">
                <a:ea typeface="ＭＳ Ｐゴシック" charset="0"/>
              </a:rPr>
              <a:t> on </a:t>
            </a:r>
            <a:r>
              <a:rPr lang="fr-FR" baseline="0" dirty="0" err="1" smtClean="0">
                <a:ea typeface="ＭＳ Ｐゴシック" charset="0"/>
              </a:rPr>
              <a:t>FD_VLAN</a:t>
            </a:r>
            <a:r>
              <a:rPr lang="fr-FR" baseline="0" dirty="0" smtClean="0">
                <a:ea typeface="ＭＳ Ｐゴシック" charset="0"/>
              </a:rPr>
              <a:t> (</a:t>
            </a:r>
            <a:r>
              <a:rPr lang="fr-FR" baseline="0" dirty="0" err="1" smtClean="0">
                <a:ea typeface="ＭＳ Ｐゴシック" charset="0"/>
              </a:rPr>
              <a:t>HwVLANid</a:t>
            </a:r>
            <a:r>
              <a:rPr lang="fr-FR" baseline="0" dirty="0" smtClean="0">
                <a:ea typeface="ＭＳ Ｐゴシック" charset="0"/>
              </a:rPr>
              <a:t>) </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that</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ensure</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we</a:t>
            </a:r>
            <a:r>
              <a:rPr lang="fr-FR" baseline="0" dirty="0" smtClean="0">
                <a:ea typeface="ＭＳ Ｐゴシック" charset="0"/>
                <a:sym typeface="Wingdings" panose="05000000000000000000" pitchFamily="2" charset="2"/>
              </a:rPr>
              <a:t> do not </a:t>
            </a:r>
            <a:r>
              <a:rPr lang="fr-FR" baseline="0" dirty="0" err="1" smtClean="0">
                <a:ea typeface="ＭＳ Ｐゴシック" charset="0"/>
                <a:sym typeface="Wingdings" panose="05000000000000000000" pitchFamily="2" charset="2"/>
              </a:rPr>
              <a:t>allow</a:t>
            </a:r>
            <a:r>
              <a:rPr lang="fr-FR" baseline="0" dirty="0" smtClean="0">
                <a:ea typeface="ＭＳ Ｐゴシック" charset="0"/>
                <a:sym typeface="Wingdings" panose="05000000000000000000" pitchFamily="2" charset="2"/>
              </a:rPr>
              <a:t> communication </a:t>
            </a:r>
            <a:r>
              <a:rPr lang="fr-FR" baseline="0" dirty="0" err="1" smtClean="0">
                <a:ea typeface="ＭＳ Ｐゴシック" charset="0"/>
                <a:sym typeface="Wingdings" panose="05000000000000000000" pitchFamily="2" charset="2"/>
              </a:rPr>
              <a:t>across</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EPG</a:t>
            </a:r>
            <a:r>
              <a:rPr lang="fr-FR" baseline="0" dirty="0" smtClean="0">
                <a:ea typeface="ＭＳ Ｐゴシック" charset="0"/>
                <a:sym typeface="Wingdings" panose="05000000000000000000" pitchFamily="2" charset="2"/>
              </a:rPr>
              <a:t>.</a:t>
            </a:r>
          </a:p>
          <a:p>
            <a:r>
              <a:rPr lang="fr-FR" baseline="0" dirty="0" err="1" smtClean="0">
                <a:ea typeface="ＭＳ Ｐゴシック" charset="0"/>
                <a:sym typeface="Wingdings" panose="05000000000000000000" pitchFamily="2" charset="2"/>
              </a:rPr>
              <a:t>When</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it</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goes</a:t>
            </a:r>
            <a:r>
              <a:rPr lang="fr-FR" baseline="0" dirty="0" smtClean="0">
                <a:ea typeface="ＭＳ Ｐゴシック" charset="0"/>
                <a:sym typeface="Wingdings" panose="05000000000000000000" pitchFamily="2" charset="2"/>
              </a:rPr>
              <a:t> to NS </a:t>
            </a:r>
            <a:r>
              <a:rPr lang="fr-FR" baseline="0" dirty="0" err="1" smtClean="0">
                <a:ea typeface="ＭＳ Ｐゴシック" charset="0"/>
                <a:sym typeface="Wingdings" panose="05000000000000000000" pitchFamily="2" charset="2"/>
              </a:rPr>
              <a:t>eventually</a:t>
            </a:r>
            <a:r>
              <a:rPr lang="fr-FR" baseline="0" dirty="0" smtClean="0">
                <a:ea typeface="ＭＳ Ｐゴシック" charset="0"/>
                <a:sym typeface="Wingdings" panose="05000000000000000000" pitchFamily="2" charset="2"/>
              </a:rPr>
              <a:t> to </a:t>
            </a:r>
            <a:r>
              <a:rPr lang="fr-FR" baseline="0" dirty="0" err="1" smtClean="0">
                <a:ea typeface="ＭＳ Ｐゴシック" charset="0"/>
                <a:sym typeface="Wingdings" panose="05000000000000000000" pitchFamily="2" charset="2"/>
              </a:rPr>
              <a:t>EPG</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aka</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FD_Vlan</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is</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making</a:t>
            </a:r>
            <a:r>
              <a:rPr lang="fr-FR" baseline="0" dirty="0" smtClean="0">
                <a:ea typeface="ＭＳ Ｐゴシック" charset="0"/>
                <a:sym typeface="Wingdings" panose="05000000000000000000" pitchFamily="2" charset="2"/>
              </a:rPr>
              <a:t> the </a:t>
            </a:r>
            <a:r>
              <a:rPr lang="fr-FR" baseline="0" dirty="0" err="1" smtClean="0">
                <a:ea typeface="ＭＳ Ｐゴシック" charset="0"/>
                <a:sym typeface="Wingdings" panose="05000000000000000000" pitchFamily="2" charset="2"/>
              </a:rPr>
              <a:t>link</a:t>
            </a:r>
            <a:r>
              <a:rPr lang="fr-FR" baseline="0" dirty="0" smtClean="0">
                <a:ea typeface="ＭＳ Ｐゴシック" charset="0"/>
                <a:sym typeface="Wingdings" panose="05000000000000000000" pitchFamily="2" charset="2"/>
              </a:rPr>
              <a:t> </a:t>
            </a:r>
            <a:r>
              <a:rPr lang="fr-FR" baseline="0" dirty="0" err="1" smtClean="0">
                <a:ea typeface="ＭＳ Ｐゴシック" charset="0"/>
                <a:sym typeface="Wingdings" panose="05000000000000000000" pitchFamily="2" charset="2"/>
              </a:rPr>
              <a:t>between</a:t>
            </a:r>
            <a:r>
              <a:rPr lang="fr-FR" baseline="0" dirty="0" smtClean="0">
                <a:ea typeface="ＭＳ Ｐゴシック" charset="0"/>
                <a:sym typeface="Wingdings" panose="05000000000000000000" pitchFamily="2" charset="2"/>
              </a:rPr>
              <a:t> to </a:t>
            </a:r>
            <a:r>
              <a:rPr lang="fr-FR" baseline="0" dirty="0" err="1" smtClean="0">
                <a:ea typeface="ＭＳ Ｐゴシック" charset="0"/>
                <a:sym typeface="Wingdings" panose="05000000000000000000" pitchFamily="2" charset="2"/>
              </a:rPr>
              <a:t>two</a:t>
            </a:r>
            <a:r>
              <a:rPr lang="fr-FR" baseline="0" dirty="0" smtClean="0">
                <a:ea typeface="ＭＳ Ｐゴシック" charset="0"/>
                <a:sym typeface="Wingdings" panose="05000000000000000000" pitchFamily="2" charset="2"/>
              </a:rPr>
              <a:t> in the </a:t>
            </a:r>
            <a:r>
              <a:rPr lang="fr-FR" baseline="0" dirty="0" err="1" smtClean="0">
                <a:ea typeface="ＭＳ Ｐゴシック" charset="0"/>
                <a:sym typeface="Wingdings" panose="05000000000000000000" pitchFamily="2" charset="2"/>
              </a:rPr>
              <a:t>same</a:t>
            </a:r>
            <a:r>
              <a:rPr lang="fr-FR" baseline="0" dirty="0" smtClean="0">
                <a:ea typeface="ＭＳ Ｐゴシック" charset="0"/>
                <a:sym typeface="Wingdings" panose="05000000000000000000" pitchFamily="2" charset="2"/>
              </a:rPr>
              <a:t> BD</a:t>
            </a:r>
            <a:r>
              <a:rPr lang="fr-FR" baseline="0" dirty="0" smtClean="0">
                <a:ea typeface="ＭＳ Ｐゴシック" charset="0"/>
              </a:rPr>
              <a:t> </a:t>
            </a:r>
          </a:p>
          <a:p>
            <a:r>
              <a:rPr lang="fr-FR" baseline="0" dirty="0" err="1" smtClean="0">
                <a:ea typeface="ＭＳ Ｐゴシック" charset="0"/>
              </a:rPr>
              <a:t>VlanId</a:t>
            </a:r>
            <a:r>
              <a:rPr lang="fr-FR" baseline="0" dirty="0" smtClean="0">
                <a:ea typeface="ＭＳ Ｐゴシック" charset="0"/>
              </a:rPr>
              <a:t> </a:t>
            </a:r>
            <a:r>
              <a:rPr lang="fr-FR" baseline="0" dirty="0" err="1" smtClean="0">
                <a:ea typeface="ＭＳ Ｐゴシック" charset="0"/>
              </a:rPr>
              <a:t>is</a:t>
            </a:r>
            <a:r>
              <a:rPr lang="fr-FR" baseline="0" dirty="0" smtClean="0">
                <a:ea typeface="ＭＳ Ｐゴシック" charset="0"/>
              </a:rPr>
              <a:t> the </a:t>
            </a:r>
            <a:r>
              <a:rPr lang="fr-FR" baseline="0" dirty="0" err="1" smtClean="0">
                <a:ea typeface="ＭＳ Ｐゴシック" charset="0"/>
              </a:rPr>
              <a:t>internal</a:t>
            </a:r>
            <a:r>
              <a:rPr lang="fr-FR" baseline="0" dirty="0" smtClean="0">
                <a:ea typeface="ＭＳ Ｐゴシック" charset="0"/>
              </a:rPr>
              <a:t> PI vlan </a:t>
            </a:r>
            <a:r>
              <a:rPr lang="fr-FR" baseline="0" dirty="0" err="1" smtClean="0">
                <a:ea typeface="ＭＳ Ｐゴシック" charset="0"/>
              </a:rPr>
              <a:t>you</a:t>
            </a:r>
            <a:r>
              <a:rPr lang="fr-FR" baseline="0" dirty="0" smtClean="0">
                <a:ea typeface="ＭＳ Ｐゴシック" charset="0"/>
              </a:rPr>
              <a:t> </a:t>
            </a:r>
            <a:r>
              <a:rPr lang="fr-FR" baseline="0" dirty="0" err="1" smtClean="0">
                <a:ea typeface="ＭＳ Ｐゴシック" charset="0"/>
              </a:rPr>
              <a:t>see</a:t>
            </a:r>
            <a:r>
              <a:rPr lang="fr-FR" baseline="0" dirty="0" smtClean="0">
                <a:ea typeface="ＭＳ Ｐゴシック" charset="0"/>
              </a:rPr>
              <a:t> in </a:t>
            </a:r>
            <a:r>
              <a:rPr lang="fr-FR" baseline="0" dirty="0" err="1" smtClean="0">
                <a:ea typeface="ＭＳ Ｐゴシック" charset="0"/>
              </a:rPr>
              <a:t>bash</a:t>
            </a:r>
            <a:r>
              <a:rPr lang="fr-FR" baseline="0" dirty="0" smtClean="0">
                <a:ea typeface="ＭＳ Ｐゴシック" charset="0"/>
              </a:rPr>
              <a:t>/</a:t>
            </a:r>
            <a:r>
              <a:rPr lang="fr-FR" baseline="0" dirty="0" err="1" smtClean="0">
                <a:ea typeface="ＭＳ Ｐゴシック" charset="0"/>
              </a:rPr>
              <a:t>vsh</a:t>
            </a:r>
            <a:r>
              <a:rPr lang="fr-FR" baseline="0" dirty="0" smtClean="0">
                <a:ea typeface="ＭＳ Ｐゴシック" charset="0"/>
              </a:rPr>
              <a:t>.</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3532">
              <a:defRPr sz="2900" b="1">
                <a:solidFill>
                  <a:schemeClr val="tx1"/>
                </a:solidFill>
                <a:latin typeface="Arial" charset="0"/>
                <a:ea typeface="ＭＳ Ｐゴシック" charset="0"/>
                <a:cs typeface="ＭＳ Ｐゴシック" charset="0"/>
              </a:defRPr>
            </a:lvl1pPr>
            <a:lvl2pPr marL="727980" indent="-279992" defTabSz="883532">
              <a:defRPr sz="2900" b="1">
                <a:solidFill>
                  <a:schemeClr val="tx1"/>
                </a:solidFill>
                <a:latin typeface="Arial" charset="0"/>
                <a:ea typeface="ＭＳ Ｐゴシック" charset="0"/>
              </a:defRPr>
            </a:lvl2pPr>
            <a:lvl3pPr marL="1119970" indent="-223994" defTabSz="883532">
              <a:defRPr sz="2900" b="1">
                <a:solidFill>
                  <a:schemeClr val="tx1"/>
                </a:solidFill>
                <a:latin typeface="Arial" charset="0"/>
                <a:ea typeface="ＭＳ Ｐゴシック" charset="0"/>
              </a:defRPr>
            </a:lvl3pPr>
            <a:lvl4pPr marL="1567959" indent="-223994" defTabSz="883532">
              <a:defRPr sz="2900" b="1">
                <a:solidFill>
                  <a:schemeClr val="tx1"/>
                </a:solidFill>
                <a:latin typeface="Arial" charset="0"/>
                <a:ea typeface="ＭＳ Ｐゴシック" charset="0"/>
              </a:defRPr>
            </a:lvl4pPr>
            <a:lvl5pPr marL="2015947" indent="-223994" defTabSz="883532">
              <a:defRPr sz="2900" b="1">
                <a:solidFill>
                  <a:schemeClr val="tx1"/>
                </a:solidFill>
                <a:latin typeface="Arial" charset="0"/>
                <a:ea typeface="ＭＳ Ｐゴシック" charset="0"/>
              </a:defRPr>
            </a:lvl5pPr>
            <a:lvl6pPr marL="2463935"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11923"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59911"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07899" indent="-223994" defTabSz="883532"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66</a:t>
            </a:fld>
            <a:endParaRPr lang="en-US" sz="800" b="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72</a:t>
            </a:fld>
            <a:endParaRPr lang="en-US" sz="800" b="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77</a:t>
            </a:fld>
            <a:endParaRPr lang="en-US" sz="800" b="0">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79</a:t>
            </a:fld>
            <a:endParaRPr lang="en-US" sz="800" b="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Obtain AEP based on interface policy group</a:t>
            </a:r>
          </a:p>
          <a:p>
            <a:pPr marL="284103" lvl="1" indent="0">
              <a:buNone/>
            </a:pPr>
            <a:r>
              <a:rPr lang="en-US" sz="1500" b="1" dirty="0" err="1" smtClean="0">
                <a:latin typeface="Courier New" panose="02070309020205020404" pitchFamily="49" charset="0"/>
                <a:cs typeface="Courier New" panose="02070309020205020404" pitchFamily="49" charset="0"/>
              </a:rPr>
              <a:t>moquery</a:t>
            </a:r>
            <a:r>
              <a:rPr lang="en-US" sz="1500" b="1" dirty="0" smtClean="0">
                <a:latin typeface="Courier New" panose="02070309020205020404" pitchFamily="49" charset="0"/>
                <a:cs typeface="Courier New" panose="02070309020205020404" pitchFamily="49" charset="0"/>
              </a:rPr>
              <a:t> -c "</a:t>
            </a:r>
            <a:r>
              <a:rPr lang="en-US" sz="1500" b="1" dirty="0" err="1" smtClean="0">
                <a:latin typeface="Courier New" panose="02070309020205020404" pitchFamily="49" charset="0"/>
                <a:cs typeface="Courier New" panose="02070309020205020404" pitchFamily="49" charset="0"/>
              </a:rPr>
              <a:t>infraAccPortGrp</a:t>
            </a:r>
            <a:r>
              <a:rPr lang="en-US" sz="1500" b="1" dirty="0" smtClean="0">
                <a:latin typeface="Courier New" panose="02070309020205020404" pitchFamily="49" charset="0"/>
                <a:cs typeface="Courier New" panose="02070309020205020404" pitchFamily="49" charset="0"/>
              </a:rPr>
              <a:t>" | </a:t>
            </a:r>
            <a:r>
              <a:rPr lang="en-US" sz="1500" b="1" dirty="0" err="1" smtClean="0">
                <a:latin typeface="Courier New" panose="02070309020205020404" pitchFamily="49" charset="0"/>
                <a:cs typeface="Courier New" panose="02070309020205020404" pitchFamily="49" charset="0"/>
              </a:rPr>
              <a:t>egrep</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dn</a:t>
            </a:r>
            <a:r>
              <a:rPr lang="en-US" sz="1500" b="1" dirty="0" smtClean="0">
                <a:latin typeface="Courier New" panose="02070309020205020404" pitchFamily="49" charset="0"/>
                <a:cs typeface="Courier New" panose="02070309020205020404" pitchFamily="49" charset="0"/>
              </a:rPr>
              <a:t>" | </a:t>
            </a:r>
            <a:r>
              <a:rPr lang="en-US" sz="1500" b="1" dirty="0" err="1" smtClean="0">
                <a:latin typeface="Courier New" panose="02070309020205020404" pitchFamily="49" charset="0"/>
                <a:cs typeface="Courier New" panose="02070309020205020404" pitchFamily="49" charset="0"/>
              </a:rPr>
              <a:t>awk</a:t>
            </a:r>
            <a:r>
              <a:rPr lang="en-US" sz="1500" b="1" dirty="0" smtClean="0">
                <a:latin typeface="Courier New" panose="02070309020205020404" pitchFamily="49" charset="0"/>
                <a:cs typeface="Courier New" panose="02070309020205020404" pitchFamily="49" charset="0"/>
              </a:rPr>
              <a:t> ' { print "</a:t>
            </a:r>
            <a:r>
              <a:rPr lang="en-US" sz="1500" b="1" dirty="0" err="1" smtClean="0">
                <a:latin typeface="Courier New" panose="02070309020205020404" pitchFamily="49" charset="0"/>
                <a:cs typeface="Courier New" panose="02070309020205020404" pitchFamily="49" charset="0"/>
              </a:rPr>
              <a:t>moquery</a:t>
            </a:r>
            <a:r>
              <a:rPr lang="en-US" sz="1500" b="1" dirty="0" smtClean="0">
                <a:latin typeface="Courier New" panose="02070309020205020404" pitchFamily="49" charset="0"/>
                <a:cs typeface="Courier New" panose="02070309020205020404" pitchFamily="49" charset="0"/>
              </a:rPr>
              <a:t> -d "$3" </a:t>
            </a:r>
            <a:r>
              <a:rPr lang="en-US" sz="1500" b="1" dirty="0" err="1" smtClean="0">
                <a:latin typeface="Courier New" panose="02070309020205020404" pitchFamily="49" charset="0"/>
                <a:cs typeface="Courier New" panose="02070309020205020404" pitchFamily="49" charset="0"/>
              </a:rPr>
              <a:t>-x</a:t>
            </a:r>
            <a:r>
              <a:rPr lang="en-US" sz="1500" b="1" dirty="0" smtClean="0">
                <a:latin typeface="Courier New" panose="02070309020205020404" pitchFamily="49" charset="0"/>
                <a:cs typeface="Courier New" panose="02070309020205020404" pitchFamily="49" charset="0"/>
              </a:rPr>
              <a:t> query-target=children \| </a:t>
            </a:r>
            <a:r>
              <a:rPr lang="en-US" sz="1500" b="1" dirty="0" err="1" smtClean="0">
                <a:latin typeface="Courier New" panose="02070309020205020404" pitchFamily="49" charset="0"/>
                <a:cs typeface="Courier New" panose="02070309020205020404" pitchFamily="49" charset="0"/>
              </a:rPr>
              <a:t>egrep</a:t>
            </a:r>
            <a:r>
              <a:rPr lang="en-US" sz="1500" b="1" dirty="0" smtClean="0">
                <a:latin typeface="Courier New" panose="02070309020205020404" pitchFamily="49" charset="0"/>
                <a:cs typeface="Courier New" panose="02070309020205020404" pitchFamily="49" charset="0"/>
              </a:rPr>
              <a:t> </a:t>
            </a:r>
            <a:r>
              <a:rPr lang="en-US" sz="1500" b="1" dirty="0" err="1" smtClean="0">
                <a:latin typeface="Courier New" panose="02070309020205020404" pitchFamily="49" charset="0"/>
                <a:cs typeface="Courier New" panose="02070309020205020404" pitchFamily="49" charset="0"/>
              </a:rPr>
              <a:t>tDn</a:t>
            </a:r>
            <a:r>
              <a:rPr lang="en-US" sz="1500" b="1" dirty="0" smtClean="0">
                <a:latin typeface="Courier New" panose="02070309020205020404" pitchFamily="49" charset="0"/>
                <a:cs typeface="Courier New" panose="02070309020205020404" pitchFamily="49" charset="0"/>
              </a:rPr>
              <a:t>" } </a:t>
            </a:r>
            <a:r>
              <a:rPr lang="en-US" sz="1200" b="1" dirty="0" smtClean="0">
                <a:latin typeface="Courier New" panose="02070309020205020404" pitchFamily="49" charset="0"/>
                <a:cs typeface="Courier New" panose="02070309020205020404" pitchFamily="49" charset="0"/>
              </a:rPr>
              <a:t>‘</a:t>
            </a:r>
          </a:p>
          <a:p>
            <a:endParaRPr lang="en-US" dirty="0" smtClean="0"/>
          </a:p>
          <a:p>
            <a:endParaRPr lang="en-US" dirty="0" smtClean="0"/>
          </a:p>
          <a:p>
            <a:r>
              <a:rPr lang="en-US" dirty="0" smtClean="0"/>
              <a:t>admin@bdsol-aci3-apic1:~&gt; </a:t>
            </a:r>
            <a:r>
              <a:rPr lang="en-US" dirty="0" err="1" smtClean="0"/>
              <a:t>moquery</a:t>
            </a:r>
            <a:r>
              <a:rPr lang="en-US" dirty="0" smtClean="0"/>
              <a:t> -c </a:t>
            </a:r>
            <a:r>
              <a:rPr lang="en-US" dirty="0" err="1" smtClean="0"/>
              <a:t>fvRsPathAtt</a:t>
            </a:r>
            <a:r>
              <a:rPr lang="en-US" dirty="0" smtClean="0"/>
              <a:t> -o </a:t>
            </a:r>
            <a:r>
              <a:rPr lang="en-US" dirty="0" err="1" smtClean="0"/>
              <a:t>json</a:t>
            </a:r>
            <a:r>
              <a:rPr lang="en-US" dirty="0" smtClean="0"/>
              <a:t> -f '</a:t>
            </a:r>
            <a:r>
              <a:rPr lang="en-US" dirty="0" err="1" smtClean="0"/>
              <a:t>fv.RsPathAtt.encap</a:t>
            </a:r>
            <a:r>
              <a:rPr lang="en-US" dirty="0" smtClean="0"/>
              <a:t>=="vlan-3399"'</a:t>
            </a:r>
          </a:p>
          <a:p>
            <a:r>
              <a:rPr lang="en-US" dirty="0" smtClean="0"/>
              <a:t>{</a:t>
            </a:r>
          </a:p>
          <a:p>
            <a:r>
              <a:rPr lang="en-US" dirty="0" smtClean="0"/>
              <a:t>  "</a:t>
            </a:r>
            <a:r>
              <a:rPr lang="en-US" dirty="0" err="1" smtClean="0"/>
              <a:t>imdata</a:t>
            </a:r>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-[topology/pod-1/protpaths-101-102/</a:t>
            </a:r>
            <a:r>
              <a:rPr lang="en-US" dirty="0" err="1" smtClean="0"/>
              <a:t>pathep</a:t>
            </a:r>
            <a:r>
              <a:rPr lang="en-US" dirty="0" smtClean="0"/>
              <a:t>-[vPC-aci3-esxi1-1--33]]",</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"2015-05-21T15:28:17.371+02:00",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-[topology/pod-1/protpaths-101-102/</a:t>
            </a:r>
            <a:r>
              <a:rPr lang="en-US" dirty="0" err="1" smtClean="0"/>
              <a:t>pathep</a:t>
            </a:r>
            <a:r>
              <a:rPr lang="en-US" dirty="0" smtClean="0"/>
              <a:t>-[vPC-aci3-esxi1-1--33]]",</a:t>
            </a:r>
          </a:p>
          <a:p>
            <a:r>
              <a:rPr lang="en-US" dirty="0" smtClean="0"/>
              <a:t>          "</a:t>
            </a:r>
            <a:r>
              <a:rPr lang="en-US" dirty="0" err="1" smtClean="0"/>
              <a:t>tDn</a:t>
            </a:r>
            <a:r>
              <a:rPr lang="en-US" dirty="0" smtClean="0"/>
              <a:t>": "topology/pod-1/protpaths-101-102/</a:t>
            </a:r>
            <a:r>
              <a:rPr lang="en-US" dirty="0" err="1" smtClean="0"/>
              <a:t>pathep</a:t>
            </a:r>
            <a:r>
              <a:rPr lang="en-US" dirty="0" smtClean="0"/>
              <a:t>-[vPC-aci3-esxi1-1--33]",</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-[topology/pod-1/paths-101/</a:t>
            </a:r>
            <a:r>
              <a:rPr lang="en-US" dirty="0" err="1" smtClean="0"/>
              <a:t>pathep</a:t>
            </a:r>
            <a:r>
              <a:rPr lang="en-US" dirty="0" smtClean="0"/>
              <a:t>-[eth1/33]]",</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"2015-05-21T15:45:42.196+02:00",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-[topology/pod-1/paths-101/</a:t>
            </a:r>
            <a:r>
              <a:rPr lang="en-US" dirty="0" err="1" smtClean="0"/>
              <a:t>pathep</a:t>
            </a:r>
            <a:r>
              <a:rPr lang="en-US" dirty="0" smtClean="0"/>
              <a:t>-[eth1/33]]",</a:t>
            </a:r>
          </a:p>
          <a:p>
            <a:r>
              <a:rPr lang="en-US" dirty="0" smtClean="0"/>
              <a:t>          "</a:t>
            </a:r>
            <a:r>
              <a:rPr lang="en-US" dirty="0" err="1" smtClean="0"/>
              <a:t>tDn</a:t>
            </a:r>
            <a:r>
              <a:rPr lang="en-US" dirty="0" smtClean="0"/>
              <a:t>": "topology/pod-1/paths-101/</a:t>
            </a:r>
            <a:r>
              <a:rPr lang="en-US" dirty="0" err="1" smtClean="0"/>
              <a:t>pathep</a:t>
            </a:r>
            <a:r>
              <a:rPr lang="en-US" dirty="0" smtClean="0"/>
              <a:t>-[eth1/33]",</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-[topology/pod-1/paths-102/</a:t>
            </a:r>
            <a:r>
              <a:rPr lang="en-US" dirty="0" err="1" smtClean="0"/>
              <a:t>pathep</a:t>
            </a:r>
            <a:r>
              <a:rPr lang="en-US" dirty="0" smtClean="0"/>
              <a:t>-[eth1/33]]",</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"2015-05-21T15:45:56.146+02:00",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-[topology/pod-1/paths-102/</a:t>
            </a:r>
            <a:r>
              <a:rPr lang="en-US" dirty="0" err="1" smtClean="0"/>
              <a:t>pathep</a:t>
            </a:r>
            <a:r>
              <a:rPr lang="en-US" dirty="0" smtClean="0"/>
              <a:t>-[eth1/33]]",</a:t>
            </a:r>
          </a:p>
          <a:p>
            <a:r>
              <a:rPr lang="en-US" dirty="0" smtClean="0"/>
              <a:t>          "</a:t>
            </a:r>
            <a:r>
              <a:rPr lang="en-US" dirty="0" err="1" smtClean="0"/>
              <a:t>tDn</a:t>
            </a:r>
            <a:r>
              <a:rPr lang="en-US" dirty="0" smtClean="0"/>
              <a:t>": "topology/pod-1/paths-102/</a:t>
            </a:r>
            <a:r>
              <a:rPr lang="en-US" dirty="0" err="1" smtClean="0"/>
              <a:t>pathep</a:t>
            </a:r>
            <a:r>
              <a:rPr lang="en-US" dirty="0" smtClean="0"/>
              <a:t>-[eth1/33]",</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-[topology/pod-1/paths-102/</a:t>
            </a:r>
            <a:r>
              <a:rPr lang="en-US" dirty="0" err="1" smtClean="0"/>
              <a:t>pathep</a:t>
            </a:r>
            <a:r>
              <a:rPr lang="en-US" dirty="0" smtClean="0"/>
              <a:t>-[eth1/34]]",</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"2014-12-02T17:01:19.950+02:00",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-[topology/pod-1/paths-102/</a:t>
            </a:r>
            <a:r>
              <a:rPr lang="en-US" dirty="0" err="1" smtClean="0"/>
              <a:t>pathep</a:t>
            </a:r>
            <a:r>
              <a:rPr lang="en-US" dirty="0" smtClean="0"/>
              <a:t>-[eth1/34]]",</a:t>
            </a:r>
          </a:p>
          <a:p>
            <a:r>
              <a:rPr lang="en-US" dirty="0" smtClean="0"/>
              <a:t>          "</a:t>
            </a:r>
            <a:r>
              <a:rPr lang="en-US" dirty="0" err="1" smtClean="0"/>
              <a:t>tDn</a:t>
            </a:r>
            <a:r>
              <a:rPr lang="en-US" dirty="0" smtClean="0"/>
              <a:t>": "topology/pod-1/paths-102/</a:t>
            </a:r>
            <a:r>
              <a:rPr lang="en-US" dirty="0" err="1" smtClean="0"/>
              <a:t>pathep</a:t>
            </a:r>
            <a:r>
              <a:rPr lang="en-US" dirty="0" smtClean="0"/>
              <a:t>-[eth1/34]",</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-[topology/pod-1/paths-101/</a:t>
            </a:r>
            <a:r>
              <a:rPr lang="en-US" dirty="0" err="1" smtClean="0"/>
              <a:t>pathep</a:t>
            </a:r>
            <a:r>
              <a:rPr lang="en-US" dirty="0" smtClean="0"/>
              <a:t>-[eth1/34]]",</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"2014-12-22T22:16:58.856+02:00",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-[topology/pod-1/paths-101/</a:t>
            </a:r>
            <a:r>
              <a:rPr lang="en-US" dirty="0" err="1" smtClean="0"/>
              <a:t>pathep</a:t>
            </a:r>
            <a:r>
              <a:rPr lang="en-US" dirty="0" smtClean="0"/>
              <a:t>-[eth1/34]]",</a:t>
            </a:r>
          </a:p>
          <a:p>
            <a:r>
              <a:rPr lang="en-US" dirty="0" smtClean="0"/>
              <a:t>          "</a:t>
            </a:r>
            <a:r>
              <a:rPr lang="en-US" dirty="0" err="1" smtClean="0"/>
              <a:t>tDn</a:t>
            </a:r>
            <a:r>
              <a:rPr lang="en-US" dirty="0" smtClean="0"/>
              <a:t>": "topology/pod-1/paths-101/</a:t>
            </a:r>
            <a:r>
              <a:rPr lang="en-US" dirty="0" err="1" smtClean="0"/>
              <a:t>pathep</a:t>
            </a:r>
            <a:r>
              <a:rPr lang="en-US" dirty="0" smtClean="0"/>
              <a:t>-[eth1/34]",</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fvRsPathAtt</a:t>
            </a:r>
            <a:r>
              <a:rPr lang="en-US" dirty="0" smtClean="0"/>
              <a:t>": {</a:t>
            </a:r>
          </a:p>
          <a:p>
            <a:r>
              <a:rPr lang="en-US" dirty="0" smtClean="0"/>
              <a:t>        "attributes": {</a:t>
            </a:r>
          </a:p>
          <a:p>
            <a:r>
              <a:rPr lang="en-US" dirty="0" smtClean="0"/>
              <a:t>          "</a:t>
            </a:r>
            <a:r>
              <a:rPr lang="en-US" dirty="0" err="1" smtClean="0"/>
              <a:t>dn</a:t>
            </a:r>
            <a:r>
              <a:rPr lang="en-US" dirty="0" smtClean="0"/>
              <a:t>": "</a:t>
            </a:r>
            <a:r>
              <a:rPr lang="en-US" dirty="0" err="1" smtClean="0"/>
              <a:t>uni</a:t>
            </a:r>
            <a:r>
              <a:rPr lang="en-US" dirty="0" smtClean="0"/>
              <a:t>/</a:t>
            </a:r>
            <a:r>
              <a:rPr lang="en-US" dirty="0" err="1" smtClean="0"/>
              <a:t>tn-mio</a:t>
            </a:r>
            <a:r>
              <a:rPr lang="en-US" dirty="0" smtClean="0"/>
              <a:t>/ap-mioAP1/epg-mioEPG1/</a:t>
            </a:r>
            <a:r>
              <a:rPr lang="en-US" dirty="0" err="1" smtClean="0"/>
              <a:t>rspathAtt</a:t>
            </a:r>
            <a:r>
              <a:rPr lang="en-US" dirty="0" smtClean="0"/>
              <a:t>-[topology/pod-1/paths-102/</a:t>
            </a:r>
            <a:r>
              <a:rPr lang="en-US" dirty="0" err="1" smtClean="0"/>
              <a:t>pathep</a:t>
            </a:r>
            <a:r>
              <a:rPr lang="en-US" dirty="0" smtClean="0"/>
              <a:t>-[eth1/11]]",</a:t>
            </a:r>
          </a:p>
          <a:p>
            <a:r>
              <a:rPr lang="en-US" dirty="0" smtClean="0"/>
              <a:t>          "</a:t>
            </a:r>
            <a:r>
              <a:rPr lang="en-US" dirty="0" err="1" smtClean="0"/>
              <a:t>lcOwn</a:t>
            </a:r>
            <a:r>
              <a:rPr lang="en-US" dirty="0" smtClean="0"/>
              <a:t>": "local",</a:t>
            </a:r>
          </a:p>
          <a:p>
            <a:r>
              <a:rPr lang="en-US" dirty="0" smtClean="0"/>
              <a:t>          "</a:t>
            </a:r>
            <a:r>
              <a:rPr lang="en-US" dirty="0" err="1" smtClean="0"/>
              <a:t>childAction</a:t>
            </a:r>
            <a:r>
              <a:rPr lang="en-US" dirty="0" smtClean="0"/>
              <a:t>": "",</a:t>
            </a:r>
          </a:p>
          <a:p>
            <a:r>
              <a:rPr lang="en-US" dirty="0" smtClean="0"/>
              <a:t>          "</a:t>
            </a:r>
            <a:r>
              <a:rPr lang="en-US" dirty="0" err="1" smtClean="0"/>
              <a:t>encap</a:t>
            </a:r>
            <a:r>
              <a:rPr lang="en-US" dirty="0" smtClean="0"/>
              <a:t>": "vlan-3399",</a:t>
            </a:r>
          </a:p>
          <a:p>
            <a:r>
              <a:rPr lang="en-US" dirty="0" smtClean="0"/>
              <a:t>          "</a:t>
            </a:r>
            <a:r>
              <a:rPr lang="en-US" dirty="0" err="1" smtClean="0"/>
              <a:t>descr</a:t>
            </a:r>
            <a:r>
              <a:rPr lang="en-US" dirty="0" smtClean="0"/>
              <a:t>": "",</a:t>
            </a:r>
          </a:p>
          <a:p>
            <a:r>
              <a:rPr lang="en-US" dirty="0" smtClean="0"/>
              <a:t>          "</a:t>
            </a:r>
            <a:r>
              <a:rPr lang="en-US" dirty="0" err="1" smtClean="0"/>
              <a:t>rType</a:t>
            </a:r>
            <a:r>
              <a:rPr lang="en-US" dirty="0" smtClean="0"/>
              <a:t>": "mo",</a:t>
            </a:r>
          </a:p>
          <a:p>
            <a:r>
              <a:rPr lang="en-US" dirty="0" smtClean="0"/>
              <a:t>          "</a:t>
            </a:r>
            <a:r>
              <a:rPr lang="en-US" dirty="0" err="1" smtClean="0"/>
              <a:t>stateQual</a:t>
            </a:r>
            <a:r>
              <a:rPr lang="en-US" dirty="0" smtClean="0"/>
              <a:t>": "none",</a:t>
            </a:r>
          </a:p>
          <a:p>
            <a:r>
              <a:rPr lang="en-US" dirty="0" smtClean="0"/>
              <a:t>          "state": "unformed",</a:t>
            </a:r>
          </a:p>
          <a:p>
            <a:r>
              <a:rPr lang="en-US" dirty="0" smtClean="0"/>
              <a:t>          "</a:t>
            </a:r>
            <a:r>
              <a:rPr lang="en-US" dirty="0" err="1" smtClean="0"/>
              <a:t>tCl</a:t>
            </a:r>
            <a:r>
              <a:rPr lang="en-US" dirty="0" smtClean="0"/>
              <a:t>": "</a:t>
            </a:r>
            <a:r>
              <a:rPr lang="en-US" dirty="0" err="1" smtClean="0"/>
              <a:t>fabricPathEp</a:t>
            </a:r>
            <a:r>
              <a:rPr lang="en-US" dirty="0" smtClean="0"/>
              <a:t>",</a:t>
            </a:r>
          </a:p>
          <a:p>
            <a:r>
              <a:rPr lang="en-US" dirty="0" smtClean="0"/>
              <a:t>          "</a:t>
            </a:r>
            <a:r>
              <a:rPr lang="en-US" dirty="0" err="1" smtClean="0"/>
              <a:t>forceResolve</a:t>
            </a:r>
            <a:r>
              <a:rPr lang="en-US" dirty="0" smtClean="0"/>
              <a:t>": "no",</a:t>
            </a:r>
          </a:p>
          <a:p>
            <a:r>
              <a:rPr lang="en-US" dirty="0" smtClean="0"/>
              <a:t>          "status": "",</a:t>
            </a:r>
          </a:p>
          <a:p>
            <a:r>
              <a:rPr lang="en-US" dirty="0" smtClean="0"/>
              <a:t>          "mode": "regular",</a:t>
            </a:r>
          </a:p>
          <a:p>
            <a:r>
              <a:rPr lang="en-US" dirty="0" smtClean="0"/>
              <a:t>          "</a:t>
            </a:r>
            <a:r>
              <a:rPr lang="en-US" dirty="0" err="1" smtClean="0"/>
              <a:t>modTs</a:t>
            </a:r>
            <a:r>
              <a:rPr lang="en-US" dirty="0" smtClean="0"/>
              <a:t>": "2015-01-28T14:16:35.246+02:00",</a:t>
            </a:r>
          </a:p>
          <a:p>
            <a:r>
              <a:rPr lang="en-US" dirty="0" smtClean="0"/>
              <a:t>          "</a:t>
            </a:r>
            <a:r>
              <a:rPr lang="en-US" dirty="0" err="1" smtClean="0"/>
              <a:t>tType</a:t>
            </a:r>
            <a:r>
              <a:rPr lang="en-US" dirty="0" smtClean="0"/>
              <a:t>": "mo",</a:t>
            </a:r>
          </a:p>
          <a:p>
            <a:r>
              <a:rPr lang="en-US" dirty="0" smtClean="0"/>
              <a:t>          "</a:t>
            </a:r>
            <a:r>
              <a:rPr lang="en-US" dirty="0" err="1" smtClean="0"/>
              <a:t>uid</a:t>
            </a:r>
            <a:r>
              <a:rPr lang="en-US" dirty="0" smtClean="0"/>
              <a:t>": "15374",</a:t>
            </a:r>
          </a:p>
          <a:p>
            <a:r>
              <a:rPr lang="en-US" dirty="0" smtClean="0"/>
              <a:t>          "</a:t>
            </a:r>
            <a:r>
              <a:rPr lang="en-US" dirty="0" err="1" smtClean="0"/>
              <a:t>instrImedcy</a:t>
            </a:r>
            <a:r>
              <a:rPr lang="en-US" dirty="0" smtClean="0"/>
              <a:t>": "immediate",</a:t>
            </a:r>
          </a:p>
          <a:p>
            <a:r>
              <a:rPr lang="en-US" dirty="0" smtClean="0"/>
              <a:t>          "</a:t>
            </a:r>
            <a:r>
              <a:rPr lang="en-US" dirty="0" err="1" smtClean="0"/>
              <a:t>rn</a:t>
            </a:r>
            <a:r>
              <a:rPr lang="en-US" dirty="0" smtClean="0"/>
              <a:t>": "</a:t>
            </a:r>
            <a:r>
              <a:rPr lang="en-US" dirty="0" err="1" smtClean="0"/>
              <a:t>rspathAtt</a:t>
            </a:r>
            <a:r>
              <a:rPr lang="en-US" dirty="0" smtClean="0"/>
              <a:t>-[topology/pod-1/paths-102/</a:t>
            </a:r>
            <a:r>
              <a:rPr lang="en-US" dirty="0" err="1" smtClean="0"/>
              <a:t>pathep</a:t>
            </a:r>
            <a:r>
              <a:rPr lang="en-US" dirty="0" smtClean="0"/>
              <a:t>-[eth1/11]]",</a:t>
            </a:r>
          </a:p>
          <a:p>
            <a:r>
              <a:rPr lang="en-US" dirty="0" smtClean="0"/>
              <a:t>          "</a:t>
            </a:r>
            <a:r>
              <a:rPr lang="en-US" dirty="0" err="1" smtClean="0"/>
              <a:t>tDn</a:t>
            </a:r>
            <a:r>
              <a:rPr lang="en-US" dirty="0" smtClean="0"/>
              <a:t>": "topology/pod-1/paths-102/</a:t>
            </a:r>
            <a:r>
              <a:rPr lang="en-US" dirty="0" err="1" smtClean="0"/>
              <a:t>pathep</a:t>
            </a:r>
            <a:r>
              <a:rPr lang="en-US" dirty="0" smtClean="0"/>
              <a:t>-[eth1/11]",</a:t>
            </a:r>
          </a:p>
          <a:p>
            <a:r>
              <a:rPr lang="en-US" dirty="0" smtClean="0"/>
              <a:t>          "</a:t>
            </a:r>
            <a:r>
              <a:rPr lang="en-US" dirty="0" err="1" smtClean="0"/>
              <a:t>lcC</a:t>
            </a:r>
            <a:r>
              <a:rPr lang="en-US" dirty="0" smtClean="0"/>
              <a:t>": ""</a:t>
            </a:r>
          </a:p>
          <a:p>
            <a:r>
              <a:rPr lang="en-US" dirty="0" smtClean="0"/>
              <a:t>        }</a:t>
            </a:r>
          </a:p>
          <a:p>
            <a:r>
              <a:rPr lang="en-US" dirty="0" smtClean="0"/>
              <a:t>      }</a:t>
            </a:r>
          </a:p>
          <a:p>
            <a:r>
              <a:rPr lang="en-US" dirty="0" smtClean="0"/>
              <a:t>    }</a:t>
            </a:r>
          </a:p>
          <a:p>
            <a:r>
              <a:rPr lang="en-US" dirty="0" smtClean="0"/>
              <a:t>  ],</a:t>
            </a:r>
          </a:p>
          <a:p>
            <a:r>
              <a:rPr lang="en-US" dirty="0" smtClean="0"/>
              <a:t>  "</a:t>
            </a:r>
            <a:r>
              <a:rPr lang="en-US" dirty="0" err="1" smtClean="0"/>
              <a:t>totalCount</a:t>
            </a:r>
            <a:r>
              <a:rPr lang="en-US" dirty="0" smtClean="0"/>
              <a:t>": "6"</a:t>
            </a:r>
          </a:p>
          <a:p>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2674158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81</a:t>
            </a:fld>
            <a:endParaRPr lang="en-US" sz="800" b="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p:cNvSpPr>
          <p:nvPr>
            <p:ph type="sldImg"/>
          </p:nvPr>
        </p:nvSpPr>
        <p:spPr bwMode="auto">
          <a:xfrm>
            <a:off x="381000" y="685800"/>
            <a:ext cx="6097588"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smtClean="0">
                <a:ea typeface="ＭＳ Ｐゴシック" charset="0"/>
              </a:rPr>
              <a:t>FTEP</a:t>
            </a:r>
            <a:r>
              <a:rPr lang="en-US" baseline="0" dirty="0" smtClean="0">
                <a:ea typeface="ＭＳ Ｐゴシック" charset="0"/>
              </a:rPr>
              <a:t>   Fabric Tunnel Endpoint</a:t>
            </a:r>
          </a:p>
          <a:p>
            <a:r>
              <a:rPr lang="en-US" baseline="0" dirty="0" smtClean="0">
                <a:ea typeface="ＭＳ Ｐゴシック" charset="0"/>
              </a:rPr>
              <a:t>VTEP   Virtual TEP</a:t>
            </a:r>
          </a:p>
          <a:p>
            <a:endParaRPr lang="en-US" dirty="0">
              <a:ea typeface="ＭＳ Ｐゴシック"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charset="0"/>
                <a:ea typeface="ＭＳ Ｐゴシック" charset="0"/>
                <a:cs typeface="ＭＳ Ｐゴシック" charset="0"/>
              </a:defRPr>
            </a:lvl1pPr>
            <a:lvl2pPr marL="730171" indent="-280835" defTabSz="886191">
              <a:defRPr sz="2900" b="1">
                <a:solidFill>
                  <a:schemeClr val="tx1"/>
                </a:solidFill>
                <a:latin typeface="Arial" charset="0"/>
                <a:ea typeface="ＭＳ Ｐゴシック" charset="0"/>
              </a:defRPr>
            </a:lvl2pPr>
            <a:lvl3pPr marL="1123340" indent="-224668" defTabSz="886191">
              <a:defRPr sz="2900" b="1">
                <a:solidFill>
                  <a:schemeClr val="tx1"/>
                </a:solidFill>
                <a:latin typeface="Arial" charset="0"/>
                <a:ea typeface="ＭＳ Ｐゴシック" charset="0"/>
              </a:defRPr>
            </a:lvl3pPr>
            <a:lvl4pPr marL="1572677" indent="-224668" defTabSz="886191">
              <a:defRPr sz="2900" b="1">
                <a:solidFill>
                  <a:schemeClr val="tx1"/>
                </a:solidFill>
                <a:latin typeface="Arial" charset="0"/>
                <a:ea typeface="ＭＳ Ｐゴシック" charset="0"/>
              </a:defRPr>
            </a:lvl4pPr>
            <a:lvl5pPr marL="2022013" indent="-224668" defTabSz="886191">
              <a:defRPr sz="2900" b="1">
                <a:solidFill>
                  <a:schemeClr val="tx1"/>
                </a:solidFill>
                <a:latin typeface="Arial" charset="0"/>
                <a:ea typeface="ＭＳ Ｐゴシック" charset="0"/>
              </a:defRPr>
            </a:lvl5pPr>
            <a:lvl6pPr marL="2471349"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6pPr>
            <a:lvl7pPr marL="2920685"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7pPr>
            <a:lvl8pPr marL="3370021"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8pPr>
            <a:lvl9pPr marL="3819357" indent="-224668" defTabSz="886191" eaLnBrk="0" fontAlgn="base" hangingPunct="0">
              <a:lnSpc>
                <a:spcPct val="90000"/>
              </a:lnSpc>
              <a:spcBef>
                <a:spcPct val="0"/>
              </a:spcBef>
              <a:spcAft>
                <a:spcPct val="0"/>
              </a:spcAft>
              <a:defRPr sz="2900" b="1">
                <a:solidFill>
                  <a:schemeClr val="tx1"/>
                </a:solidFill>
                <a:latin typeface="Arial" charset="0"/>
                <a:ea typeface="ＭＳ Ｐゴシック" charset="0"/>
              </a:defRPr>
            </a:lvl9pPr>
          </a:lstStyle>
          <a:p>
            <a:fld id="{947D83BD-6A50-D34D-9939-437F84183F19}" type="slidenum">
              <a:rPr lang="en-US" sz="800" b="0">
                <a:solidFill>
                  <a:prstClr val="black"/>
                </a:solidFill>
              </a:rPr>
              <a:pPr/>
              <a:t>83</a:t>
            </a:fld>
            <a:endParaRPr lang="en-US" sz="800" b="0">
              <a:solidFill>
                <a:prstClr val="black"/>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102</a:t>
            </a:fld>
            <a:endParaRPr lang="en-US"/>
          </a:p>
        </p:txBody>
      </p:sp>
    </p:spTree>
    <p:extLst>
      <p:ext uri="{BB962C8B-B14F-4D97-AF65-F5344CB8AC3E}">
        <p14:creationId xmlns:p14="http://schemas.microsoft.com/office/powerpoint/2010/main" val="306652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great … but how do we find which class or object to query ??? </a:t>
            </a:r>
            <a:r>
              <a:rPr lang="en-US" dirty="0" smtClean="0"/>
              <a:t>Please make sure to replace APIC with relevant IP/Address</a:t>
            </a:r>
            <a:r>
              <a:rPr lang="en-US" baseline="0" dirty="0" smtClean="0"/>
              <a:t> of your APIC</a:t>
            </a: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126934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162271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DME – </a:t>
            </a:r>
            <a:r>
              <a:rPr lang="fr-FR" dirty="0" err="1" smtClean="0"/>
              <a:t>process</a:t>
            </a:r>
            <a:r>
              <a:rPr lang="fr-FR" baseline="0" dirty="0" smtClean="0"/>
              <a:t> </a:t>
            </a:r>
            <a:r>
              <a:rPr lang="fr-FR" baseline="0" dirty="0" err="1" smtClean="0"/>
              <a:t>owner</a:t>
            </a:r>
            <a:r>
              <a:rPr lang="fr-FR" baseline="0" dirty="0" smtClean="0"/>
              <a:t> of an MO</a:t>
            </a:r>
          </a:p>
          <a:p>
            <a:r>
              <a:rPr lang="fr-FR" baseline="0" dirty="0" err="1" smtClean="0"/>
              <a:t>Shard</a:t>
            </a:r>
            <a:r>
              <a:rPr lang="fr-FR" baseline="0" dirty="0" smtClean="0"/>
              <a:t> – </a:t>
            </a:r>
            <a:r>
              <a:rPr lang="fr-FR" baseline="0" dirty="0" err="1" smtClean="0"/>
              <a:t>where</a:t>
            </a:r>
            <a:r>
              <a:rPr lang="fr-FR" baseline="0" dirty="0" smtClean="0"/>
              <a:t> </a:t>
            </a:r>
            <a:r>
              <a:rPr lang="fr-FR" baseline="0" dirty="0" err="1" smtClean="0"/>
              <a:t>it</a:t>
            </a:r>
            <a:r>
              <a:rPr lang="fr-FR" baseline="0" dirty="0" smtClean="0"/>
              <a:t> </a:t>
            </a:r>
            <a:r>
              <a:rPr lang="fr-FR" baseline="0" dirty="0" err="1" smtClean="0"/>
              <a:t>is</a:t>
            </a:r>
            <a:r>
              <a:rPr lang="fr-FR" baseline="0" dirty="0" smtClean="0"/>
              <a:t> </a:t>
            </a:r>
            <a:r>
              <a:rPr lang="fr-FR" baseline="0" dirty="0" err="1" smtClean="0"/>
              <a:t>located</a:t>
            </a:r>
            <a:r>
              <a:rPr lang="fr-FR" baseline="0" dirty="0" smtClean="0"/>
              <a:t> and </a:t>
            </a:r>
            <a:r>
              <a:rPr lang="fr-FR" baseline="0" dirty="0" err="1" smtClean="0"/>
              <a:t>dealing</a:t>
            </a:r>
            <a:r>
              <a:rPr lang="fr-FR" baseline="0" dirty="0" smtClean="0"/>
              <a:t> </a:t>
            </a:r>
            <a:r>
              <a:rPr lang="fr-FR" baseline="0" dirty="0" err="1" smtClean="0"/>
              <a:t>with</a:t>
            </a:r>
            <a:r>
              <a:rPr lang="fr-FR" baseline="0" dirty="0" smtClean="0"/>
              <a:t> </a:t>
            </a:r>
            <a:r>
              <a:rPr lang="fr-FR" baseline="0" dirty="0" err="1" smtClean="0"/>
              <a:t>replicas</a:t>
            </a:r>
            <a:r>
              <a:rPr lang="fr-FR" baseline="0" dirty="0" smtClean="0"/>
              <a:t>.</a:t>
            </a:r>
            <a:endParaRPr lang="fr-FR"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a:p>
        </p:txBody>
      </p:sp>
    </p:spTree>
    <p:extLst>
      <p:ext uri="{BB962C8B-B14F-4D97-AF65-F5344CB8AC3E}">
        <p14:creationId xmlns:p14="http://schemas.microsoft.com/office/powerpoint/2010/main" val="271288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Shadow copy is read only. When MO changes in the owner DME it updates the shadow copy again</a:t>
            </a:r>
          </a:p>
          <a:p>
            <a:r>
              <a:rPr lang="en-US" altLang="en-US" smtClean="0">
                <a:latin typeface="Arial" pitchFamily="34" charset="0"/>
                <a:ea typeface="ＭＳ Ｐゴシック" pitchFamily="34" charset="-128"/>
              </a:rPr>
              <a:t>The relation framework can be used between DME on APIC or also by DME on switch to resolve policy from APIC</a:t>
            </a: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pitchFamily="34" charset="0"/>
                <a:ea typeface="ＭＳ Ｐゴシック" pitchFamily="34" charset="-128"/>
              </a:defRPr>
            </a:lvl1pPr>
            <a:lvl2pPr marL="730171" indent="-280835" defTabSz="886191">
              <a:defRPr sz="2900" b="1">
                <a:solidFill>
                  <a:schemeClr val="tx1"/>
                </a:solidFill>
                <a:latin typeface="Arial" pitchFamily="34" charset="0"/>
                <a:ea typeface="ＭＳ Ｐゴシック" pitchFamily="34" charset="-128"/>
              </a:defRPr>
            </a:lvl2pPr>
            <a:lvl3pPr marL="1123340" indent="-224668" defTabSz="886191">
              <a:defRPr sz="2900" b="1">
                <a:solidFill>
                  <a:schemeClr val="tx1"/>
                </a:solidFill>
                <a:latin typeface="Arial" pitchFamily="34" charset="0"/>
                <a:ea typeface="ＭＳ Ｐゴシック" pitchFamily="34" charset="-128"/>
              </a:defRPr>
            </a:lvl3pPr>
            <a:lvl4pPr marL="1572677" indent="-224668" defTabSz="886191">
              <a:defRPr sz="2900" b="1">
                <a:solidFill>
                  <a:schemeClr val="tx1"/>
                </a:solidFill>
                <a:latin typeface="Arial" pitchFamily="34" charset="0"/>
                <a:ea typeface="ＭＳ Ｐゴシック" pitchFamily="34" charset="-128"/>
              </a:defRPr>
            </a:lvl4pPr>
            <a:lvl5pPr marL="2022013" indent="-224668" defTabSz="886191">
              <a:defRPr sz="2900" b="1">
                <a:solidFill>
                  <a:schemeClr val="tx1"/>
                </a:solidFill>
                <a:latin typeface="Arial" pitchFamily="34"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9pPr>
          </a:lstStyle>
          <a:p>
            <a:fld id="{A42770B6-D792-42E1-B4FA-24EB835C19C6}" type="slidenum">
              <a:rPr lang="en-US" altLang="en-US" sz="800" b="0"/>
              <a:pPr/>
              <a:t>12</a:t>
            </a:fld>
            <a:endParaRPr lang="en-US" altLang="en-US" sz="8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smtClean="0"/>
              <a:t>NGINX decided if request can served locally or on remote APIC</a:t>
            </a:r>
          </a:p>
          <a:p>
            <a:pPr>
              <a:defRPr/>
            </a:pPr>
            <a:r>
              <a:rPr lang="en-US" dirty="0" smtClean="0"/>
              <a:t>Write request sent to DME as stimulus which make changes to their MIT and update the SQL backup of MIT</a:t>
            </a:r>
          </a:p>
          <a:p>
            <a:pPr>
              <a:defRPr/>
            </a:pPr>
            <a:r>
              <a:rPr lang="en-US" dirty="0" smtClean="0"/>
              <a:t>Read request are served by directly reading the DB which has that data</a:t>
            </a:r>
          </a:p>
          <a:p>
            <a:pPr>
              <a:defRPr/>
            </a:pPr>
            <a:r>
              <a:rPr lang="en-US" dirty="0" smtClean="0"/>
              <a:t>Remote request go to the DME on that APIC for write or to a process called Reader for the read</a:t>
            </a:r>
          </a:p>
          <a:p>
            <a:pPr>
              <a:defRPr/>
            </a:pPr>
            <a:endParaRPr lang="en-US" dirty="0"/>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pitchFamily="34" charset="0"/>
                <a:ea typeface="ＭＳ Ｐゴシック" pitchFamily="34" charset="-128"/>
              </a:defRPr>
            </a:lvl1pPr>
            <a:lvl2pPr marL="730171" indent="-280835" defTabSz="886191">
              <a:defRPr sz="2900" b="1">
                <a:solidFill>
                  <a:schemeClr val="tx1"/>
                </a:solidFill>
                <a:latin typeface="Arial" pitchFamily="34" charset="0"/>
                <a:ea typeface="ＭＳ Ｐゴシック" pitchFamily="34" charset="-128"/>
              </a:defRPr>
            </a:lvl2pPr>
            <a:lvl3pPr marL="1123340" indent="-224668" defTabSz="886191">
              <a:defRPr sz="2900" b="1">
                <a:solidFill>
                  <a:schemeClr val="tx1"/>
                </a:solidFill>
                <a:latin typeface="Arial" pitchFamily="34" charset="0"/>
                <a:ea typeface="ＭＳ Ｐゴシック" pitchFamily="34" charset="-128"/>
              </a:defRPr>
            </a:lvl3pPr>
            <a:lvl4pPr marL="1572677" indent="-224668" defTabSz="886191">
              <a:defRPr sz="2900" b="1">
                <a:solidFill>
                  <a:schemeClr val="tx1"/>
                </a:solidFill>
                <a:latin typeface="Arial" pitchFamily="34" charset="0"/>
                <a:ea typeface="ＭＳ Ｐゴシック" pitchFamily="34" charset="-128"/>
              </a:defRPr>
            </a:lvl4pPr>
            <a:lvl5pPr marL="2022013" indent="-224668" defTabSz="886191">
              <a:defRPr sz="2900" b="1">
                <a:solidFill>
                  <a:schemeClr val="tx1"/>
                </a:solidFill>
                <a:latin typeface="Arial" pitchFamily="34"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9pPr>
          </a:lstStyle>
          <a:p>
            <a:fld id="{EF88457B-4C5D-4885-9F17-848FB5527E78}" type="slidenum">
              <a:rPr lang="en-US" altLang="en-US" sz="800" b="0"/>
              <a:pPr/>
              <a:t>13</a:t>
            </a:fld>
            <a:endParaRPr lang="en-US" altLang="en-US" sz="8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dirty="0" err="1" smtClean="0">
                <a:latin typeface="Arial" pitchFamily="34" charset="0"/>
                <a:ea typeface="ＭＳ Ｐゴシック" pitchFamily="34" charset="-128"/>
              </a:rPr>
              <a:t>Tasks</a:t>
            </a:r>
            <a:r>
              <a:rPr lang="fr-FR" altLang="fr-FR" dirty="0" smtClean="0">
                <a:latin typeface="Arial" pitchFamily="34" charset="0"/>
                <a:ea typeface="ＭＳ Ｐゴシック" pitchFamily="34" charset="-128"/>
              </a:rPr>
              <a:t> are </a:t>
            </a:r>
            <a:r>
              <a:rPr lang="fr-FR" altLang="fr-FR" dirty="0" err="1" smtClean="0">
                <a:latin typeface="Arial" pitchFamily="34" charset="0"/>
                <a:ea typeface="ＭＳ Ｐゴシック" pitchFamily="34" charset="-128"/>
              </a:rPr>
              <a:t>internal</a:t>
            </a:r>
            <a:r>
              <a:rPr lang="fr-FR" altLang="fr-FR" dirty="0" smtClean="0">
                <a:latin typeface="Arial" pitchFamily="34" charset="0"/>
                <a:ea typeface="ＭＳ Ｐゴシック" pitchFamily="34" charset="-128"/>
              </a:rPr>
              <a:t> MO.</a:t>
            </a:r>
            <a:endParaRPr lang="en-US" altLang="fr-FR" dirty="0" smtClean="0">
              <a:latin typeface="Arial" pitchFamily="34" charset="0"/>
              <a:ea typeface="ＭＳ Ｐゴシック" pitchFamily="34" charset="-128"/>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6191">
              <a:defRPr sz="2900" b="1">
                <a:solidFill>
                  <a:schemeClr val="tx1"/>
                </a:solidFill>
                <a:latin typeface="Arial" pitchFamily="34" charset="0"/>
                <a:ea typeface="ＭＳ Ｐゴシック" pitchFamily="34" charset="-128"/>
              </a:defRPr>
            </a:lvl1pPr>
            <a:lvl2pPr marL="730171" indent="-280835" defTabSz="886191">
              <a:defRPr sz="2900" b="1">
                <a:solidFill>
                  <a:schemeClr val="tx1"/>
                </a:solidFill>
                <a:latin typeface="Arial" pitchFamily="34" charset="0"/>
                <a:ea typeface="ＭＳ Ｐゴシック" pitchFamily="34" charset="-128"/>
              </a:defRPr>
            </a:lvl2pPr>
            <a:lvl3pPr marL="1123340" indent="-224668" defTabSz="886191">
              <a:defRPr sz="2900" b="1">
                <a:solidFill>
                  <a:schemeClr val="tx1"/>
                </a:solidFill>
                <a:latin typeface="Arial" pitchFamily="34" charset="0"/>
                <a:ea typeface="ＭＳ Ｐゴシック" pitchFamily="34" charset="-128"/>
              </a:defRPr>
            </a:lvl3pPr>
            <a:lvl4pPr marL="1572677" indent="-224668" defTabSz="886191">
              <a:defRPr sz="2900" b="1">
                <a:solidFill>
                  <a:schemeClr val="tx1"/>
                </a:solidFill>
                <a:latin typeface="Arial" pitchFamily="34" charset="0"/>
                <a:ea typeface="ＭＳ Ｐゴシック" pitchFamily="34" charset="-128"/>
              </a:defRPr>
            </a:lvl4pPr>
            <a:lvl5pPr marL="2022013" indent="-224668" defTabSz="886191">
              <a:defRPr sz="2900" b="1">
                <a:solidFill>
                  <a:schemeClr val="tx1"/>
                </a:solidFill>
                <a:latin typeface="Arial" pitchFamily="34" charset="0"/>
                <a:ea typeface="ＭＳ Ｐゴシック" pitchFamily="34" charset="-128"/>
              </a:defRPr>
            </a:lvl5pPr>
            <a:lvl6pPr marL="2471349"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6pPr>
            <a:lvl7pPr marL="2920685"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7pPr>
            <a:lvl8pPr marL="3370021"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8pPr>
            <a:lvl9pPr marL="3819357" indent="-224668" defTabSz="886191" eaLnBrk="0" fontAlgn="base" hangingPunct="0">
              <a:lnSpc>
                <a:spcPct val="90000"/>
              </a:lnSpc>
              <a:spcBef>
                <a:spcPct val="0"/>
              </a:spcBef>
              <a:spcAft>
                <a:spcPct val="0"/>
              </a:spcAft>
              <a:defRPr sz="2900" b="1">
                <a:solidFill>
                  <a:schemeClr val="tx1"/>
                </a:solidFill>
                <a:latin typeface="Arial" pitchFamily="34" charset="0"/>
                <a:ea typeface="ＭＳ Ｐゴシック" pitchFamily="34" charset="-128"/>
              </a:defRPr>
            </a:lvl9pPr>
          </a:lstStyle>
          <a:p>
            <a:fld id="{3D6291F7-AEFF-48E2-9DB0-AF8707ADE694}" type="slidenum">
              <a:rPr lang="en-US" altLang="fr-FR" sz="800" b="0"/>
              <a:pPr/>
              <a:t>19</a:t>
            </a:fld>
            <a:endParaRPr lang="en-US" altLang="fr-FR" sz="800" b="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24000"/>
            <a:ext cx="941172"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a:solidFill>
            <a:schemeClr val="bg1">
              <a:lumMod val="85000"/>
            </a:schemeClr>
          </a:solidFill>
        </p:spPr>
        <p:txBody>
          <a:bodyPr lIns="91420" tIns="45710" rIns="91420" bIns="45710">
            <a:noAutofit/>
          </a:bodyPr>
          <a:lstStyle>
            <a:lvl1pPr marL="57136" indent="0">
              <a:lnSpc>
                <a:spcPct val="95000"/>
              </a:lnSpc>
              <a:spcBef>
                <a:spcPts val="1110"/>
              </a:spcBef>
              <a:buClr>
                <a:schemeClr val="tx1"/>
              </a:buClr>
              <a:buSzPct val="80000"/>
              <a:buFont typeface="Arial"/>
              <a:buNone/>
              <a:defRPr sz="1200" b="0" i="0">
                <a:solidFill>
                  <a:srgbClr val="676767"/>
                </a:solidFill>
                <a:latin typeface="Courier New" panose="02070309020205020404" pitchFamily="49" charset="0"/>
                <a:cs typeface="Courier New" panose="02070309020205020404" pitchFamily="49" charset="0"/>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526315858"/>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Click to edit text</a:t>
            </a:r>
          </a:p>
        </p:txBody>
      </p:sp>
    </p:spTree>
    <p:extLst>
      <p:ext uri="{BB962C8B-B14F-4D97-AF65-F5344CB8AC3E}">
        <p14:creationId xmlns:p14="http://schemas.microsoft.com/office/powerpoint/2010/main" val="74137170"/>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smtClean="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smtClean="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smtClean="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smtClean="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smtClean="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smtClean="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smtClean="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2" y="-5999"/>
            <a:ext cx="9153144" cy="5155499"/>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20675"/>
            <a:ext cx="948131" cy="58578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smtClean="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smtClean="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smtClean="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smtClean="0"/>
              <a:t>Presentation Title Goes Here</a:t>
            </a:r>
            <a:endParaRPr lang="en-US" dirty="0"/>
          </a:p>
        </p:txBody>
      </p:sp>
    </p:spTree>
    <p:extLst>
      <p:ext uri="{BB962C8B-B14F-4D97-AF65-F5344CB8AC3E}">
        <p14:creationId xmlns:p14="http://schemas.microsoft.com/office/powerpoint/2010/main" val="16722900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smtClean="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smtClean="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smtClean="0"/>
              <a:t>Title Goes Here</a:t>
            </a:r>
            <a:endParaRPr lang="en-GB" dirty="0"/>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smtClean="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smtClean="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smtClean="0"/>
              <a:t>Icon</a:t>
            </a:r>
            <a:endParaRPr lang="en-US" dirty="0"/>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r>
              <a:rPr lang="en-US" noProof="0" dirty="0" smtClean="0"/>
              <a:t>	</a:t>
            </a:r>
          </a:p>
          <a:p>
            <a:pPr lvl="0"/>
            <a:r>
              <a:rPr lang="en-US" noProof="0" dirty="0" smtClean="0"/>
              <a:t>	Drag picture to placeholder or click icon to add</a:t>
            </a:r>
            <a:endParaRPr lang="en-US" noProof="0" dirty="0"/>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smtClean="0"/>
              <a:t>	</a:t>
            </a:r>
          </a:p>
          <a:p>
            <a:pPr lvl="0"/>
            <a:endParaRPr lang="en-US" noProof="0" dirty="0" smtClean="0"/>
          </a:p>
          <a:p>
            <a:pPr lvl="0"/>
            <a:endParaRPr lang="en-US" noProof="0" dirty="0" smtClean="0"/>
          </a:p>
          <a:p>
            <a:pPr lvl="0"/>
            <a:endParaRPr lang="en-US" noProof="0" dirty="0" smtClean="0"/>
          </a:p>
          <a:p>
            <a:pPr lvl="0"/>
            <a:r>
              <a:rPr lang="en-US" noProof="0" dirty="0" smtClean="0"/>
              <a:t>	Drag picture to placeholder or click icon to add</a:t>
            </a:r>
            <a:endParaRPr lang="en-US" noProof="0" dirty="0"/>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smtClean="0"/>
              <a:t>Text Goes Here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smtClean="0"/>
              <a:t>Text Goes Here</a:t>
            </a:r>
          </a:p>
        </p:txBody>
      </p:sp>
    </p:spTree>
    <p:extLst>
      <p:ext uri="{BB962C8B-B14F-4D97-AF65-F5344CB8AC3E}">
        <p14:creationId xmlns:p14="http://schemas.microsoft.com/office/powerpoint/2010/main" val="11724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smtClean="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smtClean="0"/>
              <a:t>Text Goes Here</a:t>
            </a:r>
          </a:p>
        </p:txBody>
      </p:sp>
    </p:spTree>
    <p:extLst>
      <p:ext uri="{BB962C8B-B14F-4D97-AF65-F5344CB8AC3E}">
        <p14:creationId xmlns:p14="http://schemas.microsoft.com/office/powerpoint/2010/main" val="34730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smtClean="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smtClean="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smtClean="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smtClean="0"/>
              <a:t>Click to edit title</a:t>
            </a:r>
            <a:endParaRPr lang="en-US" dirty="0" smtClean="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smtClean="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smtClean="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smtClean="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smtClean="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76545" y="1646238"/>
            <a:ext cx="1990911"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16" y="-2571"/>
            <a:ext cx="9150431" cy="5148642"/>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31660" y="1643634"/>
            <a:ext cx="2080678" cy="1856232"/>
          </a:xfrm>
          <a:prstGeom prst="rect">
            <a:avLst/>
          </a:prstGeom>
        </p:spPr>
      </p:pic>
    </p:spTree>
    <p:extLst>
      <p:ext uri="{BB962C8B-B14F-4D97-AF65-F5344CB8AC3E}">
        <p14:creationId xmlns:p14="http://schemas.microsoft.com/office/powerpoint/2010/main" val="6220791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smtClean="0"/>
              <a:t>Section Title Goes Here</a:t>
            </a:r>
            <a:endParaRPr lang="en-US" dirty="0"/>
          </a:p>
        </p:txBody>
      </p:sp>
      <p:sp>
        <p:nvSpPr>
          <p:cNvPr id="7"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sp>
        <p:nvSpPr>
          <p:cNvPr id="8"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alpha val="60000"/>
                  </a:schemeClr>
                </a:solidFill>
                <a:latin typeface="+mn-lt"/>
                <a:ea typeface="+mn-ea"/>
                <a:cs typeface="CiscoSans Thin"/>
              </a:rPr>
              <a:t>© </a:t>
            </a:r>
            <a:r>
              <a:rPr lang="en-US" sz="600" dirty="0" smtClean="0">
                <a:solidFill>
                  <a:schemeClr val="bg1">
                    <a:alpha val="60000"/>
                  </a:schemeClr>
                </a:solidFill>
                <a:latin typeface="+mn-lt"/>
                <a:ea typeface="+mn-ea"/>
                <a:cs typeface="CiscoSans Thin"/>
              </a:rPr>
              <a:t>2015  </a:t>
            </a:r>
            <a:r>
              <a:rPr lang="en-US" sz="600" dirty="0">
                <a:solidFill>
                  <a:schemeClr val="bg1">
                    <a:alpha val="60000"/>
                  </a:schemeClr>
                </a:solidFill>
                <a:latin typeface="+mn-lt"/>
                <a:ea typeface="+mn-ea"/>
                <a:cs typeface="CiscoSans Thin"/>
              </a:rPr>
              <a:t>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59221"/>
      </p:ext>
    </p:extLst>
  </p:cSld>
  <p:clrMapOvr>
    <a:masterClrMapping/>
  </p:clrMapOvr>
  <p:transition spd="slow">
    <p:wip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2925" y="218947"/>
            <a:ext cx="8513064" cy="765432"/>
          </a:xfrm>
        </p:spPr>
        <p:txBody>
          <a:bodyPr/>
          <a:lstStyle>
            <a:lvl1pPr>
              <a:defRPr baseline="0"/>
            </a:lvl1pPr>
          </a:lstStyle>
          <a:p>
            <a:r>
              <a:rPr lang="en-US" smtClean="0"/>
              <a:t>Click to edit Master title style</a:t>
            </a:r>
            <a:endParaRPr lang="en-US" dirty="0"/>
          </a:p>
        </p:txBody>
      </p:sp>
      <p:sp>
        <p:nvSpPr>
          <p:cNvPr id="5" name="Content Placeholder 4"/>
          <p:cNvSpPr>
            <a:spLocks noGrp="1"/>
          </p:cNvSpPr>
          <p:nvPr>
            <p:ph sz="quarter" idx="11"/>
          </p:nvPr>
        </p:nvSpPr>
        <p:spPr>
          <a:xfrm>
            <a:off x="352925" y="1077913"/>
            <a:ext cx="8513064" cy="339883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1"/>
          <p:cNvSpPr>
            <a:spLocks noGrp="1"/>
          </p:cNvSpPr>
          <p:nvPr>
            <p:ph type="sldNum" sz="quarter" idx="4"/>
          </p:nvPr>
        </p:nvSpPr>
        <p:spPr>
          <a:xfrm>
            <a:off x="8409709" y="4671464"/>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3988894010"/>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95656" y="1347788"/>
            <a:ext cx="8505444" cy="2855608"/>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Title Placeholder 5"/>
          <p:cNvSpPr>
            <a:spLocks noGrp="1"/>
          </p:cNvSpPr>
          <p:nvPr>
            <p:ph type="title"/>
          </p:nvPr>
        </p:nvSpPr>
        <p:spPr bwMode="auto">
          <a:xfrm>
            <a:off x="356616" y="341313"/>
            <a:ext cx="844448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
        <p:nvSpPr>
          <p:cNvPr id="7" name="Slide Number Placeholder 1"/>
          <p:cNvSpPr>
            <a:spLocks noGrp="1"/>
          </p:cNvSpPr>
          <p:nvPr>
            <p:ph type="sldNum" sz="quarter" idx="4"/>
          </p:nvPr>
        </p:nvSpPr>
        <p:spPr>
          <a:xfrm>
            <a:off x="8409709" y="4884989"/>
            <a:ext cx="359666" cy="274637"/>
          </a:xfrm>
          <a:prstGeom prst="rect">
            <a:avLst/>
          </a:prstGeom>
        </p:spPr>
        <p:txBody>
          <a:bodyPr vert="horz" lIns="91440" tIns="45720" rIns="91440" bIns="45720" rtlCol="0" anchor="ctr"/>
          <a:lstStyle>
            <a:lvl1pPr algn="r">
              <a:defRPr lang="en-US" sz="600" kern="1200" smtClean="0">
                <a:solidFill>
                  <a:srgbClr val="000000">
                    <a:alpha val="25000"/>
                  </a:srgbClr>
                </a:solidFill>
                <a:latin typeface="+mn-lt"/>
                <a:ea typeface="+mn-ea"/>
                <a:cs typeface="CiscoSans Thin"/>
              </a:defRPr>
            </a:lvl1pPr>
          </a:lstStyle>
          <a:p>
            <a:fld id="{96A97DD0-5BE7-4856-A2A9-C42C6688E607}" type="slidenum">
              <a:rPr lang="en-US" smtClean="0"/>
              <a:pPr/>
              <a:t>‹#›</a:t>
            </a:fld>
            <a:endParaRPr lang="en-US" dirty="0"/>
          </a:p>
        </p:txBody>
      </p:sp>
    </p:spTree>
    <p:extLst>
      <p:ext uri="{BB962C8B-B14F-4D97-AF65-F5344CB8AC3E}">
        <p14:creationId xmlns:p14="http://schemas.microsoft.com/office/powerpoint/2010/main" val="1127362906"/>
      </p:ext>
    </p:extLst>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dirty="0">
                <a:solidFill>
                  <a:srgbClr val="FFFFFF"/>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102880496"/>
      </p:ext>
    </p:extLst>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2_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259743" y="159126"/>
            <a:ext cx="8659976" cy="728782"/>
          </a:xfrm>
          <a:prstGeom prst="rect">
            <a:avLst/>
          </a:prstGeom>
        </p:spPr>
        <p:txBody>
          <a:bodyPr anchor="t" anchorCtr="0">
            <a:noAutofit/>
          </a:bodyPr>
          <a:lstStyle>
            <a:lvl1pPr algn="l">
              <a:lnSpc>
                <a:spcPct val="90000"/>
              </a:lnSpc>
              <a:defRPr sz="2500" b="0" i="0" spc="0" baseline="0">
                <a:solidFill>
                  <a:srgbClr val="00A2BF"/>
                </a:solidFill>
                <a:latin typeface="+mj-lt"/>
                <a:cs typeface="CiscoSans Thin"/>
              </a:defRPr>
            </a:lvl1pPr>
          </a:lstStyle>
          <a:p>
            <a:r>
              <a:rPr lang="en-US" dirty="0" smtClean="0"/>
              <a:t>Bullet Title Goes Here</a:t>
            </a:r>
            <a:endParaRPr lang="en-US" dirty="0"/>
          </a:p>
        </p:txBody>
      </p:sp>
    </p:spTree>
    <p:extLst>
      <p:ext uri="{BB962C8B-B14F-4D97-AF65-F5344CB8AC3E}">
        <p14:creationId xmlns:p14="http://schemas.microsoft.com/office/powerpoint/2010/main" val="189498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dirty="0">
                <a:solidFill>
                  <a:srgbClr val="FFFFFF"/>
                </a:solidFill>
              </a:defRPr>
            </a:lvl1pPr>
          </a:lstStyle>
          <a:p>
            <a:pPr lvl="0"/>
            <a:r>
              <a:rPr lang="en-US" dirty="0" smtClean="0"/>
              <a:t>Click to edit Master title style</a:t>
            </a:r>
            <a:endParaRPr lang="en-US" dirty="0"/>
          </a:p>
        </p:txBody>
      </p:sp>
      <p:sp>
        <p:nvSpPr>
          <p:cNvPr id="3" name="Content Placeholder 2"/>
          <p:cNvSpPr>
            <a:spLocks noGrp="1"/>
          </p:cNvSpPr>
          <p:nvPr>
            <p:ph idx="1"/>
          </p:nvPr>
        </p:nvSpPr>
        <p:spPr>
          <a:xfrm>
            <a:off x="404206" y="1085067"/>
            <a:ext cx="3929255" cy="3715533"/>
          </a:xfrm>
          <a:prstGeom prst="rect">
            <a:avLst/>
          </a:prstGeom>
        </p:spPr>
        <p:txBody>
          <a:bodyPr rIns="91440"/>
          <a:lstStyle>
            <a:lvl1pPr>
              <a:spcBef>
                <a:spcPts val="1200"/>
              </a:spcBef>
              <a:buClr>
                <a:srgbClr val="168ACB"/>
              </a:buClr>
              <a:defRPr sz="1800">
                <a:solidFill>
                  <a:srgbClr val="000000"/>
                </a:solidFill>
              </a:defRPr>
            </a:lvl1pPr>
            <a:lvl2pPr>
              <a:spcBef>
                <a:spcPts val="400"/>
              </a:spcBef>
              <a:defRPr sz="1600">
                <a:solidFill>
                  <a:srgbClr val="000000"/>
                </a:solidFill>
              </a:defRPr>
            </a:lvl2pPr>
            <a:lvl3pPr>
              <a:spcBef>
                <a:spcPts val="200"/>
              </a:spcBef>
              <a:defRPr sz="1400">
                <a:solidFill>
                  <a:srgbClr val="000000"/>
                </a:solidFill>
              </a:defRPr>
            </a:lvl3pPr>
            <a:lvl4pPr>
              <a:spcBef>
                <a:spcPts val="200"/>
              </a:spcBef>
              <a:defRPr sz="1200">
                <a:solidFill>
                  <a:srgbClr val="000000"/>
                </a:solidFill>
              </a:defRPr>
            </a:lvl4pPr>
            <a:lvl5pPr>
              <a:spcBef>
                <a:spcPts val="675"/>
              </a:spcBef>
              <a:defRPr>
                <a:solidFill>
                  <a:schemeClr val="tx1">
                    <a:lumMod val="7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Content Placeholder 6"/>
          <p:cNvSpPr>
            <a:spLocks noGrp="1"/>
          </p:cNvSpPr>
          <p:nvPr>
            <p:ph sz="quarter" idx="12"/>
          </p:nvPr>
        </p:nvSpPr>
        <p:spPr>
          <a:xfrm>
            <a:off x="4671391" y="1085067"/>
            <a:ext cx="3683828" cy="3762375"/>
          </a:xfrm>
          <a:prstGeom prst="rect">
            <a:avLst/>
          </a:prstGeom>
        </p:spPr>
        <p:txBody>
          <a:bodyPr rIns="9144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456951098"/>
      </p:ext>
    </p:extLst>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pic>
        <p:nvPicPr>
          <p:cNvPr id="5" name="Picture 2" descr="C:\Users\Kirk Mossing\Desktop\CURRENT JOBS\Cisco Live\Template\star full.jpg"/>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0" y="0"/>
            <a:ext cx="9150350" cy="11795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33846" y="41394"/>
            <a:ext cx="8413138" cy="76543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lang="en-US" dirty="0">
                <a:solidFill>
                  <a:srgbClr val="FFFFFF"/>
                </a:solidFill>
              </a:defRPr>
            </a:lvl1pPr>
          </a:lstStyle>
          <a:p>
            <a:pPr lvl="0"/>
            <a:r>
              <a:rPr lang="en-US" dirty="0" smtClean="0"/>
              <a:t>Click to edit Master title style</a:t>
            </a:r>
            <a:endParaRPr lang="en-US" dirty="0"/>
          </a:p>
        </p:txBody>
      </p:sp>
      <p:sp>
        <p:nvSpPr>
          <p:cNvPr id="3" name="Content Placeholder 2"/>
          <p:cNvSpPr>
            <a:spLocks noGrp="1"/>
          </p:cNvSpPr>
          <p:nvPr>
            <p:ph idx="1"/>
          </p:nvPr>
        </p:nvSpPr>
        <p:spPr>
          <a:xfrm>
            <a:off x="333846" y="1325563"/>
            <a:ext cx="8413138" cy="3454531"/>
          </a:xfrm>
          <a:prstGeom prst="rect">
            <a:avLst/>
          </a:prstGeom>
        </p:spPr>
        <p:txBody>
          <a:bodyPr lIns="91440" tIns="45720" rIns="91440" bIns="45720"/>
          <a:lstStyle>
            <a:lvl1pPr>
              <a:spcBef>
                <a:spcPts val="1200"/>
              </a:spcBef>
              <a:buClr>
                <a:srgbClr val="168ACB"/>
              </a:buCl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ext Placeholder 5"/>
          <p:cNvSpPr>
            <a:spLocks noGrp="1"/>
          </p:cNvSpPr>
          <p:nvPr>
            <p:ph type="body" sz="quarter" idx="10"/>
          </p:nvPr>
        </p:nvSpPr>
        <p:spPr>
          <a:xfrm>
            <a:off x="329967" y="782383"/>
            <a:ext cx="8403336" cy="313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40" tIns="45720" rIns="91440" bIns="45720"/>
          <a:lstStyle>
            <a:lvl1pPr marL="1786" indent="0">
              <a:buFontTx/>
              <a:buNone/>
              <a:defRPr lang="en-US" sz="1800" kern="1200" smtClean="0">
                <a:solidFill>
                  <a:schemeClr val="bg1"/>
                </a:solidFill>
                <a:latin typeface="Arial" pitchFamily="34" charset="0"/>
                <a:ea typeface="Apple LiGothic Medium" pitchFamily="2" charset="-120"/>
                <a:cs typeface="Arial" pitchFamily="34" charset="0"/>
              </a:defRPr>
            </a:lvl1pPr>
            <a:lvl2pPr marL="63401" indent="0">
              <a:buFontTx/>
              <a:buNone/>
              <a:defRPr lang="en-US" sz="1800" kern="1200" smtClean="0">
                <a:solidFill>
                  <a:srgbClr val="FFFFFF"/>
                </a:solidFill>
                <a:latin typeface="Arial" pitchFamily="34" charset="0"/>
                <a:ea typeface="Apple LiGothic Medium" pitchFamily="2" charset="-120"/>
              </a:defRPr>
            </a:lvl2pPr>
            <a:lvl3pPr marL="354508" indent="0">
              <a:buFontTx/>
              <a:buNone/>
              <a:defRPr lang="en-US" sz="1800" kern="1200" smtClean="0">
                <a:solidFill>
                  <a:srgbClr val="FFFFFF"/>
                </a:solidFill>
                <a:latin typeface="Arial" pitchFamily="34" charset="0"/>
                <a:ea typeface="Apple LiGothic Medium" pitchFamily="2" charset="-120"/>
              </a:defRPr>
            </a:lvl3pPr>
            <a:lvl4pPr marL="611683" indent="0">
              <a:buFontTx/>
              <a:buNone/>
              <a:defRPr lang="en-US" sz="1800" kern="1200" smtClean="0">
                <a:solidFill>
                  <a:srgbClr val="FFFFFF"/>
                </a:solidFill>
                <a:latin typeface="Arial" pitchFamily="34" charset="0"/>
                <a:ea typeface="Apple LiGothic Medium" pitchFamily="2" charset="-120"/>
              </a:defRPr>
            </a:lvl4pPr>
            <a:lvl5pPr marL="961727" indent="0">
              <a:buFontTx/>
              <a:buNone/>
              <a:defRPr lang="en-US" sz="1800" kern="1200">
                <a:solidFill>
                  <a:srgbClr val="FFFFFF"/>
                </a:solidFill>
                <a:latin typeface="Arial" pitchFamily="34" charset="0"/>
                <a:ea typeface="Apple LiGothic Medium" pitchFamily="2" charset="-120"/>
              </a:defRPr>
            </a:lvl5pPr>
          </a:lstStyle>
          <a:p>
            <a:pPr lvl="0">
              <a:spcBef>
                <a:spcPct val="0"/>
              </a:spcBef>
            </a:pPr>
            <a:r>
              <a:rPr lang="en-US" dirty="0" smtClean="0"/>
              <a:t>Click to edit Master text styles</a:t>
            </a:r>
            <a:endParaRPr lang="en-US" dirty="0"/>
          </a:p>
        </p:txBody>
      </p:sp>
    </p:spTree>
    <p:extLst>
      <p:ext uri="{BB962C8B-B14F-4D97-AF65-F5344CB8AC3E}">
        <p14:creationId xmlns:p14="http://schemas.microsoft.com/office/powerpoint/2010/main" val="4004483555"/>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smtClean="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slow">
    <p:wip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smtClean="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2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I ">
    <p:spTree>
      <p:nvGrpSpPr>
        <p:cNvPr id="1" name=""/>
        <p:cNvGrpSpPr/>
        <p:nvPr/>
      </p:nvGrpSpPr>
      <p:grpSpPr>
        <a:xfrm>
          <a:off x="0" y="0"/>
          <a:ext cx="0" cy="0"/>
          <a:chOff x="0" y="0"/>
          <a:chExt cx="0" cy="0"/>
        </a:xfrm>
      </p:grpSpPr>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590368795"/>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smtClean="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smtClean="0"/>
              <a:t>Title Goes Here</a:t>
            </a:r>
            <a:endParaRPr lang="en-GB" dirty="0"/>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a:t>
            </a:r>
            <a:r>
              <a:rPr lang="en-US" sz="600" dirty="0" smtClean="0">
                <a:solidFill>
                  <a:srgbClr val="000000">
                    <a:alpha val="25000"/>
                  </a:srgbClr>
                </a:solidFill>
                <a:latin typeface="+mn-lt"/>
                <a:ea typeface="+mn-ea"/>
                <a:cs typeface="CiscoSans Thin"/>
              </a:rPr>
              <a:t>2015  </a:t>
            </a:r>
            <a:r>
              <a:rPr lang="en-US" sz="600" dirty="0">
                <a:solidFill>
                  <a:srgbClr val="000000">
                    <a:alpha val="25000"/>
                  </a:srgbClr>
                </a:solidFill>
                <a:latin typeface="+mn-lt"/>
                <a:ea typeface="+mn-ea"/>
                <a:cs typeface="CiscoSans Thin"/>
              </a:rPr>
              <a:t>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474175"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922" r:id="rId2"/>
    <p:sldLayoutId id="2147483875" r:id="rId3"/>
    <p:sldLayoutId id="2147483877" r:id="rId4"/>
    <p:sldLayoutId id="2147483876" r:id="rId5"/>
    <p:sldLayoutId id="2147483878" r:id="rId6"/>
    <p:sldLayoutId id="2147483881" r:id="rId7"/>
    <p:sldLayoutId id="2147483925" r:id="rId8"/>
    <p:sldLayoutId id="2147483880" r:id="rId9"/>
    <p:sldLayoutId id="2147483926" r:id="rId10"/>
    <p:sldLayoutId id="2147483905" r:id="rId11"/>
    <p:sldLayoutId id="2147483906" r:id="rId12"/>
    <p:sldLayoutId id="2147483879" r:id="rId13"/>
    <p:sldLayoutId id="2147483883" r:id="rId14"/>
    <p:sldLayoutId id="2147483886" r:id="rId15"/>
    <p:sldLayoutId id="2147483887" r:id="rId16"/>
    <p:sldLayoutId id="2147483884" r:id="rId17"/>
    <p:sldLayoutId id="2147483885" r:id="rId18"/>
    <p:sldLayoutId id="2147483907" r:id="rId19"/>
    <p:sldLayoutId id="2147483889" r:id="rId20"/>
    <p:sldLayoutId id="2147483890" r:id="rId21"/>
    <p:sldLayoutId id="2147483891" r:id="rId22"/>
    <p:sldLayoutId id="2147483892" r:id="rId23"/>
    <p:sldLayoutId id="2147483893" r:id="rId24"/>
    <p:sldLayoutId id="2147483917" r:id="rId25"/>
    <p:sldLayoutId id="2147483918" r:id="rId26"/>
    <p:sldLayoutId id="2147483895" r:id="rId27"/>
    <p:sldLayoutId id="2147483871" r:id="rId28"/>
    <p:sldLayoutId id="2147483898" r:id="rId29"/>
    <p:sldLayoutId id="2147483908" r:id="rId30"/>
    <p:sldLayoutId id="2147483909" r:id="rId31"/>
    <p:sldLayoutId id="2147483910" r:id="rId32"/>
    <p:sldLayoutId id="2147483911" r:id="rId33"/>
    <p:sldLayoutId id="2147483914" r:id="rId34"/>
    <p:sldLayoutId id="2147483896" r:id="rId35"/>
    <p:sldLayoutId id="2147483912" r:id="rId36"/>
    <p:sldLayoutId id="2147483913" r:id="rId37"/>
    <p:sldLayoutId id="2147483897" r:id="rId38"/>
    <p:sldLayoutId id="2147483923" r:id="rId39"/>
    <p:sldLayoutId id="2147483924" r:id="rId40"/>
    <p:sldLayoutId id="2147483927" r:id="rId41"/>
    <p:sldLayoutId id="2147483928" r:id="rId42"/>
    <p:sldLayoutId id="2147483929" r:id="rId43"/>
    <p:sldLayoutId id="2147483930" r:id="rId44"/>
    <p:sldLayoutId id="2147483931" r:id="rId45"/>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hyperlink" Target="https://10.48.16.171/testapi/mo/dbgs/ac/sdvpcpath-101-102-to-103-104/pathRx-101-to-104/trailRx-201.xml?query-target=self&amp;rsp-subtree-include=dnlocation" TargetMode="Externa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3.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4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techzone.cisco.com/t5/Application-Centric/Identities-for-Intra-Fabric-Messaging-between-DME/ta-p/781679"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ajmera-bld:9101/visore.html?f=dn&amp;q=sys/ctx-%5bvxlan-2555904%5d"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4.xml"/><Relationship Id="rId11" Type="http://schemas.openxmlformats.org/officeDocument/2006/relationships/hyperlink" Target="http://sajmera-bld:9101/visore.html?f=dn&amp;q=sys/ctx-%5bvxlan-2555904%5d/bd-%5bvxlan-15826914%5d/vlan-%5bvlan-17%5d/rspathDomAtt-%5bsys/conng/path-%5beth1/16%5d%5d" TargetMode="External"/><Relationship Id="rId5" Type="http://schemas.openxmlformats.org/officeDocument/2006/relationships/diagramQuickStyle" Target="../diagrams/quickStyle4.xml"/><Relationship Id="rId10" Type="http://schemas.openxmlformats.org/officeDocument/2006/relationships/hyperlink" Target="http://sajmera-bld:9101/visore.html?f=dn&amp;q=sys/ctx-%5bvxlan-2555904%5d/bd-%5bvxlan-15826914%5d/vlan-%5bvlan-17%5d" TargetMode="External"/><Relationship Id="rId4" Type="http://schemas.openxmlformats.org/officeDocument/2006/relationships/diagramLayout" Target="../diagrams/layout4.xml"/><Relationship Id="rId9" Type="http://schemas.openxmlformats.org/officeDocument/2006/relationships/hyperlink" Target="http://sajmera-bld:9101/visore.html?f=dn&amp;q=sys/ctx-%5bvxlan-2555904%5d/bd-%5bvxlan-15826914%5d"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apicip/visore.htm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hyperlink" Target="http://ifav41-ifc1.insieme.local/visore.html?f=class&amp;q=fvAssocBDDefCont&amp;challenge=7e7f964835bfde4fdbc9a34e8ca5fad5e6790d91fd11b532830dca3754347695"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0.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2.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hyperlink" Target="https://apic/doc/html/MO-eqptIngrPkts5min.html#diagram"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techzone.cisco.com/t5/Application-Centric/Inter-VRF-traffic-in-ACI-route-leaking-policy-enforcement/ta-p/899396"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4.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4.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cid:87F8A734-5C4D-4745-9A75-03A216A9EBF3" TargetMode="Externa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cid:25044C33-E34A-4AAE-8FC4-50007E6750ED" TargetMode="External"/><Relationship Id="rId5" Type="http://schemas.openxmlformats.org/officeDocument/2006/relationships/image" Target="../media/image15.png"/><Relationship Id="rId10" Type="http://schemas.openxmlformats.org/officeDocument/2006/relationships/image" Target="cid:EA58743F-64E7-43E2-B5CC-596CFC558BE2" TargetMode="External"/><Relationship Id="rId4" Type="http://schemas.openxmlformats.org/officeDocument/2006/relationships/image" Target="cid:011A88E3-9789-42AC-9FC8-E964C5B7072D" TargetMode="External"/><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4.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4.xml"/><Relationship Id="rId1" Type="http://schemas.openxmlformats.org/officeDocument/2006/relationships/vmlDrawing" Target="../drawings/vmlDrawing7.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localhost:7777/api/mo/uni/tn-DC.xml" TargetMode="External"/><Relationship Id="rId2" Type="http://schemas.openxmlformats.org/officeDocument/2006/relationships/hyperlink" Target="http://localhost:7777/api/class/fvTenant.xml" TargetMode="External"/><Relationship Id="rId1" Type="http://schemas.openxmlformats.org/officeDocument/2006/relationships/slideLayout" Target="../slideLayouts/slideLayout7.xml"/><Relationship Id="rId4" Type="http://schemas.openxmlformats.org/officeDocument/2006/relationships/hyperlink" Target="http://localhost:7777/api/mo/uni/tn-DC.xml?query-target=subtre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localhost:7777/api/class/faultRecord.xml?query-target-filter=and(and(gt(faultRecord.created,%222015-12-04T08:30:00%22))and(lt(faultRecord.created,%222015-12-04T08:40:00%22)))&amp;order-by=faultRecord.created|desc" TargetMode="External"/><Relationship Id="rId2" Type="http://schemas.openxmlformats.org/officeDocument/2006/relationships/hyperlink" Target="http://localhost:7777/api/class/faultRecord.xml?query-target-filter=and(and(gt(faultRecord.created,%222016-09-01%22))and(eq(faultRecord.code,%22F0467%22)))"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10.48.16.171/api/mo/uni/tn-DC.xml" TargetMode="External"/><Relationship Id="rId2" Type="http://schemas.openxmlformats.org/officeDocument/2006/relationships/hyperlink" Target="https://10.48.16.171/api/class/fvTenant.xml"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techzone.cisco.com/t5/Application-Centric/ACI-moquery-for-audit-log-quot-Unable-to-process-the-query/ta-p/850446"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hyperlink" Target="http://x.x.x.x/testapi/DME_name/mo/.xml" TargetMode="Externa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10.48.16.171/testapi/topomgr/mo/.xml" TargetMode="External"/><Relationship Id="rId2" Type="http://schemas.openxmlformats.org/officeDocument/2006/relationships/hyperlink" Target="https://172.28.10.131/testapi/policymgr/mo/.xml" TargetMode="External"/><Relationship Id="rId1" Type="http://schemas.openxmlformats.org/officeDocument/2006/relationships/slideLayout" Target="../slideLayouts/slideLayout7.xml"/><Relationship Id="rId4" Type="http://schemas.openxmlformats.org/officeDocument/2006/relationships/hyperlink" Target="https://x.x.x.x/testapi/policyelem/mo/.xml" TargetMode="External"/></Relationships>
</file>

<file path=ppt/slides/_rels/slide98.xml.rels><?xml version="1.0" encoding="UTF-8" standalone="yes"?>
<Relationships xmlns="http://schemas.openxmlformats.org/package/2006/relationships"><Relationship Id="rId2" Type="http://schemas.openxmlformats.org/officeDocument/2006/relationships/hyperlink" Target="https://x.x.x.x/testapi/node/mo/.xml"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latin typeface="Arial" charset="0"/>
              </a:rPr>
              <a:t>Roland Ducomble </a:t>
            </a:r>
            <a:endParaRPr lang="en-US" dirty="0">
              <a:latin typeface="Arial" charset="0"/>
            </a:endParaRPr>
          </a:p>
        </p:txBody>
      </p:sp>
      <p:sp>
        <p:nvSpPr>
          <p:cNvPr id="3" name="Text Placeholder 2"/>
          <p:cNvSpPr>
            <a:spLocks noGrp="1"/>
          </p:cNvSpPr>
          <p:nvPr>
            <p:ph type="body" sz="quarter" idx="11"/>
          </p:nvPr>
        </p:nvSpPr>
        <p:spPr/>
        <p:txBody>
          <a:bodyPr/>
          <a:lstStyle/>
          <a:p>
            <a:r>
              <a:rPr lang="en-US" dirty="0" smtClean="0"/>
              <a:t>Cisco TS Technical Leader – ACI Solution </a:t>
            </a:r>
            <a:r>
              <a:rPr lang="en-US" dirty="0"/>
              <a:t>S</a:t>
            </a:r>
            <a:r>
              <a:rPr lang="en-US" dirty="0" smtClean="0"/>
              <a:t>upport Team</a:t>
            </a:r>
          </a:p>
          <a:p>
            <a:r>
              <a:rPr lang="en-US" dirty="0" smtClean="0"/>
              <a:t>CCIE 3745 </a:t>
            </a:r>
            <a:endParaRPr lang="en-US" dirty="0"/>
          </a:p>
        </p:txBody>
      </p:sp>
      <p:sp>
        <p:nvSpPr>
          <p:cNvPr id="4" name="Text Placeholder 3"/>
          <p:cNvSpPr>
            <a:spLocks noGrp="1"/>
          </p:cNvSpPr>
          <p:nvPr>
            <p:ph type="body" sz="quarter" idx="12"/>
          </p:nvPr>
        </p:nvSpPr>
        <p:spPr>
          <a:xfrm>
            <a:off x="469496" y="4720164"/>
            <a:ext cx="8296421" cy="288131"/>
          </a:xfrm>
        </p:spPr>
        <p:txBody>
          <a:bodyPr/>
          <a:lstStyle/>
          <a:p>
            <a:r>
              <a:rPr lang="en-US" dirty="0" smtClean="0">
                <a:latin typeface="Arial" charset="0"/>
                <a:ea typeface="ＭＳ Ｐゴシック" charset="0"/>
              </a:rPr>
              <a:t>Last update : 23</a:t>
            </a:r>
            <a:r>
              <a:rPr lang="en-US" baseline="30000" dirty="0" smtClean="0">
                <a:latin typeface="Arial" charset="0"/>
                <a:ea typeface="ＭＳ Ｐゴシック" charset="0"/>
              </a:rPr>
              <a:t>th</a:t>
            </a:r>
            <a:r>
              <a:rPr lang="en-US" dirty="0" smtClean="0">
                <a:latin typeface="Arial" charset="0"/>
                <a:ea typeface="ＭＳ Ｐゴシック" charset="0"/>
              </a:rPr>
              <a:t> May 2016</a:t>
            </a:r>
            <a:endParaRPr lang="en-US" dirty="0">
              <a:latin typeface="Arial" charset="0"/>
              <a:ea typeface="ＭＳ Ｐゴシック" charset="0"/>
            </a:endParaRPr>
          </a:p>
        </p:txBody>
      </p:sp>
      <p:sp>
        <p:nvSpPr>
          <p:cNvPr id="5" name="Text Placeholder 4"/>
          <p:cNvSpPr>
            <a:spLocks noGrp="1"/>
          </p:cNvSpPr>
          <p:nvPr>
            <p:ph type="body" sz="quarter" idx="13"/>
          </p:nvPr>
        </p:nvSpPr>
        <p:spPr>
          <a:xfrm>
            <a:off x="547816" y="3418932"/>
            <a:ext cx="8302625" cy="299001"/>
          </a:xfrm>
        </p:spPr>
        <p:txBody>
          <a:bodyPr/>
          <a:lstStyle/>
          <a:p>
            <a:r>
              <a:rPr lang="en-US" dirty="0" smtClean="0"/>
              <a:t>June 2016</a:t>
            </a:r>
            <a:endParaRPr lang="en-US" dirty="0"/>
          </a:p>
        </p:txBody>
      </p:sp>
      <p:sp>
        <p:nvSpPr>
          <p:cNvPr id="6" name="Title 5"/>
          <p:cNvSpPr>
            <a:spLocks noGrp="1"/>
          </p:cNvSpPr>
          <p:nvPr>
            <p:ph type="ctrTitle"/>
          </p:nvPr>
        </p:nvSpPr>
        <p:spPr>
          <a:xfrm>
            <a:off x="469496" y="2774202"/>
            <a:ext cx="8340152" cy="644730"/>
          </a:xfrm>
        </p:spPr>
        <p:txBody>
          <a:bodyPr/>
          <a:lstStyle/>
          <a:p>
            <a:r>
              <a:rPr lang="en-US" sz="4200" kern="0" dirty="0" smtClean="0"/>
              <a:t>ACI Bootcamp – Day 2  </a:t>
            </a:r>
            <a:br>
              <a:rPr lang="en-US" sz="4200" kern="0" dirty="0" smtClean="0"/>
            </a:br>
            <a:r>
              <a:rPr lang="en-US" sz="3200" kern="0" dirty="0" smtClean="0">
                <a:solidFill>
                  <a:srgbClr val="FF0000"/>
                </a:solidFill>
              </a:rPr>
              <a:t>Object Model –</a:t>
            </a:r>
            <a:br>
              <a:rPr lang="en-US" sz="3200" kern="0" dirty="0" smtClean="0">
                <a:solidFill>
                  <a:srgbClr val="FF0000"/>
                </a:solidFill>
              </a:rPr>
            </a:br>
            <a:r>
              <a:rPr lang="en-US" sz="3200" kern="0" dirty="0" smtClean="0">
                <a:solidFill>
                  <a:srgbClr val="FF0000"/>
                </a:solidFill>
              </a:rPr>
              <a:t>From APIC to switch ASIC</a:t>
            </a:r>
            <a:endParaRPr lang="en-US" sz="3200" dirty="0">
              <a:solidFill>
                <a:srgbClr val="FF0000"/>
              </a:solidFill>
            </a:endParaRPr>
          </a:p>
        </p:txBody>
      </p:sp>
    </p:spTree>
    <p:extLst>
      <p:ext uri="{BB962C8B-B14F-4D97-AF65-F5344CB8AC3E}">
        <p14:creationId xmlns:p14="http://schemas.microsoft.com/office/powerpoint/2010/main" val="1285022521"/>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smtClean="0"/>
              <a:t>DME – </a:t>
            </a:r>
            <a:r>
              <a:rPr lang="fr-FR" dirty="0" err="1" smtClean="0"/>
              <a:t>Owner</a:t>
            </a:r>
            <a:r>
              <a:rPr lang="fr-FR" dirty="0" smtClean="0"/>
              <a:t> of MO </a:t>
            </a:r>
          </a:p>
          <a:p>
            <a:r>
              <a:rPr lang="fr-FR" dirty="0" err="1" smtClean="0"/>
              <a:t>Shard</a:t>
            </a:r>
            <a:r>
              <a:rPr lang="fr-FR" dirty="0" smtClean="0"/>
              <a:t> – Location and </a:t>
            </a:r>
            <a:r>
              <a:rPr lang="fr-FR" dirty="0" err="1" smtClean="0"/>
              <a:t>storing</a:t>
            </a:r>
            <a:r>
              <a:rPr lang="fr-FR" dirty="0" smtClean="0"/>
              <a:t> of MO</a:t>
            </a:r>
            <a:endParaRPr lang="fr-FR" dirty="0"/>
          </a:p>
        </p:txBody>
      </p:sp>
      <p:sp>
        <p:nvSpPr>
          <p:cNvPr id="3" name="Title 2"/>
          <p:cNvSpPr>
            <a:spLocks noGrp="1"/>
          </p:cNvSpPr>
          <p:nvPr>
            <p:ph type="title"/>
          </p:nvPr>
        </p:nvSpPr>
        <p:spPr/>
        <p:txBody>
          <a:bodyPr/>
          <a:lstStyle/>
          <a:p>
            <a:r>
              <a:rPr lang="fr-FR" dirty="0" smtClean="0"/>
              <a:t>MIT on APIC	</a:t>
            </a:r>
            <a:endParaRPr lang="fr-FR" dirty="0"/>
          </a:p>
        </p:txBody>
      </p:sp>
    </p:spTree>
    <p:extLst>
      <p:ext uri="{BB962C8B-B14F-4D97-AF65-F5344CB8AC3E}">
        <p14:creationId xmlns:p14="http://schemas.microsoft.com/office/powerpoint/2010/main" val="1469469939"/>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fr-FR" dirty="0" err="1" smtClean="0"/>
              <a:t>Always</a:t>
            </a:r>
            <a:r>
              <a:rPr lang="fr-FR" dirty="0" smtClean="0"/>
              <a:t> use </a:t>
            </a:r>
            <a:r>
              <a:rPr lang="fr-FR" dirty="0" err="1" smtClean="0"/>
              <a:t>same</a:t>
            </a:r>
            <a:r>
              <a:rPr lang="fr-FR" dirty="0" smtClean="0"/>
              <a:t> </a:t>
            </a:r>
            <a:r>
              <a:rPr lang="fr-FR" dirty="0" err="1" smtClean="0"/>
              <a:t>construct</a:t>
            </a:r>
            <a:r>
              <a:rPr lang="fr-FR" dirty="0" smtClean="0"/>
              <a:t> </a:t>
            </a:r>
          </a:p>
          <a:p>
            <a:r>
              <a:rPr lang="fr-FR" dirty="0" smtClean="0"/>
              <a:t>GET – APIC IP / </a:t>
            </a:r>
            <a:r>
              <a:rPr lang="fr-FR" dirty="0" err="1" smtClean="0"/>
              <a:t>testapi</a:t>
            </a:r>
            <a:r>
              <a:rPr lang="fr-FR" dirty="0" smtClean="0"/>
              <a:t> / mo / </a:t>
            </a:r>
            <a:r>
              <a:rPr lang="fr-FR" dirty="0" smtClean="0">
                <a:solidFill>
                  <a:srgbClr val="FF0000"/>
                </a:solidFill>
              </a:rPr>
              <a:t>«FULL DN </a:t>
            </a:r>
            <a:r>
              <a:rPr lang="fr-FR" dirty="0">
                <a:solidFill>
                  <a:srgbClr val="FF0000"/>
                </a:solidFill>
              </a:rPr>
              <a:t>».</a:t>
            </a:r>
            <a:r>
              <a:rPr lang="fr-FR" dirty="0"/>
              <a:t>xml ? ?</a:t>
            </a:r>
            <a:r>
              <a:rPr lang="fr-FR" dirty="0" err="1" smtClean="0"/>
              <a:t>query-target</a:t>
            </a:r>
            <a:r>
              <a:rPr lang="fr-FR" dirty="0" smtClean="0"/>
              <a:t>=</a:t>
            </a:r>
            <a:r>
              <a:rPr lang="fr-FR" dirty="0" err="1" smtClean="0"/>
              <a:t>self&amp;rsp-subtree-include</a:t>
            </a:r>
            <a:r>
              <a:rPr lang="fr-FR" dirty="0" smtClean="0"/>
              <a:t>=</a:t>
            </a:r>
            <a:r>
              <a:rPr lang="fr-FR" b="1" dirty="0" err="1" smtClean="0">
                <a:solidFill>
                  <a:srgbClr val="FF0000"/>
                </a:solidFill>
              </a:rPr>
              <a:t>dnlocation</a:t>
            </a:r>
            <a:endParaRPr lang="fr-FR" b="1" dirty="0" smtClean="0">
              <a:solidFill>
                <a:srgbClr val="FF0000"/>
              </a:solidFill>
            </a:endParaRPr>
          </a:p>
          <a:p>
            <a:endParaRPr lang="fr-FR" dirty="0">
              <a:solidFill>
                <a:srgbClr val="FF0000"/>
              </a:solidFill>
            </a:endParaRPr>
          </a:p>
          <a:p>
            <a:r>
              <a:rPr lang="fr-FR" dirty="0" err="1" smtClean="0">
                <a:solidFill>
                  <a:srgbClr val="000000"/>
                </a:solidFill>
              </a:rPr>
              <a:t>Example</a:t>
            </a:r>
            <a:r>
              <a:rPr lang="fr-FR" dirty="0" smtClean="0">
                <a:solidFill>
                  <a:srgbClr val="000000"/>
                </a:solidFill>
              </a:rPr>
              <a:t> : </a:t>
            </a:r>
          </a:p>
          <a:p>
            <a:r>
              <a:rPr lang="fr-FR" dirty="0">
                <a:solidFill>
                  <a:srgbClr val="FF0000"/>
                </a:solidFill>
              </a:rPr>
              <a:t>GET </a:t>
            </a:r>
            <a:r>
              <a:rPr lang="fr-FR" dirty="0">
                <a:solidFill>
                  <a:srgbClr val="000000"/>
                </a:solidFill>
              </a:rPr>
              <a:t>: </a:t>
            </a:r>
            <a:r>
              <a:rPr lang="fr-FR" dirty="0">
                <a:solidFill>
                  <a:srgbClr val="000000"/>
                </a:solidFill>
                <a:hlinkClick r:id="rId2"/>
              </a:rPr>
              <a:t>https://</a:t>
            </a:r>
            <a:r>
              <a:rPr lang="fr-FR" dirty="0" smtClean="0">
                <a:solidFill>
                  <a:srgbClr val="000000"/>
                </a:solidFill>
                <a:hlinkClick r:id="rId2"/>
              </a:rPr>
              <a:t>10.48.16.171/testapi/mo/</a:t>
            </a:r>
            <a:r>
              <a:rPr lang="fr-FR" b="1" dirty="0" smtClean="0">
                <a:solidFill>
                  <a:srgbClr val="000000"/>
                </a:solidFill>
                <a:hlinkClick r:id="rId2"/>
              </a:rPr>
              <a:t>dbgs/ac/sdvpcpath-101-102-to-103-104/pathRx-101-to-104/trailRx-201</a:t>
            </a:r>
            <a:r>
              <a:rPr lang="fr-FR" dirty="0" smtClean="0">
                <a:solidFill>
                  <a:srgbClr val="000000"/>
                </a:solidFill>
                <a:hlinkClick r:id="rId2"/>
              </a:rPr>
              <a:t>.xml?query-target=self&amp;rsp-subtree-include=</a:t>
            </a:r>
            <a:r>
              <a:rPr lang="fr-FR" b="1" dirty="0" smtClean="0">
                <a:solidFill>
                  <a:srgbClr val="000000"/>
                </a:solidFill>
                <a:hlinkClick r:id="rId2"/>
              </a:rPr>
              <a:t>dnlocation</a:t>
            </a:r>
            <a:endParaRPr lang="fr-FR" b="1" dirty="0" smtClean="0">
              <a:solidFill>
                <a:srgbClr val="000000"/>
              </a:solidFill>
            </a:endParaRPr>
          </a:p>
          <a:p>
            <a:r>
              <a:rPr lang="fr-FR" dirty="0" err="1" smtClean="0">
                <a:solidFill>
                  <a:srgbClr val="000000"/>
                </a:solidFill>
              </a:rPr>
              <a:t>Gives</a:t>
            </a:r>
            <a:r>
              <a:rPr lang="fr-FR" dirty="0" smtClean="0">
                <a:solidFill>
                  <a:srgbClr val="000000"/>
                </a:solidFill>
              </a:rPr>
              <a:t> : </a:t>
            </a:r>
          </a:p>
          <a:p>
            <a:r>
              <a:rPr lang="en-US" dirty="0">
                <a:solidFill>
                  <a:srgbClr val="000000"/>
                </a:solidFill>
              </a:rPr>
              <a:t> &lt;</a:t>
            </a:r>
            <a:r>
              <a:rPr lang="en-US" dirty="0" err="1">
                <a:solidFill>
                  <a:srgbClr val="000000"/>
                </a:solidFill>
              </a:rPr>
              <a:t>infraLocation</a:t>
            </a:r>
            <a:r>
              <a:rPr lang="en-US" dirty="0">
                <a:solidFill>
                  <a:srgbClr val="000000"/>
                </a:solidFill>
              </a:rPr>
              <a:t> affected="</a:t>
            </a:r>
            <a:r>
              <a:rPr lang="en-US" dirty="0" err="1">
                <a:solidFill>
                  <a:srgbClr val="000000"/>
                </a:solidFill>
              </a:rPr>
              <a:t>dbgs</a:t>
            </a:r>
            <a:r>
              <a:rPr lang="en-US" dirty="0">
                <a:solidFill>
                  <a:srgbClr val="000000"/>
                </a:solidFill>
              </a:rPr>
              <a:t>/ac/sdvpcpath-101-102-to-103-104/pathRx-101-to-104/trailRx-201" </a:t>
            </a:r>
            <a:r>
              <a:rPr lang="en-US" dirty="0" err="1">
                <a:solidFill>
                  <a:srgbClr val="000000"/>
                </a:solidFill>
              </a:rPr>
              <a:t>childAction</a:t>
            </a:r>
            <a:r>
              <a:rPr lang="en-US" dirty="0">
                <a:solidFill>
                  <a:srgbClr val="000000"/>
                </a:solidFill>
              </a:rPr>
              <a:t>="" data="</a:t>
            </a:r>
            <a:r>
              <a:rPr lang="en-US" b="1" dirty="0">
                <a:solidFill>
                  <a:srgbClr val="FF0000"/>
                </a:solidFill>
              </a:rPr>
              <a:t>1</a:t>
            </a:r>
            <a:r>
              <a:rPr lang="en-US" dirty="0">
                <a:solidFill>
                  <a:srgbClr val="000000"/>
                </a:solidFill>
              </a:rPr>
              <a:t>,3,2" </a:t>
            </a:r>
            <a:r>
              <a:rPr lang="en-US" dirty="0" err="1">
                <a:solidFill>
                  <a:srgbClr val="000000"/>
                </a:solidFill>
              </a:rPr>
              <a:t>dn</a:t>
            </a:r>
            <a:r>
              <a:rPr lang="en-US" dirty="0">
                <a:solidFill>
                  <a:srgbClr val="000000"/>
                </a:solidFill>
              </a:rPr>
              <a:t>="" </a:t>
            </a:r>
            <a:r>
              <a:rPr lang="en-US" b="1" dirty="0">
                <a:solidFill>
                  <a:srgbClr val="FF0000"/>
                </a:solidFill>
              </a:rPr>
              <a:t>shard="4"</a:t>
            </a:r>
            <a:r>
              <a:rPr lang="en-US" dirty="0">
                <a:solidFill>
                  <a:srgbClr val="000000"/>
                </a:solidFill>
              </a:rPr>
              <a:t> status="" </a:t>
            </a:r>
            <a:r>
              <a:rPr lang="en-US" dirty="0" err="1">
                <a:solidFill>
                  <a:srgbClr val="000000"/>
                </a:solidFill>
              </a:rPr>
              <a:t>svcId</a:t>
            </a:r>
            <a:r>
              <a:rPr lang="en-US" dirty="0">
                <a:solidFill>
                  <a:srgbClr val="000000"/>
                </a:solidFill>
              </a:rPr>
              <a:t>="</a:t>
            </a:r>
            <a:r>
              <a:rPr lang="en-US" b="1" dirty="0" err="1">
                <a:solidFill>
                  <a:srgbClr val="FF0000"/>
                </a:solidFill>
              </a:rPr>
              <a:t>ifc_dbgr</a:t>
            </a:r>
            <a:r>
              <a:rPr lang="en-US" dirty="0">
                <a:solidFill>
                  <a:srgbClr val="000000"/>
                </a:solidFill>
              </a:rPr>
              <a:t>"/&gt;</a:t>
            </a:r>
            <a:endParaRPr lang="fr-FR" dirty="0">
              <a:solidFill>
                <a:srgbClr val="000000"/>
              </a:solidFill>
            </a:endParaRPr>
          </a:p>
        </p:txBody>
      </p:sp>
      <p:sp>
        <p:nvSpPr>
          <p:cNvPr id="4" name="Title 3"/>
          <p:cNvSpPr>
            <a:spLocks noGrp="1"/>
          </p:cNvSpPr>
          <p:nvPr>
            <p:ph type="title"/>
          </p:nvPr>
        </p:nvSpPr>
        <p:spPr/>
        <p:txBody>
          <a:bodyPr/>
          <a:lstStyle/>
          <a:p>
            <a:r>
              <a:rPr lang="fr-FR" dirty="0" err="1"/>
              <a:t>Testapi</a:t>
            </a:r>
            <a:r>
              <a:rPr lang="fr-FR" dirty="0"/>
              <a:t> to </a:t>
            </a:r>
            <a:r>
              <a:rPr lang="fr-FR" dirty="0" err="1"/>
              <a:t>get</a:t>
            </a:r>
            <a:r>
              <a:rPr lang="fr-FR" dirty="0"/>
              <a:t> </a:t>
            </a:r>
            <a:r>
              <a:rPr lang="fr-FR" dirty="0" err="1"/>
              <a:t>shard</a:t>
            </a:r>
            <a:r>
              <a:rPr lang="fr-FR" dirty="0"/>
              <a:t> and DME of an MO</a:t>
            </a:r>
          </a:p>
        </p:txBody>
      </p:sp>
    </p:spTree>
    <p:extLst>
      <p:ext uri="{BB962C8B-B14F-4D97-AF65-F5344CB8AC3E}">
        <p14:creationId xmlns:p14="http://schemas.microsoft.com/office/powerpoint/2010/main" val="702947045"/>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GUI </a:t>
            </a:r>
            <a:r>
              <a:rPr lang="fr-FR" dirty="0" err="1" smtClean="0"/>
              <a:t>download</a:t>
            </a:r>
            <a:r>
              <a:rPr lang="fr-FR" dirty="0" smtClean="0"/>
              <a:t> XML do not show  all </a:t>
            </a:r>
            <a:r>
              <a:rPr lang="fr-FR" dirty="0" err="1" smtClean="0"/>
              <a:t>you</a:t>
            </a:r>
            <a:r>
              <a:rPr lang="fr-FR" dirty="0" smtClean="0"/>
              <a:t> </a:t>
            </a:r>
            <a:r>
              <a:rPr lang="fr-FR" dirty="0" err="1" smtClean="0"/>
              <a:t>need</a:t>
            </a:r>
            <a:r>
              <a:rPr lang="fr-FR" dirty="0" smtClean="0"/>
              <a:t> ?</a:t>
            </a:r>
            <a:endParaRPr lang="fr-FR"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5317"/>
            <a:ext cx="5921923" cy="3289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771418" y="3915008"/>
            <a:ext cx="4011836" cy="1169551"/>
          </a:xfrm>
          <a:prstGeom prst="rect">
            <a:avLst/>
          </a:prstGeom>
          <a:solidFill>
            <a:schemeClr val="bg1">
              <a:lumMod val="85000"/>
            </a:schemeClr>
          </a:solidFill>
        </p:spPr>
        <p:txBody>
          <a:bodyPr wrap="square" rtlCol="0">
            <a:spAutoFit/>
          </a:bodyPr>
          <a:lstStyle/>
          <a:p>
            <a:r>
              <a:rPr lang="fr-FR" sz="1000" dirty="0" smtClean="0"/>
              <a:t>&lt;</a:t>
            </a:r>
            <a:r>
              <a:rPr lang="fr-FR" sz="1000" dirty="0" err="1" smtClean="0">
                <a:solidFill>
                  <a:srgbClr val="FF0000"/>
                </a:solidFill>
              </a:rPr>
              <a:t>dhcpClient</a:t>
            </a:r>
            <a:r>
              <a:rPr lang="fr-FR" sz="1000" dirty="0" smtClean="0"/>
              <a:t> </a:t>
            </a:r>
            <a:r>
              <a:rPr lang="fr-FR" sz="1000" dirty="0" err="1"/>
              <a:t>childAction</a:t>
            </a:r>
            <a:r>
              <a:rPr lang="fr-FR" sz="1000" dirty="0"/>
              <a:t>="" </a:t>
            </a:r>
            <a:r>
              <a:rPr lang="fr-FR" sz="1000" dirty="0" err="1"/>
              <a:t>clientEvent</a:t>
            </a:r>
            <a:r>
              <a:rPr lang="fr-FR" sz="1000" dirty="0"/>
              <a:t>="</a:t>
            </a:r>
            <a:r>
              <a:rPr lang="fr-FR" sz="1000" dirty="0" err="1"/>
              <a:t>assigned</a:t>
            </a:r>
            <a:r>
              <a:rPr lang="fr-FR" sz="1000" dirty="0"/>
              <a:t>" </a:t>
            </a:r>
            <a:r>
              <a:rPr lang="fr-FR" sz="1000" dirty="0" err="1"/>
              <a:t>decomissioned</a:t>
            </a:r>
            <a:r>
              <a:rPr lang="fr-FR" sz="1000" dirty="0"/>
              <a:t>="no" </a:t>
            </a:r>
            <a:r>
              <a:rPr lang="fr-FR" sz="1000" dirty="0" err="1"/>
              <a:t>dn</a:t>
            </a:r>
            <a:r>
              <a:rPr lang="fr-FR" sz="1000" dirty="0"/>
              <a:t>="client-[SAL1811NN5S]" </a:t>
            </a:r>
            <a:r>
              <a:rPr lang="fr-FR" sz="1000" dirty="0" err="1"/>
              <a:t>fabricId</a:t>
            </a:r>
            <a:r>
              <a:rPr lang="fr-FR" sz="1000" dirty="0"/>
              <a:t>="1" </a:t>
            </a:r>
            <a:r>
              <a:rPr lang="fr-FR" sz="1000" dirty="0" err="1"/>
              <a:t>fwVer</a:t>
            </a:r>
            <a:r>
              <a:rPr lang="fr-FR" sz="1000" dirty="0"/>
              <a:t>="" </a:t>
            </a:r>
            <a:r>
              <a:rPr lang="fr-FR" sz="1000" dirty="0" err="1"/>
              <a:t>hwAddr</a:t>
            </a:r>
            <a:r>
              <a:rPr lang="fr-FR" sz="1000" dirty="0"/>
              <a:t>="00:00:00:00:00:00" id="</a:t>
            </a:r>
            <a:r>
              <a:rPr lang="fr-FR" sz="1000" dirty="0" smtClean="0"/>
              <a:t>SAL1811NN5S« </a:t>
            </a:r>
          </a:p>
          <a:p>
            <a:r>
              <a:rPr lang="fr-FR" sz="1000" dirty="0" smtClean="0"/>
              <a:t> </a:t>
            </a:r>
            <a:r>
              <a:rPr lang="fr-FR" sz="1000" dirty="0" err="1"/>
              <a:t>ip</a:t>
            </a:r>
            <a:r>
              <a:rPr lang="fr-FR" sz="1000" dirty="0"/>
              <a:t>="10.0.168.92/32" </a:t>
            </a:r>
            <a:r>
              <a:rPr lang="fr-FR" sz="1000" dirty="0" err="1"/>
              <a:t>lcOwn</a:t>
            </a:r>
            <a:r>
              <a:rPr lang="fr-FR" sz="1000" dirty="0"/>
              <a:t>="local" modTs="2015-10-08T11:12:27.175+02:00" model="N9K-C9336PQ" </a:t>
            </a:r>
            <a:r>
              <a:rPr lang="fr-FR" sz="1000" dirty="0" err="1"/>
              <a:t>name</a:t>
            </a:r>
            <a:r>
              <a:rPr lang="fr-FR" sz="1000" dirty="0"/>
              <a:t>="pod2-spine1" </a:t>
            </a:r>
            <a:r>
              <a:rPr lang="fr-FR" sz="1000" dirty="0" err="1"/>
              <a:t>nodeId</a:t>
            </a:r>
            <a:r>
              <a:rPr lang="fr-FR" sz="1000" dirty="0"/>
              <a:t>="201" </a:t>
            </a:r>
            <a:r>
              <a:rPr lang="fr-FR" sz="1000" dirty="0" err="1"/>
              <a:t>nodeRole</a:t>
            </a:r>
            <a:r>
              <a:rPr lang="fr-FR" sz="1000" dirty="0"/>
              <a:t>="</a:t>
            </a:r>
            <a:r>
              <a:rPr lang="fr-FR" sz="1000" dirty="0" err="1"/>
              <a:t>spine</a:t>
            </a:r>
            <a:r>
              <a:rPr lang="fr-FR" sz="1000" dirty="0"/>
              <a:t>" </a:t>
            </a:r>
            <a:r>
              <a:rPr lang="fr-FR" sz="1000" dirty="0" err="1"/>
              <a:t>podId</a:t>
            </a:r>
            <a:r>
              <a:rPr lang="fr-FR" sz="1000" dirty="0"/>
              <a:t>="1" </a:t>
            </a:r>
            <a:r>
              <a:rPr lang="fr-FR" sz="1000" dirty="0" err="1"/>
              <a:t>spineLevel</a:t>
            </a:r>
            <a:r>
              <a:rPr lang="fr-FR" sz="1000" dirty="0"/>
              <a:t>="1" </a:t>
            </a:r>
            <a:r>
              <a:rPr lang="fr-FR" sz="1000" dirty="0" err="1"/>
              <a:t>status</a:t>
            </a:r>
            <a:r>
              <a:rPr lang="fr-FR" sz="1000" dirty="0"/>
              <a:t>="" </a:t>
            </a:r>
            <a:r>
              <a:rPr lang="fr-FR" sz="1000" dirty="0" err="1"/>
              <a:t>supported</a:t>
            </a:r>
            <a:r>
              <a:rPr lang="fr-FR" sz="1000" dirty="0"/>
              <a:t>="</a:t>
            </a:r>
            <a:r>
              <a:rPr lang="fr-FR" sz="1000" dirty="0" err="1"/>
              <a:t>yes</a:t>
            </a:r>
            <a:r>
              <a:rPr lang="fr-FR" sz="1000" dirty="0" smtClean="0"/>
              <a:t>"/&gt;</a:t>
            </a:r>
            <a:endParaRPr lang="fr-FR" sz="1000" dirty="0"/>
          </a:p>
        </p:txBody>
      </p:sp>
      <p:sp>
        <p:nvSpPr>
          <p:cNvPr id="4" name="TextBox 3"/>
          <p:cNvSpPr txBox="1"/>
          <p:nvPr/>
        </p:nvSpPr>
        <p:spPr>
          <a:xfrm>
            <a:off x="5687122" y="1219200"/>
            <a:ext cx="3223959" cy="120032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fr-FR" dirty="0" err="1" smtClean="0"/>
              <a:t>Download</a:t>
            </a:r>
            <a:r>
              <a:rPr lang="fr-FR" dirty="0" smtClean="0"/>
              <a:t> </a:t>
            </a:r>
            <a:r>
              <a:rPr lang="fr-FR" dirty="0" err="1" smtClean="0"/>
              <a:t>Xml</a:t>
            </a:r>
            <a:r>
              <a:rPr lang="fr-FR" dirty="0" smtClean="0"/>
              <a:t> </a:t>
            </a:r>
            <a:r>
              <a:rPr lang="fr-FR" dirty="0" err="1" smtClean="0"/>
              <a:t>from</a:t>
            </a:r>
            <a:r>
              <a:rPr lang="fr-FR" dirty="0" smtClean="0"/>
              <a:t> </a:t>
            </a:r>
            <a:r>
              <a:rPr lang="fr-FR" dirty="0" err="1" smtClean="0"/>
              <a:t>that</a:t>
            </a:r>
            <a:r>
              <a:rPr lang="fr-FR" dirty="0" smtClean="0"/>
              <a:t> page</a:t>
            </a:r>
          </a:p>
          <a:p>
            <a:r>
              <a:rPr lang="fr-FR" dirty="0" err="1" smtClean="0"/>
              <a:t>We</a:t>
            </a:r>
            <a:r>
              <a:rPr lang="fr-FR" dirty="0" smtClean="0"/>
              <a:t> </a:t>
            </a:r>
            <a:r>
              <a:rPr lang="fr-FR" dirty="0" err="1" smtClean="0"/>
              <a:t>only</a:t>
            </a:r>
            <a:r>
              <a:rPr lang="fr-FR" dirty="0" smtClean="0"/>
              <a:t> </a:t>
            </a:r>
            <a:r>
              <a:rPr lang="fr-FR" dirty="0" err="1" smtClean="0"/>
              <a:t>see</a:t>
            </a:r>
            <a:r>
              <a:rPr lang="fr-FR" dirty="0" smtClean="0"/>
              <a:t> </a:t>
            </a:r>
            <a:r>
              <a:rPr lang="fr-FR" dirty="0" err="1" smtClean="0"/>
              <a:t>dhcp</a:t>
            </a:r>
            <a:r>
              <a:rPr lang="fr-FR" dirty="0" smtClean="0"/>
              <a:t> info</a:t>
            </a:r>
          </a:p>
          <a:p>
            <a:endParaRPr lang="fr-FR" dirty="0"/>
          </a:p>
          <a:p>
            <a:r>
              <a:rPr lang="fr-FR" dirty="0" smtClean="0"/>
              <a:t>Nothing about </a:t>
            </a:r>
            <a:r>
              <a:rPr lang="fr-FR" dirty="0" err="1" smtClean="0"/>
              <a:t>cert</a:t>
            </a:r>
            <a:r>
              <a:rPr lang="fr-FR" dirty="0" smtClean="0"/>
              <a:t> ???</a:t>
            </a:r>
            <a:endParaRPr lang="fr-FR" dirty="0"/>
          </a:p>
        </p:txBody>
      </p:sp>
      <p:sp>
        <p:nvSpPr>
          <p:cNvPr id="5" name="Oval 4"/>
          <p:cNvSpPr/>
          <p:nvPr/>
        </p:nvSpPr>
        <p:spPr>
          <a:xfrm>
            <a:off x="2564780" y="2103863"/>
            <a:ext cx="297366" cy="315666"/>
          </a:xfrm>
          <a:prstGeom prst="ellipse">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3542975949"/>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6" y="182880"/>
            <a:ext cx="8345488" cy="731837"/>
          </a:xfrm>
        </p:spPr>
        <p:txBody>
          <a:bodyPr/>
          <a:lstStyle/>
          <a:p>
            <a:r>
              <a:rPr lang="fr-FR" dirty="0" err="1" smtClean="0"/>
              <a:t>Enable</a:t>
            </a:r>
            <a:r>
              <a:rPr lang="fr-FR" dirty="0" smtClean="0"/>
              <a:t> Dev </a:t>
            </a:r>
            <a:br>
              <a:rPr lang="fr-FR" dirty="0" smtClean="0"/>
            </a:br>
            <a:r>
              <a:rPr lang="fr-FR" dirty="0" smtClean="0"/>
              <a:t>mode (</a:t>
            </a:r>
            <a:r>
              <a:rPr lang="fr-FR" dirty="0" err="1" smtClean="0"/>
              <a:t>firefox</a:t>
            </a:r>
            <a:r>
              <a:rPr lang="fr-FR" dirty="0" smtClean="0"/>
              <a:t>)</a:t>
            </a:r>
            <a:endParaRPr lang="fr-FR"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636" y="243842"/>
            <a:ext cx="6158364" cy="4808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796540" y="4579620"/>
            <a:ext cx="3131820" cy="160020"/>
          </a:xfrm>
          <a:prstGeom prst="rect">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4" name="TextBox 3"/>
          <p:cNvSpPr txBox="1"/>
          <p:nvPr/>
        </p:nvSpPr>
        <p:spPr>
          <a:xfrm>
            <a:off x="175310" y="3666172"/>
            <a:ext cx="2621230" cy="1477328"/>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fr-FR" dirty="0" err="1" smtClean="0"/>
              <a:t>We</a:t>
            </a:r>
            <a:r>
              <a:rPr lang="fr-FR" dirty="0" smtClean="0"/>
              <a:t> </a:t>
            </a:r>
            <a:r>
              <a:rPr lang="fr-FR" dirty="0" err="1" smtClean="0"/>
              <a:t>see</a:t>
            </a:r>
            <a:r>
              <a:rPr lang="fr-FR" dirty="0" smtClean="0"/>
              <a:t> </a:t>
            </a:r>
            <a:r>
              <a:rPr lang="fr-FR" dirty="0" err="1" smtClean="0"/>
              <a:t>every</a:t>
            </a:r>
            <a:r>
              <a:rPr lang="fr-FR" dirty="0" smtClean="0"/>
              <a:t> </a:t>
            </a:r>
            <a:r>
              <a:rPr lang="fr-FR" dirty="0" err="1" smtClean="0"/>
              <a:t>query</a:t>
            </a:r>
            <a:endParaRPr lang="fr-FR" dirty="0" smtClean="0"/>
          </a:p>
          <a:p>
            <a:r>
              <a:rPr lang="fr-FR" dirty="0" err="1" smtClean="0"/>
              <a:t>Needed</a:t>
            </a:r>
            <a:r>
              <a:rPr lang="fr-FR" dirty="0" smtClean="0"/>
              <a:t> to display the </a:t>
            </a:r>
          </a:p>
          <a:p>
            <a:r>
              <a:rPr lang="fr-FR" dirty="0" smtClean="0"/>
              <a:t>Page </a:t>
            </a:r>
            <a:r>
              <a:rPr lang="fr-FR" dirty="0" err="1" smtClean="0"/>
              <a:t>including</a:t>
            </a:r>
            <a:r>
              <a:rPr lang="fr-FR" dirty="0" smtClean="0"/>
              <a:t> REST</a:t>
            </a:r>
          </a:p>
          <a:p>
            <a:r>
              <a:rPr lang="fr-FR" dirty="0" smtClean="0"/>
              <a:t>GET for class</a:t>
            </a:r>
          </a:p>
          <a:p>
            <a:r>
              <a:rPr lang="fr-FR" dirty="0" smtClean="0"/>
              <a:t>So </a:t>
            </a:r>
            <a:r>
              <a:rPr lang="fr-FR" dirty="0" err="1" smtClean="0"/>
              <a:t>we</a:t>
            </a:r>
            <a:r>
              <a:rPr lang="fr-FR" dirty="0" smtClean="0"/>
              <a:t> </a:t>
            </a:r>
            <a:r>
              <a:rPr lang="fr-FR" dirty="0" err="1" smtClean="0"/>
              <a:t>see</a:t>
            </a:r>
            <a:r>
              <a:rPr lang="fr-FR" dirty="0" smtClean="0"/>
              <a:t> class </a:t>
            </a:r>
            <a:r>
              <a:rPr lang="fr-FR" dirty="0" err="1" smtClean="0"/>
              <a:t>name</a:t>
            </a:r>
            <a:r>
              <a:rPr lang="fr-FR" dirty="0" smtClean="0"/>
              <a:t>..</a:t>
            </a:r>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823858"/>
            <a:ext cx="1554480" cy="2805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75310" y="2575560"/>
            <a:ext cx="708610" cy="457200"/>
          </a:xfrm>
          <a:prstGeom prst="rect">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8" name="Rectangle 7"/>
          <p:cNvSpPr/>
          <p:nvPr/>
        </p:nvSpPr>
        <p:spPr>
          <a:xfrm>
            <a:off x="529615" y="1883615"/>
            <a:ext cx="1394410" cy="228600"/>
          </a:xfrm>
          <a:prstGeom prst="rect">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24993851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2" y="0"/>
            <a:ext cx="8345488" cy="731837"/>
          </a:xfrm>
        </p:spPr>
        <p:txBody>
          <a:bodyPr/>
          <a:lstStyle/>
          <a:p>
            <a:r>
              <a:rPr lang="fr-FR" dirty="0" smtClean="0"/>
              <a:t>Or use API </a:t>
            </a:r>
            <a:r>
              <a:rPr lang="fr-FR" dirty="0" err="1" smtClean="0"/>
              <a:t>Inspector</a:t>
            </a:r>
            <a:endParaRPr lang="fr-FR"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3" y="964783"/>
            <a:ext cx="7946143" cy="4178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 y="2081561"/>
            <a:ext cx="7055005" cy="349405"/>
          </a:xfrm>
          <a:prstGeom prst="rect">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34856766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err="1" smtClean="0"/>
              <a:t>Sharding</a:t>
            </a:r>
            <a:r>
              <a:rPr lang="fr-FR" dirty="0" smtClean="0"/>
              <a:t> – 32 </a:t>
            </a:r>
            <a:r>
              <a:rPr lang="fr-FR" dirty="0" err="1" smtClean="0"/>
              <a:t>shard</a:t>
            </a:r>
            <a:r>
              <a:rPr lang="fr-FR" dirty="0" smtClean="0"/>
              <a:t> (0-31)</a:t>
            </a:r>
          </a:p>
          <a:p>
            <a:r>
              <a:rPr lang="fr-FR" dirty="0" err="1" smtClean="0"/>
              <a:t>Every</a:t>
            </a:r>
            <a:r>
              <a:rPr lang="fr-FR" dirty="0" smtClean="0"/>
              <a:t> Object have </a:t>
            </a:r>
            <a:r>
              <a:rPr lang="fr-FR" dirty="0" err="1" smtClean="0"/>
              <a:t>is</a:t>
            </a:r>
            <a:r>
              <a:rPr lang="fr-FR" dirty="0" smtClean="0"/>
              <a:t> part of a </a:t>
            </a:r>
            <a:r>
              <a:rPr lang="fr-FR" dirty="0" err="1" smtClean="0"/>
              <a:t>shard</a:t>
            </a:r>
            <a:r>
              <a:rPr lang="fr-FR" dirty="0" smtClean="0"/>
              <a:t> and </a:t>
            </a:r>
            <a:r>
              <a:rPr lang="fr-FR" dirty="0" err="1" smtClean="0"/>
              <a:t>is</a:t>
            </a:r>
            <a:r>
              <a:rPr lang="fr-FR" dirty="0" smtClean="0"/>
              <a:t> </a:t>
            </a:r>
            <a:r>
              <a:rPr lang="fr-FR" dirty="0" err="1" smtClean="0"/>
              <a:t>replicated</a:t>
            </a:r>
            <a:r>
              <a:rPr lang="fr-FR" dirty="0" smtClean="0"/>
              <a:t> to the 3 APIC</a:t>
            </a:r>
          </a:p>
          <a:p>
            <a:pPr lvl="1"/>
            <a:r>
              <a:rPr lang="fr-FR" dirty="0" smtClean="0"/>
              <a:t>The </a:t>
            </a:r>
            <a:r>
              <a:rPr lang="fr-FR" dirty="0" err="1" smtClean="0"/>
              <a:t>Shard</a:t>
            </a:r>
            <a:r>
              <a:rPr lang="fr-FR" dirty="0" smtClean="0"/>
              <a:t> leader and 2 </a:t>
            </a:r>
            <a:r>
              <a:rPr lang="fr-FR" dirty="0" err="1" smtClean="0"/>
              <a:t>shard</a:t>
            </a:r>
            <a:r>
              <a:rPr lang="fr-FR" dirty="0" smtClean="0"/>
              <a:t> </a:t>
            </a:r>
            <a:r>
              <a:rPr lang="fr-FR" dirty="0" err="1" smtClean="0"/>
              <a:t>followers</a:t>
            </a:r>
            <a:endParaRPr lang="fr-FR" dirty="0" smtClean="0"/>
          </a:p>
          <a:p>
            <a:pPr lvl="1"/>
            <a:r>
              <a:rPr lang="fr-FR" dirty="0" smtClean="0"/>
              <a:t>The APIC </a:t>
            </a:r>
            <a:r>
              <a:rPr lang="fr-FR" dirty="0" err="1" smtClean="0"/>
              <a:t>who’s</a:t>
            </a:r>
            <a:r>
              <a:rPr lang="fr-FR" dirty="0" smtClean="0"/>
              <a:t> </a:t>
            </a:r>
            <a:r>
              <a:rPr lang="fr-FR" dirty="0" err="1" smtClean="0"/>
              <a:t>shard</a:t>
            </a:r>
            <a:r>
              <a:rPr lang="fr-FR" dirty="0" smtClean="0"/>
              <a:t> leader for the </a:t>
            </a:r>
            <a:r>
              <a:rPr lang="fr-FR" dirty="0" err="1" smtClean="0"/>
              <a:t>shard</a:t>
            </a:r>
            <a:r>
              <a:rPr lang="fr-FR" dirty="0" smtClean="0"/>
              <a:t> for </a:t>
            </a:r>
            <a:r>
              <a:rPr lang="fr-FR" dirty="0" err="1" smtClean="0"/>
              <a:t>which</a:t>
            </a:r>
            <a:r>
              <a:rPr lang="fr-FR" dirty="0" smtClean="0"/>
              <a:t> an MO </a:t>
            </a:r>
            <a:r>
              <a:rPr lang="fr-FR" dirty="0" err="1" smtClean="0"/>
              <a:t>belong</a:t>
            </a:r>
            <a:r>
              <a:rPr lang="fr-FR" dirty="0" smtClean="0"/>
              <a:t> </a:t>
            </a:r>
            <a:r>
              <a:rPr lang="fr-FR" dirty="0" err="1" smtClean="0"/>
              <a:t>is</a:t>
            </a:r>
            <a:r>
              <a:rPr lang="fr-FR" dirty="0" smtClean="0"/>
              <a:t> </a:t>
            </a:r>
            <a:r>
              <a:rPr lang="fr-FR" dirty="0" err="1" smtClean="0"/>
              <a:t>responsible</a:t>
            </a:r>
            <a:r>
              <a:rPr lang="fr-FR" dirty="0" smtClean="0"/>
              <a:t> to </a:t>
            </a:r>
            <a:r>
              <a:rPr lang="fr-FR" dirty="0" err="1" smtClean="0"/>
              <a:t>write</a:t>
            </a:r>
            <a:r>
              <a:rPr lang="fr-FR" dirty="0" smtClean="0"/>
              <a:t> to </a:t>
            </a:r>
            <a:r>
              <a:rPr lang="fr-FR" dirty="0" err="1" smtClean="0"/>
              <a:t>it</a:t>
            </a:r>
            <a:r>
              <a:rPr lang="fr-FR" dirty="0" smtClean="0"/>
              <a:t>.</a:t>
            </a:r>
          </a:p>
          <a:p>
            <a:pPr lvl="1"/>
            <a:r>
              <a:rPr lang="fr-FR" dirty="0" smtClean="0"/>
              <a:t>If </a:t>
            </a:r>
            <a:r>
              <a:rPr lang="fr-FR" dirty="0" err="1" smtClean="0"/>
              <a:t>request</a:t>
            </a:r>
            <a:r>
              <a:rPr lang="fr-FR" dirty="0" smtClean="0"/>
              <a:t> </a:t>
            </a:r>
            <a:r>
              <a:rPr lang="fr-FR" dirty="0" err="1" smtClean="0"/>
              <a:t>comes</a:t>
            </a:r>
            <a:r>
              <a:rPr lang="fr-FR" dirty="0" smtClean="0"/>
              <a:t> </a:t>
            </a:r>
            <a:r>
              <a:rPr lang="fr-FR" dirty="0" err="1" smtClean="0"/>
              <a:t>from</a:t>
            </a:r>
            <a:r>
              <a:rPr lang="fr-FR" dirty="0" smtClean="0"/>
              <a:t> </a:t>
            </a:r>
            <a:r>
              <a:rPr lang="fr-FR" dirty="0" err="1" smtClean="0"/>
              <a:t>another</a:t>
            </a:r>
            <a:r>
              <a:rPr lang="fr-FR" dirty="0" smtClean="0"/>
              <a:t> APIC</a:t>
            </a:r>
          </a:p>
          <a:p>
            <a:r>
              <a:rPr lang="fr-FR" dirty="0" smtClean="0"/>
              <a:t>An MO </a:t>
            </a:r>
            <a:r>
              <a:rPr lang="fr-FR" dirty="0" err="1" smtClean="0"/>
              <a:t>is</a:t>
            </a:r>
            <a:r>
              <a:rPr lang="fr-FR" dirty="0" smtClean="0"/>
              <a:t> </a:t>
            </a:r>
            <a:r>
              <a:rPr lang="fr-FR" dirty="0" err="1" smtClean="0"/>
              <a:t>managed</a:t>
            </a:r>
            <a:r>
              <a:rPr lang="fr-FR" dirty="0" smtClean="0"/>
              <a:t> by one DME, </a:t>
            </a:r>
            <a:r>
              <a:rPr lang="fr-FR" dirty="0" err="1" smtClean="0"/>
              <a:t>each</a:t>
            </a:r>
            <a:r>
              <a:rPr lang="fr-FR" dirty="0" smtClean="0"/>
              <a:t> DME are </a:t>
            </a:r>
            <a:r>
              <a:rPr lang="fr-FR" dirty="0" err="1" smtClean="0"/>
              <a:t>present</a:t>
            </a:r>
            <a:r>
              <a:rPr lang="fr-FR" dirty="0" smtClean="0"/>
              <a:t> on </a:t>
            </a:r>
            <a:r>
              <a:rPr lang="fr-FR" dirty="0" err="1" smtClean="0"/>
              <a:t>each</a:t>
            </a:r>
            <a:r>
              <a:rPr lang="fr-FR" dirty="0" smtClean="0"/>
              <a:t> APIC.</a:t>
            </a:r>
          </a:p>
          <a:p>
            <a:pPr lvl="1"/>
            <a:endParaRPr lang="fr-FR" dirty="0"/>
          </a:p>
        </p:txBody>
      </p:sp>
      <p:sp>
        <p:nvSpPr>
          <p:cNvPr id="3" name="Title 2"/>
          <p:cNvSpPr>
            <a:spLocks noGrp="1"/>
          </p:cNvSpPr>
          <p:nvPr>
            <p:ph type="title"/>
          </p:nvPr>
        </p:nvSpPr>
        <p:spPr/>
        <p:txBody>
          <a:bodyPr/>
          <a:lstStyle/>
          <a:p>
            <a:r>
              <a:rPr lang="fr-FR" dirty="0" smtClean="0"/>
              <a:t>Object model on APIC</a:t>
            </a:r>
            <a:endParaRPr lang="fr-FR" dirty="0"/>
          </a:p>
        </p:txBody>
      </p:sp>
    </p:spTree>
    <p:extLst>
      <p:ext uri="{BB962C8B-B14F-4D97-AF65-F5344CB8AC3E}">
        <p14:creationId xmlns:p14="http://schemas.microsoft.com/office/powerpoint/2010/main" val="131030516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p:cNvGrpSpPr>
            <a:grpSpLocks/>
          </p:cNvGrpSpPr>
          <p:nvPr/>
        </p:nvGrpSpPr>
        <p:grpSpPr bwMode="auto">
          <a:xfrm>
            <a:off x="5192713" y="3583781"/>
            <a:ext cx="914400" cy="342900"/>
            <a:chOff x="5192994" y="4778493"/>
            <a:chExt cx="914400" cy="457200"/>
          </a:xfrm>
        </p:grpSpPr>
        <p:sp>
          <p:nvSpPr>
            <p:cNvPr id="70" name="Rounded Rectangle 69"/>
            <p:cNvSpPr/>
            <p:nvPr/>
          </p:nvSpPr>
          <p:spPr bwMode="auto">
            <a:xfrm>
              <a:off x="5192994" y="4778493"/>
              <a:ext cx="914400" cy="457200"/>
            </a:xfrm>
            <a:prstGeom prst="roundRect">
              <a:avLst/>
            </a:prstGeom>
            <a:solidFill>
              <a:schemeClr val="accent1">
                <a:lumMod val="40000"/>
                <a:lumOff val="60000"/>
              </a:schemeClr>
            </a:solidFill>
            <a:ln>
              <a:solidFill>
                <a:schemeClr val="accent4"/>
              </a:solidFill>
              <a:headEnd type="none" w="med" len="med"/>
              <a:tailEnd type="none" w="med" len="med"/>
            </a:ln>
            <a:effectLst>
              <a:innerShdw blurRad="114300">
                <a:prstClr val="black"/>
              </a:innerShdw>
            </a:effectLst>
          </p:spPr>
          <p:style>
            <a:lnRef idx="2">
              <a:schemeClr val="accent2"/>
            </a:lnRef>
            <a:fillRef idx="1">
              <a:schemeClr val="lt1"/>
            </a:fillRef>
            <a:effectRef idx="0">
              <a:schemeClr val="accent2"/>
            </a:effectRef>
            <a:fontRef idx="minor">
              <a:schemeClr val="dk1"/>
            </a:fontRef>
          </p:style>
          <p:txBody>
            <a:bodyPr/>
            <a:lstStyle/>
            <a:p>
              <a:pPr>
                <a:lnSpc>
                  <a:spcPct val="80000"/>
                </a:lnSpc>
                <a:spcBef>
                  <a:spcPct val="20000"/>
                </a:spcBef>
                <a:defRPr/>
              </a:pPr>
              <a:endParaRPr lang="en-US" sz="900" dirty="0">
                <a:solidFill>
                  <a:srgbClr val="5F5F5F"/>
                </a:solidFill>
              </a:endParaRPr>
            </a:p>
          </p:txBody>
        </p:sp>
        <p:sp>
          <p:nvSpPr>
            <p:cNvPr id="109610" name="TextBox 70"/>
            <p:cNvSpPr txBox="1">
              <a:spLocks noChangeArrowheads="1"/>
            </p:cNvSpPr>
            <p:nvPr/>
          </p:nvSpPr>
          <p:spPr bwMode="auto">
            <a:xfrm>
              <a:off x="5259224" y="4778493"/>
              <a:ext cx="533400" cy="28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800">
                  <a:solidFill>
                    <a:srgbClr val="000000"/>
                  </a:solidFill>
                </a:rPr>
                <a:t>DN1</a:t>
              </a:r>
            </a:p>
          </p:txBody>
        </p:sp>
      </p:grpSp>
      <p:sp>
        <p:nvSpPr>
          <p:cNvPr id="2" name="Title 1"/>
          <p:cNvSpPr>
            <a:spLocks noGrp="1"/>
          </p:cNvSpPr>
          <p:nvPr>
            <p:ph type="title"/>
          </p:nvPr>
        </p:nvSpPr>
        <p:spPr/>
        <p:txBody>
          <a:bodyPr/>
          <a:lstStyle/>
          <a:p>
            <a:pPr>
              <a:defRPr/>
            </a:pPr>
            <a:r>
              <a:rPr dirty="0" smtClean="0">
                <a:solidFill>
                  <a:schemeClr val="bg1">
                    <a:lumMod val="50000"/>
                  </a:schemeClr>
                </a:solidFill>
              </a:rPr>
              <a:t>Relations and policy resolution</a:t>
            </a:r>
            <a:endParaRPr dirty="0">
              <a:solidFill>
                <a:schemeClr val="bg1">
                  <a:lumMod val="50000"/>
                </a:schemeClr>
              </a:solidFill>
            </a:endParaRPr>
          </a:p>
        </p:txBody>
      </p:sp>
      <p:sp>
        <p:nvSpPr>
          <p:cNvPr id="3" name="Content Placeholder 2"/>
          <p:cNvSpPr>
            <a:spLocks noGrp="1"/>
          </p:cNvSpPr>
          <p:nvPr>
            <p:ph idx="4294967295"/>
          </p:nvPr>
        </p:nvSpPr>
        <p:spPr>
          <a:xfrm>
            <a:off x="333846" y="1085068"/>
            <a:ext cx="8403738" cy="3715533"/>
          </a:xfrm>
          <a:prstGeom prst="rect">
            <a:avLst/>
          </a:prstGeom>
          <a:ln>
            <a:prstDash val="sysDot"/>
          </a:ln>
        </p:spPr>
        <p:txBody>
          <a:bodyPr lIns="68589" tIns="34295" rIns="68589" bIns="34295"/>
          <a:lstStyle/>
          <a:p>
            <a:pPr>
              <a:defRPr/>
            </a:pPr>
            <a:r>
              <a:rPr sz="1400" dirty="0"/>
              <a:t>A DME may need MO owned by another DME </a:t>
            </a:r>
            <a:r>
              <a:rPr sz="1400" dirty="0" err="1"/>
              <a:t>e.x</a:t>
            </a:r>
            <a:r>
              <a:rPr sz="1400" dirty="0"/>
              <a:t>. </a:t>
            </a:r>
            <a:r>
              <a:rPr sz="1400" dirty="0" err="1"/>
              <a:t>bootmgr</a:t>
            </a:r>
            <a:r>
              <a:rPr sz="1400" dirty="0"/>
              <a:t> needs to know about a configured policy</a:t>
            </a:r>
          </a:p>
          <a:p>
            <a:pPr>
              <a:defRPr/>
            </a:pPr>
            <a:r>
              <a:rPr sz="1400" dirty="0"/>
              <a:t>DME expresses the dependency using a relation to the remote MO</a:t>
            </a:r>
          </a:p>
          <a:p>
            <a:pPr>
              <a:defRPr/>
            </a:pPr>
            <a:r>
              <a:rPr sz="1400" dirty="0"/>
              <a:t>Anytime the remote MO is created or changes an update is sent to all DME which have relation to it and a shadow </a:t>
            </a:r>
            <a:r>
              <a:rPr sz="1400" dirty="0" smtClean="0"/>
              <a:t>copy (read only) </a:t>
            </a:r>
            <a:r>
              <a:rPr sz="1400" dirty="0"/>
              <a:t>is created in their MIT</a:t>
            </a:r>
          </a:p>
          <a:p>
            <a:pPr marL="0" indent="0">
              <a:buNone/>
              <a:defRPr/>
            </a:pPr>
            <a:endParaRPr dirty="0" smtClean="0"/>
          </a:p>
          <a:p>
            <a:pPr marL="0" indent="0">
              <a:buNone/>
              <a:defRPr/>
            </a:pPr>
            <a:endParaRPr dirty="0"/>
          </a:p>
        </p:txBody>
      </p:sp>
      <p:sp>
        <p:nvSpPr>
          <p:cNvPr id="4" name="Rounded Rectangle 3"/>
          <p:cNvSpPr/>
          <p:nvPr/>
        </p:nvSpPr>
        <p:spPr bwMode="auto">
          <a:xfrm>
            <a:off x="1870076" y="2652713"/>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gn="ctr">
              <a:lnSpc>
                <a:spcPct val="80000"/>
              </a:lnSpc>
              <a:spcBef>
                <a:spcPct val="20000"/>
              </a:spcBef>
              <a:defRPr/>
            </a:pPr>
            <a:r>
              <a:rPr lang="en-US" sz="900" dirty="0">
                <a:solidFill>
                  <a:srgbClr val="000000"/>
                </a:solidFill>
              </a:rPr>
              <a:t>Root</a:t>
            </a:r>
          </a:p>
        </p:txBody>
      </p:sp>
      <p:sp>
        <p:nvSpPr>
          <p:cNvPr id="8" name="Rounded Rectangle 7"/>
          <p:cNvSpPr/>
          <p:nvPr/>
        </p:nvSpPr>
        <p:spPr bwMode="auto">
          <a:xfrm>
            <a:off x="1027113" y="3518297"/>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9" name="Rounded Rectangle 8"/>
          <p:cNvSpPr/>
          <p:nvPr/>
        </p:nvSpPr>
        <p:spPr bwMode="auto">
          <a:xfrm>
            <a:off x="955675" y="375523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11" name="Rounded Rectangle 10"/>
          <p:cNvSpPr/>
          <p:nvPr/>
        </p:nvSpPr>
        <p:spPr bwMode="auto">
          <a:xfrm>
            <a:off x="2201864" y="35837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12" name="Rounded Rectangle 11"/>
          <p:cNvSpPr/>
          <p:nvPr/>
        </p:nvSpPr>
        <p:spPr bwMode="auto">
          <a:xfrm>
            <a:off x="2136775" y="36980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13" name="Rounded Rectangle 12"/>
          <p:cNvSpPr/>
          <p:nvPr/>
        </p:nvSpPr>
        <p:spPr bwMode="auto">
          <a:xfrm>
            <a:off x="2174875" y="3861197"/>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14" name="Rounded Rectangle 13"/>
          <p:cNvSpPr/>
          <p:nvPr/>
        </p:nvSpPr>
        <p:spPr bwMode="auto">
          <a:xfrm>
            <a:off x="1336675" y="3052763"/>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15" name="Rounded Rectangle 14"/>
          <p:cNvSpPr/>
          <p:nvPr/>
        </p:nvSpPr>
        <p:spPr bwMode="auto">
          <a:xfrm>
            <a:off x="2403476" y="3052763"/>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cxnSp>
        <p:nvCxnSpPr>
          <p:cNvPr id="16" name="Straight Connector 15"/>
          <p:cNvCxnSpPr>
            <a:cxnSpLocks noChangeShapeType="1"/>
            <a:stCxn id="4" idx="2"/>
            <a:endCxn id="14" idx="0"/>
          </p:cNvCxnSpPr>
          <p:nvPr/>
        </p:nvCxnSpPr>
        <p:spPr bwMode="auto">
          <a:xfrm rot="5400000">
            <a:off x="2032000" y="2757487"/>
            <a:ext cx="57150" cy="5334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17" name="Straight Connector 16"/>
          <p:cNvCxnSpPr>
            <a:cxnSpLocks noChangeShapeType="1"/>
            <a:stCxn id="4" idx="2"/>
            <a:endCxn id="15" idx="0"/>
          </p:cNvCxnSpPr>
          <p:nvPr/>
        </p:nvCxnSpPr>
        <p:spPr bwMode="auto">
          <a:xfrm rot="16200000" flipH="1">
            <a:off x="2565400" y="2757487"/>
            <a:ext cx="57150" cy="5334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19" name="Straight Connector 18"/>
          <p:cNvCxnSpPr>
            <a:cxnSpLocks noChangeShapeType="1"/>
            <a:stCxn id="14" idx="2"/>
            <a:endCxn id="8" idx="0"/>
          </p:cNvCxnSpPr>
          <p:nvPr/>
        </p:nvCxnSpPr>
        <p:spPr bwMode="auto">
          <a:xfrm flipH="1">
            <a:off x="1484313" y="3395664"/>
            <a:ext cx="309562" cy="122635"/>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20" name="Straight Connector 19"/>
          <p:cNvCxnSpPr>
            <a:cxnSpLocks noChangeShapeType="1"/>
            <a:stCxn id="15" idx="2"/>
            <a:endCxn id="11" idx="0"/>
          </p:cNvCxnSpPr>
          <p:nvPr/>
        </p:nvCxnSpPr>
        <p:spPr bwMode="auto">
          <a:xfrm flipH="1">
            <a:off x="2659063" y="3395664"/>
            <a:ext cx="201612" cy="188119"/>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sp>
        <p:nvSpPr>
          <p:cNvPr id="24" name="Rounded Rectangle 23"/>
          <p:cNvSpPr/>
          <p:nvPr/>
        </p:nvSpPr>
        <p:spPr bwMode="auto">
          <a:xfrm>
            <a:off x="6248400" y="272653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gn="ctr">
              <a:lnSpc>
                <a:spcPct val="80000"/>
              </a:lnSpc>
              <a:spcBef>
                <a:spcPct val="20000"/>
              </a:spcBef>
              <a:defRPr/>
            </a:pPr>
            <a:r>
              <a:rPr lang="en-US" sz="900" dirty="0">
                <a:solidFill>
                  <a:srgbClr val="000000"/>
                </a:solidFill>
              </a:rPr>
              <a:t>Root</a:t>
            </a:r>
          </a:p>
        </p:txBody>
      </p:sp>
      <p:sp>
        <p:nvSpPr>
          <p:cNvPr id="25" name="Rounded Rectangle 24"/>
          <p:cNvSpPr/>
          <p:nvPr/>
        </p:nvSpPr>
        <p:spPr bwMode="auto">
          <a:xfrm>
            <a:off x="5181601" y="35837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28" name="Rounded Rectangle 27"/>
          <p:cNvSpPr/>
          <p:nvPr/>
        </p:nvSpPr>
        <p:spPr bwMode="auto">
          <a:xfrm>
            <a:off x="6400800" y="352663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29" name="Rounded Rectangle 28"/>
          <p:cNvSpPr/>
          <p:nvPr/>
        </p:nvSpPr>
        <p:spPr bwMode="auto">
          <a:xfrm>
            <a:off x="6477001" y="35837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31" name="Rounded Rectangle 30"/>
          <p:cNvSpPr/>
          <p:nvPr/>
        </p:nvSpPr>
        <p:spPr bwMode="auto">
          <a:xfrm>
            <a:off x="7467601" y="352663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32" name="Rounded Rectangle 31"/>
          <p:cNvSpPr/>
          <p:nvPr/>
        </p:nvSpPr>
        <p:spPr bwMode="auto">
          <a:xfrm>
            <a:off x="7543800" y="35837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33" name="Rounded Rectangle 32"/>
          <p:cNvSpPr/>
          <p:nvPr/>
        </p:nvSpPr>
        <p:spPr bwMode="auto">
          <a:xfrm>
            <a:off x="7620000" y="364093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34" name="Rounded Rectangle 33"/>
          <p:cNvSpPr/>
          <p:nvPr/>
        </p:nvSpPr>
        <p:spPr bwMode="auto">
          <a:xfrm>
            <a:off x="5715000" y="31265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sp>
        <p:nvSpPr>
          <p:cNvPr id="35" name="Rounded Rectangle 34"/>
          <p:cNvSpPr/>
          <p:nvPr/>
        </p:nvSpPr>
        <p:spPr bwMode="auto">
          <a:xfrm>
            <a:off x="6781800" y="3126581"/>
            <a:ext cx="914400" cy="342900"/>
          </a:xfrm>
          <a:prstGeom prst="roundRect">
            <a:avLst/>
          </a:prstGeom>
          <a:solidFill>
            <a:schemeClr val="accent1">
              <a:lumMod val="40000"/>
              <a:lumOff val="60000"/>
            </a:schemeClr>
          </a:solidFill>
          <a:ln>
            <a:solidFill>
              <a:schemeClr val="accent4"/>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89" tIns="34295" rIns="68589" bIns="34295"/>
          <a:lstStyle/>
          <a:p>
            <a:pPr>
              <a:lnSpc>
                <a:spcPct val="80000"/>
              </a:lnSpc>
              <a:spcBef>
                <a:spcPct val="20000"/>
              </a:spcBef>
              <a:defRPr/>
            </a:pPr>
            <a:endParaRPr lang="en-US" sz="900" dirty="0">
              <a:solidFill>
                <a:srgbClr val="5F5F5F"/>
              </a:solidFill>
            </a:endParaRPr>
          </a:p>
        </p:txBody>
      </p:sp>
      <p:cxnSp>
        <p:nvCxnSpPr>
          <p:cNvPr id="36" name="Straight Connector 35"/>
          <p:cNvCxnSpPr>
            <a:cxnSpLocks noChangeShapeType="1"/>
            <a:stCxn id="24" idx="2"/>
            <a:endCxn id="34" idx="0"/>
          </p:cNvCxnSpPr>
          <p:nvPr/>
        </p:nvCxnSpPr>
        <p:spPr bwMode="auto">
          <a:xfrm rot="5400000">
            <a:off x="6410325" y="2831307"/>
            <a:ext cx="57150" cy="5334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37" name="Straight Connector 36"/>
          <p:cNvCxnSpPr>
            <a:cxnSpLocks noChangeShapeType="1"/>
            <a:stCxn id="24" idx="2"/>
            <a:endCxn id="35" idx="0"/>
          </p:cNvCxnSpPr>
          <p:nvPr/>
        </p:nvCxnSpPr>
        <p:spPr bwMode="auto">
          <a:xfrm rot="16200000" flipH="1">
            <a:off x="6943725" y="2831307"/>
            <a:ext cx="57150" cy="5334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38" name="Straight Connector 37"/>
          <p:cNvCxnSpPr>
            <a:cxnSpLocks noChangeShapeType="1"/>
            <a:stCxn id="34" idx="2"/>
          </p:cNvCxnSpPr>
          <p:nvPr/>
        </p:nvCxnSpPr>
        <p:spPr bwMode="auto">
          <a:xfrm rot="5400000">
            <a:off x="5886450" y="3298032"/>
            <a:ext cx="114300" cy="4572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39" name="Straight Connector 38"/>
          <p:cNvCxnSpPr>
            <a:cxnSpLocks noChangeShapeType="1"/>
            <a:stCxn id="34" idx="2"/>
            <a:endCxn id="28" idx="0"/>
          </p:cNvCxnSpPr>
          <p:nvPr/>
        </p:nvCxnSpPr>
        <p:spPr bwMode="auto">
          <a:xfrm rot="16200000" flipH="1">
            <a:off x="6486525" y="3155156"/>
            <a:ext cx="57150" cy="6858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cxnSp>
        <p:nvCxnSpPr>
          <p:cNvPr id="40" name="Straight Connector 39"/>
          <p:cNvCxnSpPr>
            <a:cxnSpLocks noChangeShapeType="1"/>
            <a:stCxn id="35" idx="2"/>
          </p:cNvCxnSpPr>
          <p:nvPr/>
        </p:nvCxnSpPr>
        <p:spPr bwMode="auto">
          <a:xfrm rot="16200000" flipH="1">
            <a:off x="7486650" y="3221831"/>
            <a:ext cx="114300" cy="609600"/>
          </a:xfrm>
          <a:prstGeom prst="line">
            <a:avLst/>
          </a:prstGeom>
          <a:solidFill>
            <a:schemeClr val="accent3">
              <a:lumMod val="10000"/>
            </a:schemeClr>
          </a:solidFill>
          <a:ln w="25400">
            <a:solidFill>
              <a:schemeClr val="accent4"/>
            </a:solidFill>
            <a:round/>
            <a:headEnd/>
            <a:tailEnd/>
          </a:ln>
          <a:effectLst>
            <a:outerShdw blurRad="63500" dist="20000" dir="5400000" rotWithShape="0">
              <a:srgbClr val="000000">
                <a:alpha val="37999"/>
              </a:srgbClr>
            </a:outerShdw>
          </a:effectLst>
          <a:extLst/>
        </p:spPr>
      </p:cxnSp>
      <p:sp>
        <p:nvSpPr>
          <p:cNvPr id="44" name="Rectangle 43"/>
          <p:cNvSpPr/>
          <p:nvPr/>
        </p:nvSpPr>
        <p:spPr>
          <a:xfrm>
            <a:off x="762000" y="2571750"/>
            <a:ext cx="3581400" cy="1771650"/>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lIns="68589" tIns="34295" rIns="68589" bIns="34295" anchor="ctr"/>
          <a:lstStyle/>
          <a:p>
            <a:pPr algn="ctr">
              <a:defRPr/>
            </a:pPr>
            <a:endParaRPr lang="en-US" dirty="0"/>
          </a:p>
        </p:txBody>
      </p:sp>
      <p:sp>
        <p:nvSpPr>
          <p:cNvPr id="45" name="TextBox 44"/>
          <p:cNvSpPr txBox="1">
            <a:spLocks noChangeArrowheads="1"/>
          </p:cNvSpPr>
          <p:nvPr/>
        </p:nvSpPr>
        <p:spPr bwMode="auto">
          <a:xfrm>
            <a:off x="3317876" y="3526632"/>
            <a:ext cx="87312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900">
                <a:solidFill>
                  <a:srgbClr val="000000"/>
                </a:solidFill>
              </a:rPr>
              <a:t>Relation to DN1</a:t>
            </a:r>
          </a:p>
        </p:txBody>
      </p:sp>
      <p:cxnSp>
        <p:nvCxnSpPr>
          <p:cNvPr id="47" name="Straight Arrow Connector 46"/>
          <p:cNvCxnSpPr/>
          <p:nvPr/>
        </p:nvCxnSpPr>
        <p:spPr>
          <a:xfrm>
            <a:off x="2990851" y="3424239"/>
            <a:ext cx="403225" cy="1595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09602" name="TextBox 48"/>
          <p:cNvSpPr txBox="1">
            <a:spLocks noChangeArrowheads="1"/>
          </p:cNvSpPr>
          <p:nvPr/>
        </p:nvSpPr>
        <p:spPr bwMode="auto">
          <a:xfrm>
            <a:off x="5248276" y="3583782"/>
            <a:ext cx="5334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800">
                <a:solidFill>
                  <a:srgbClr val="000000"/>
                </a:solidFill>
              </a:rPr>
              <a:t>DN1</a:t>
            </a:r>
          </a:p>
        </p:txBody>
      </p:sp>
      <p:sp>
        <p:nvSpPr>
          <p:cNvPr id="50" name="Rectangle 49"/>
          <p:cNvSpPr/>
          <p:nvPr/>
        </p:nvSpPr>
        <p:spPr>
          <a:xfrm>
            <a:off x="5067300" y="2557462"/>
            <a:ext cx="3543300" cy="178593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lIns="68589" tIns="34295" rIns="68589" bIns="34295" anchor="ctr"/>
          <a:lstStyle/>
          <a:p>
            <a:pPr algn="ctr">
              <a:defRPr/>
            </a:pPr>
            <a:endParaRPr lang="en-US" dirty="0"/>
          </a:p>
        </p:txBody>
      </p:sp>
      <p:sp>
        <p:nvSpPr>
          <p:cNvPr id="109604" name="TextBox 66"/>
          <p:cNvSpPr txBox="1">
            <a:spLocks noChangeArrowheads="1"/>
          </p:cNvSpPr>
          <p:nvPr/>
        </p:nvSpPr>
        <p:spPr bwMode="auto">
          <a:xfrm>
            <a:off x="973139" y="2674144"/>
            <a:ext cx="820737"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800"/>
              <a:t>BootMgr</a:t>
            </a:r>
          </a:p>
        </p:txBody>
      </p:sp>
      <p:sp>
        <p:nvSpPr>
          <p:cNvPr id="109605" name="TextBox 68"/>
          <p:cNvSpPr txBox="1">
            <a:spLocks noChangeArrowheads="1"/>
          </p:cNvSpPr>
          <p:nvPr/>
        </p:nvSpPr>
        <p:spPr bwMode="auto">
          <a:xfrm>
            <a:off x="5259388" y="2662238"/>
            <a:ext cx="989012"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800"/>
              <a:t>PolicyMgr</a:t>
            </a:r>
          </a:p>
        </p:txBody>
      </p:sp>
      <p:sp>
        <p:nvSpPr>
          <p:cNvPr id="109606" name="TextBox 85"/>
          <p:cNvSpPr txBox="1">
            <a:spLocks noChangeArrowheads="1"/>
          </p:cNvSpPr>
          <p:nvPr/>
        </p:nvSpPr>
        <p:spPr bwMode="auto">
          <a:xfrm>
            <a:off x="3657600" y="4457701"/>
            <a:ext cx="22860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9" tIns="34295" rIns="68589" bIns="34295">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r>
              <a:rPr lang="en-US" altLang="en-US" sz="1200"/>
              <a:t>Policy resolution</a:t>
            </a:r>
          </a:p>
        </p:txBody>
      </p:sp>
    </p:spTree>
    <p:extLst>
      <p:ext uri="{BB962C8B-B14F-4D97-AF65-F5344CB8AC3E}">
        <p14:creationId xmlns:p14="http://schemas.microsoft.com/office/powerpoint/2010/main" val="3751368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path" presetSubtype="0" accel="50000" decel="50000" fill="hold" nodeType="clickEffect">
                                  <p:stCondLst>
                                    <p:cond delay="0"/>
                                  </p:stCondLst>
                                  <p:childTnLst>
                                    <p:animMotion origin="layout" path="M -1.94444E-6 2.1721E-6 L -0.05399 0.04904 C -0.06528 0.06037 -0.08229 0.06662 -0.09982 0.06662 C -0.11996 0.06662 -0.13611 0.06037 -0.14739 0.04904 L -0.20121 2.1721E-6 " pathEditMode="relative" rAng="0" ptsTypes="FffFF">
                                      <p:cBhvr>
                                        <p:cTn id="6" dur="2000" fill="hold"/>
                                        <p:tgtEl>
                                          <p:spTgt spid="81"/>
                                        </p:tgtEl>
                                        <p:attrNameLst>
                                          <p:attrName>ppt_x</p:attrName>
                                          <p:attrName>ppt_y</p:attrName>
                                        </p:attrNameLst>
                                      </p:cBhvr>
                                      <p:rCtr x="-10069" y="3331"/>
                                    </p:animMotion>
                                  </p:childTnLst>
                                </p:cTn>
                              </p:par>
                              <p:par>
                                <p:cTn id="7" presetID="1" presetClass="exit"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29" y="114300"/>
            <a:ext cx="8580437" cy="628650"/>
          </a:xfrm>
        </p:spPr>
        <p:txBody>
          <a:bodyPr/>
          <a:lstStyle/>
          <a:p>
            <a:pPr>
              <a:defRPr/>
            </a:pPr>
            <a:r>
              <a:rPr sz="3200" b="1"/>
              <a:t>Architecture of </a:t>
            </a:r>
            <a:r>
              <a:rPr sz="3200" b="1" err="1" smtClean="0"/>
              <a:t>Mgmt</a:t>
            </a:r>
            <a:r>
              <a:rPr sz="3200" b="1" smtClean="0"/>
              <a:t> </a:t>
            </a:r>
            <a:r>
              <a:rPr sz="3200" b="1"/>
              <a:t>Framework</a:t>
            </a:r>
            <a:endParaRPr sz="3200"/>
          </a:p>
        </p:txBody>
      </p:sp>
      <p:grpSp>
        <p:nvGrpSpPr>
          <p:cNvPr id="108547" name="Group 131"/>
          <p:cNvGrpSpPr>
            <a:grpSpLocks/>
          </p:cNvGrpSpPr>
          <p:nvPr/>
        </p:nvGrpSpPr>
        <p:grpSpPr bwMode="auto">
          <a:xfrm>
            <a:off x="31750" y="894229"/>
            <a:ext cx="9112250" cy="3277721"/>
            <a:chOff x="34323" y="1120907"/>
            <a:chExt cx="9231345" cy="4372374"/>
          </a:xfrm>
        </p:grpSpPr>
        <p:sp>
          <p:nvSpPr>
            <p:cNvPr id="133" name="Rounded Rectangle 132"/>
            <p:cNvSpPr/>
            <p:nvPr/>
          </p:nvSpPr>
          <p:spPr>
            <a:xfrm>
              <a:off x="34323" y="2642363"/>
              <a:ext cx="9049613" cy="938658"/>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a:lstStyle/>
            <a:p>
              <a:pPr algn="ctr" eaLnBrk="1" fontAlgn="auto" hangingPunct="1">
                <a:lnSpc>
                  <a:spcPct val="100000"/>
                </a:lnSpc>
                <a:spcBef>
                  <a:spcPts val="0"/>
                </a:spcBef>
                <a:spcAft>
                  <a:spcPts val="0"/>
                </a:spcAft>
                <a:defRPr/>
              </a:pPr>
              <a:endParaRPr lang="en-US" sz="1800" b="0" dirty="0">
                <a:solidFill>
                  <a:prstClr val="white"/>
                </a:solidFill>
              </a:endParaRPr>
            </a:p>
          </p:txBody>
        </p:sp>
        <p:grpSp>
          <p:nvGrpSpPr>
            <p:cNvPr id="108576" name="Group 133"/>
            <p:cNvGrpSpPr>
              <a:grpSpLocks/>
            </p:cNvGrpSpPr>
            <p:nvPr/>
          </p:nvGrpSpPr>
          <p:grpSpPr bwMode="auto">
            <a:xfrm>
              <a:off x="2573748" y="4141677"/>
              <a:ext cx="1395959" cy="1351604"/>
              <a:chOff x="2859773" y="4118793"/>
              <a:chExt cx="1395959" cy="1351604"/>
            </a:xfrm>
          </p:grpSpPr>
          <p:sp>
            <p:nvSpPr>
              <p:cNvPr id="181" name="Rounded Rectangle 180"/>
              <p:cNvSpPr/>
              <p:nvPr/>
            </p:nvSpPr>
            <p:spPr>
              <a:xfrm>
                <a:off x="2859773" y="4531739"/>
                <a:ext cx="1395959" cy="938658"/>
              </a:xfrm>
              <a:prstGeom prst="round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b"/>
              <a:lstStyle/>
              <a:p>
                <a:pPr algn="ctr" eaLnBrk="1" fontAlgn="auto" hangingPunct="1">
                  <a:lnSpc>
                    <a:spcPct val="100000"/>
                  </a:lnSpc>
                  <a:spcBef>
                    <a:spcPts val="0"/>
                  </a:spcBef>
                  <a:spcAft>
                    <a:spcPts val="0"/>
                  </a:spcAft>
                  <a:defRPr/>
                </a:pPr>
                <a:r>
                  <a:rPr lang="en-US" sz="1200" b="0" dirty="0">
                    <a:solidFill>
                      <a:prstClr val="black"/>
                    </a:solidFill>
                  </a:rPr>
                  <a:t>DME2</a:t>
                </a:r>
              </a:p>
            </p:txBody>
          </p:sp>
          <p:sp>
            <p:nvSpPr>
              <p:cNvPr id="182" name="Rounded Rectangle 181"/>
              <p:cNvSpPr/>
              <p:nvPr/>
            </p:nvSpPr>
            <p:spPr>
              <a:xfrm>
                <a:off x="2962701" y="4809683"/>
                <a:ext cx="1209403" cy="3065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lstStyle/>
              <a:p>
                <a:pPr algn="ctr" eaLnBrk="1" fontAlgn="auto" hangingPunct="1">
                  <a:lnSpc>
                    <a:spcPct val="100000"/>
                  </a:lnSpc>
                  <a:spcBef>
                    <a:spcPts val="0"/>
                  </a:spcBef>
                  <a:spcAft>
                    <a:spcPts val="0"/>
                  </a:spcAft>
                  <a:defRPr/>
                </a:pPr>
                <a:r>
                  <a:rPr lang="en-US" sz="1200" b="0" dirty="0" err="1">
                    <a:solidFill>
                      <a:prstClr val="black"/>
                    </a:solidFill>
                  </a:rPr>
                  <a:t>ObjStore</a:t>
                </a:r>
                <a:endParaRPr lang="en-US" sz="1200" b="0" dirty="0">
                  <a:solidFill>
                    <a:prstClr val="black"/>
                  </a:solidFill>
                </a:endParaRPr>
              </a:p>
            </p:txBody>
          </p:sp>
          <p:sp>
            <p:nvSpPr>
              <p:cNvPr id="183" name="Rounded Rectangle 182"/>
              <p:cNvSpPr/>
              <p:nvPr/>
            </p:nvSpPr>
            <p:spPr>
              <a:xfrm>
                <a:off x="2985216" y="4118793"/>
                <a:ext cx="480866" cy="66389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84" name="Rounded Rectangle 183"/>
              <p:cNvSpPr/>
              <p:nvPr/>
            </p:nvSpPr>
            <p:spPr>
              <a:xfrm>
                <a:off x="3705711" y="4118793"/>
                <a:ext cx="480866" cy="66389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08608" name="TextBox 184"/>
              <p:cNvSpPr txBox="1">
                <a:spLocks noChangeArrowheads="1"/>
              </p:cNvSpPr>
              <p:nvPr/>
            </p:nvSpPr>
            <p:spPr bwMode="auto">
              <a:xfrm>
                <a:off x="3420008" y="4162828"/>
                <a:ext cx="347852" cy="49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pPr>
                <a:r>
                  <a:rPr lang="en-US" altLang="en-US" sz="1800" b="0">
                    <a:solidFill>
                      <a:srgbClr val="000000"/>
                    </a:solidFill>
                    <a:latin typeface="Calibri" pitchFamily="34" charset="0"/>
                  </a:rPr>
                  <a:t>…</a:t>
                </a:r>
              </a:p>
            </p:txBody>
          </p:sp>
        </p:grpSp>
        <p:grpSp>
          <p:nvGrpSpPr>
            <p:cNvPr id="108577" name="Group 134"/>
            <p:cNvGrpSpPr>
              <a:grpSpLocks/>
            </p:cNvGrpSpPr>
            <p:nvPr/>
          </p:nvGrpSpPr>
          <p:grpSpPr bwMode="auto">
            <a:xfrm>
              <a:off x="4243110" y="4141677"/>
              <a:ext cx="1394351" cy="1351604"/>
              <a:chOff x="2860845" y="4118793"/>
              <a:chExt cx="1394351" cy="1351604"/>
            </a:xfrm>
          </p:grpSpPr>
          <p:sp>
            <p:nvSpPr>
              <p:cNvPr id="176" name="Rounded Rectangle 175"/>
              <p:cNvSpPr/>
              <p:nvPr/>
            </p:nvSpPr>
            <p:spPr>
              <a:xfrm>
                <a:off x="2860845" y="4531739"/>
                <a:ext cx="1394351" cy="938658"/>
              </a:xfrm>
              <a:prstGeom prst="round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anchor="b"/>
              <a:lstStyle/>
              <a:p>
                <a:pPr algn="ctr" eaLnBrk="1" fontAlgn="auto" hangingPunct="1">
                  <a:lnSpc>
                    <a:spcPct val="100000"/>
                  </a:lnSpc>
                  <a:spcBef>
                    <a:spcPts val="0"/>
                  </a:spcBef>
                  <a:spcAft>
                    <a:spcPts val="0"/>
                  </a:spcAft>
                  <a:defRPr/>
                </a:pPr>
                <a:r>
                  <a:rPr lang="en-US" sz="1200" b="0" dirty="0">
                    <a:solidFill>
                      <a:prstClr val="black"/>
                    </a:solidFill>
                  </a:rPr>
                  <a:t>DME3</a:t>
                </a:r>
              </a:p>
            </p:txBody>
          </p:sp>
          <p:sp>
            <p:nvSpPr>
              <p:cNvPr id="177" name="Rounded Rectangle 176"/>
              <p:cNvSpPr/>
              <p:nvPr/>
            </p:nvSpPr>
            <p:spPr>
              <a:xfrm>
                <a:off x="2965380" y="4809683"/>
                <a:ext cx="1206186" cy="3065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lstStyle/>
              <a:p>
                <a:pPr algn="ctr" eaLnBrk="1" fontAlgn="auto" hangingPunct="1">
                  <a:lnSpc>
                    <a:spcPct val="100000"/>
                  </a:lnSpc>
                  <a:spcBef>
                    <a:spcPts val="0"/>
                  </a:spcBef>
                  <a:spcAft>
                    <a:spcPts val="0"/>
                  </a:spcAft>
                  <a:defRPr/>
                </a:pPr>
                <a:r>
                  <a:rPr lang="en-US" sz="1200" b="0" dirty="0" err="1">
                    <a:solidFill>
                      <a:prstClr val="black"/>
                    </a:solidFill>
                  </a:rPr>
                  <a:t>ObjStore</a:t>
                </a:r>
                <a:endParaRPr lang="en-US" sz="1200" b="0" dirty="0">
                  <a:solidFill>
                    <a:prstClr val="black"/>
                  </a:solidFill>
                </a:endParaRPr>
              </a:p>
            </p:txBody>
          </p:sp>
          <p:sp>
            <p:nvSpPr>
              <p:cNvPr id="178" name="Rounded Rectangle 177"/>
              <p:cNvSpPr/>
              <p:nvPr/>
            </p:nvSpPr>
            <p:spPr>
              <a:xfrm>
                <a:off x="2986288" y="4118793"/>
                <a:ext cx="480866" cy="66389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79" name="Rounded Rectangle 178"/>
              <p:cNvSpPr/>
              <p:nvPr/>
            </p:nvSpPr>
            <p:spPr>
              <a:xfrm>
                <a:off x="3706783" y="4118793"/>
                <a:ext cx="479258" cy="663890"/>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08603" name="TextBox 179"/>
              <p:cNvSpPr txBox="1">
                <a:spLocks noChangeArrowheads="1"/>
              </p:cNvSpPr>
              <p:nvPr/>
            </p:nvSpPr>
            <p:spPr bwMode="auto">
              <a:xfrm>
                <a:off x="3420008" y="4162828"/>
                <a:ext cx="347852" cy="49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pPr>
                <a:r>
                  <a:rPr lang="en-US" altLang="en-US" sz="1800" b="0">
                    <a:solidFill>
                      <a:srgbClr val="000000"/>
                    </a:solidFill>
                    <a:latin typeface="Calibri" pitchFamily="34" charset="0"/>
                  </a:rPr>
                  <a:t>…</a:t>
                </a:r>
              </a:p>
            </p:txBody>
          </p:sp>
        </p:grpSp>
        <p:cxnSp>
          <p:nvCxnSpPr>
            <p:cNvPr id="142" name="Elbow Connector 141"/>
            <p:cNvCxnSpPr>
              <a:stCxn id="168" idx="0"/>
              <a:endCxn id="184" idx="0"/>
            </p:cNvCxnSpPr>
            <p:nvPr/>
          </p:nvCxnSpPr>
          <p:spPr>
            <a:xfrm rot="16200000" flipH="1">
              <a:off x="2449257" y="2930011"/>
              <a:ext cx="23824" cy="2399506"/>
            </a:xfrm>
            <a:prstGeom prst="bentConnector3">
              <a:avLst>
                <a:gd name="adj1" fmla="val -923786"/>
              </a:avLst>
            </a:prstGeom>
            <a:ln w="28575"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143" name="Elbow Connector 142"/>
            <p:cNvCxnSpPr>
              <a:stCxn id="178" idx="0"/>
              <a:endCxn id="183" idx="0"/>
            </p:cNvCxnSpPr>
            <p:nvPr/>
          </p:nvCxnSpPr>
          <p:spPr>
            <a:xfrm rot="16200000" flipV="1">
              <a:off x="3775189" y="3306995"/>
              <a:ext cx="12706" cy="1669362"/>
            </a:xfrm>
            <a:prstGeom prst="bentConnector3">
              <a:avLst>
                <a:gd name="adj1" fmla="val 1800000"/>
              </a:avLst>
            </a:prstGeom>
            <a:ln w="28575"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112655" name="TextBox 143"/>
            <p:cNvSpPr txBox="1">
              <a:spLocks noChangeArrowheads="1"/>
            </p:cNvSpPr>
            <p:nvPr/>
          </p:nvSpPr>
          <p:spPr bwMode="auto">
            <a:xfrm>
              <a:off x="3559603" y="3377726"/>
              <a:ext cx="932605" cy="45162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defRPr/>
              </a:pPr>
              <a:r>
                <a:rPr lang="en-US" sz="1600" b="0" dirty="0" err="1" smtClean="0">
                  <a:solidFill>
                    <a:srgbClr val="4F6228"/>
                  </a:solidFill>
                  <a:latin typeface="Calibri" pitchFamily="34" charset="0"/>
                </a:rPr>
                <a:t>ObjStore</a:t>
              </a:r>
              <a:endParaRPr lang="en-US" sz="1600" b="0" dirty="0" smtClean="0">
                <a:solidFill>
                  <a:srgbClr val="4F6228"/>
                </a:solidFill>
                <a:latin typeface="Calibri" pitchFamily="34" charset="0"/>
              </a:endParaRPr>
            </a:p>
          </p:txBody>
        </p:sp>
        <p:sp>
          <p:nvSpPr>
            <p:cNvPr id="145" name="Rounded Rectangle 144"/>
            <p:cNvSpPr/>
            <p:nvPr/>
          </p:nvSpPr>
          <p:spPr>
            <a:xfrm>
              <a:off x="2721706" y="4708683"/>
              <a:ext cx="447093" cy="19376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sp>
          <p:nvSpPr>
            <p:cNvPr id="146" name="Rounded Rectangle 145"/>
            <p:cNvSpPr/>
            <p:nvPr/>
          </p:nvSpPr>
          <p:spPr>
            <a:xfrm>
              <a:off x="3437376" y="4708683"/>
              <a:ext cx="445485" cy="19376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sp>
          <p:nvSpPr>
            <p:cNvPr id="147" name="Rounded Rectangle 146"/>
            <p:cNvSpPr/>
            <p:nvPr/>
          </p:nvSpPr>
          <p:spPr>
            <a:xfrm>
              <a:off x="4386243" y="4708683"/>
              <a:ext cx="445485" cy="19376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sp>
          <p:nvSpPr>
            <p:cNvPr id="148" name="Rounded Rectangle 147"/>
            <p:cNvSpPr/>
            <p:nvPr/>
          </p:nvSpPr>
          <p:spPr>
            <a:xfrm>
              <a:off x="5100305" y="4708683"/>
              <a:ext cx="447093" cy="193767"/>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grpSp>
          <p:nvGrpSpPr>
            <p:cNvPr id="108585" name="Group 150"/>
            <p:cNvGrpSpPr>
              <a:grpSpLocks/>
            </p:cNvGrpSpPr>
            <p:nvPr/>
          </p:nvGrpSpPr>
          <p:grpSpPr bwMode="auto">
            <a:xfrm>
              <a:off x="69705" y="4117852"/>
              <a:ext cx="2097155" cy="1362723"/>
              <a:chOff x="2159688" y="4106990"/>
              <a:chExt cx="2097155" cy="1362723"/>
            </a:xfrm>
          </p:grpSpPr>
          <p:sp>
            <p:nvSpPr>
              <p:cNvPr id="166" name="Rounded Rectangle 165"/>
              <p:cNvSpPr/>
              <p:nvPr/>
            </p:nvSpPr>
            <p:spPr>
              <a:xfrm>
                <a:off x="2159688" y="4531055"/>
                <a:ext cx="2097155" cy="938658"/>
              </a:xfrm>
              <a:prstGeom prst="round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anchor="b"/>
              <a:lstStyle/>
              <a:p>
                <a:pPr algn="ctr" eaLnBrk="1" fontAlgn="auto" hangingPunct="1">
                  <a:lnSpc>
                    <a:spcPct val="100000"/>
                  </a:lnSpc>
                  <a:spcBef>
                    <a:spcPts val="0"/>
                  </a:spcBef>
                  <a:spcAft>
                    <a:spcPts val="0"/>
                  </a:spcAft>
                  <a:defRPr/>
                </a:pPr>
                <a:r>
                  <a:rPr lang="en-US" sz="1200" b="0" dirty="0">
                    <a:solidFill>
                      <a:prstClr val="black"/>
                    </a:solidFill>
                  </a:rPr>
                  <a:t>DME1</a:t>
                </a:r>
              </a:p>
            </p:txBody>
          </p:sp>
          <p:sp>
            <p:nvSpPr>
              <p:cNvPr id="167" name="Rounded Rectangle 166"/>
              <p:cNvSpPr/>
              <p:nvPr/>
            </p:nvSpPr>
            <p:spPr>
              <a:xfrm>
                <a:off x="2963812" y="4808999"/>
                <a:ext cx="1209402" cy="306534"/>
              </a:xfrm>
              <a:prstGeom prst="roundRect">
                <a:avLst/>
              </a:prstGeom>
            </p:spPr>
            <p:style>
              <a:lnRef idx="3">
                <a:schemeClr val="lt1"/>
              </a:lnRef>
              <a:fillRef idx="1">
                <a:schemeClr val="accent2"/>
              </a:fillRef>
              <a:effectRef idx="1">
                <a:schemeClr val="accent2"/>
              </a:effectRef>
              <a:fontRef idx="minor">
                <a:schemeClr val="lt1"/>
              </a:fontRef>
            </p:style>
            <p:txBody>
              <a:bodyPr/>
              <a:lstStyle/>
              <a:p>
                <a:pPr algn="ctr" eaLnBrk="1" fontAlgn="auto" hangingPunct="1">
                  <a:lnSpc>
                    <a:spcPct val="100000"/>
                  </a:lnSpc>
                  <a:spcBef>
                    <a:spcPts val="0"/>
                  </a:spcBef>
                  <a:spcAft>
                    <a:spcPts val="0"/>
                  </a:spcAft>
                  <a:defRPr/>
                </a:pPr>
                <a:r>
                  <a:rPr lang="en-US" sz="1200" b="0" dirty="0" err="1">
                    <a:solidFill>
                      <a:prstClr val="black"/>
                    </a:solidFill>
                  </a:rPr>
                  <a:t>ObjStore</a:t>
                </a:r>
                <a:endParaRPr lang="en-US" sz="1200" b="0" dirty="0">
                  <a:solidFill>
                    <a:prstClr val="black"/>
                  </a:solidFill>
                </a:endParaRPr>
              </a:p>
            </p:txBody>
          </p:sp>
          <p:sp>
            <p:nvSpPr>
              <p:cNvPr id="168" name="Rounded Rectangle 167"/>
              <p:cNvSpPr/>
              <p:nvPr/>
            </p:nvSpPr>
            <p:spPr>
              <a:xfrm>
                <a:off x="3111771" y="4106990"/>
                <a:ext cx="480867" cy="663891"/>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69" name="Rounded Rectangle 168"/>
              <p:cNvSpPr/>
              <p:nvPr/>
            </p:nvSpPr>
            <p:spPr>
              <a:xfrm>
                <a:off x="3706822" y="4119696"/>
                <a:ext cx="480867" cy="662303"/>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08598" name="TextBox 169"/>
              <p:cNvSpPr txBox="1">
                <a:spLocks noChangeArrowheads="1"/>
              </p:cNvSpPr>
              <p:nvPr/>
            </p:nvSpPr>
            <p:spPr bwMode="auto">
              <a:xfrm>
                <a:off x="3420008" y="4162828"/>
                <a:ext cx="347852" cy="49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pPr>
                <a:r>
                  <a:rPr lang="en-US" altLang="en-US" sz="1800" b="0">
                    <a:solidFill>
                      <a:srgbClr val="000000"/>
                    </a:solidFill>
                    <a:latin typeface="Calibri" pitchFamily="34" charset="0"/>
                  </a:rPr>
                  <a:t>…</a:t>
                </a:r>
              </a:p>
            </p:txBody>
          </p:sp>
        </p:grpSp>
        <p:sp>
          <p:nvSpPr>
            <p:cNvPr id="152" name="Rounded Rectangle 151"/>
            <p:cNvSpPr/>
            <p:nvPr/>
          </p:nvSpPr>
          <p:spPr>
            <a:xfrm>
              <a:off x="983189" y="4683271"/>
              <a:ext cx="445485" cy="195356"/>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sp>
          <p:nvSpPr>
            <p:cNvPr id="153" name="Rounded Rectangle 152"/>
            <p:cNvSpPr/>
            <p:nvPr/>
          </p:nvSpPr>
          <p:spPr>
            <a:xfrm>
              <a:off x="1632922" y="4695977"/>
              <a:ext cx="447093" cy="195356"/>
            </a:xfrm>
            <a:prstGeom prst="round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900" b="0" dirty="0">
                  <a:solidFill>
                    <a:prstClr val="white"/>
                  </a:solidFill>
                </a:rPr>
                <a:t>write</a:t>
              </a:r>
            </a:p>
          </p:txBody>
        </p:sp>
        <p:cxnSp>
          <p:nvCxnSpPr>
            <p:cNvPr id="154" name="Elbow Connector 153"/>
            <p:cNvCxnSpPr>
              <a:stCxn id="179" idx="0"/>
              <a:endCxn id="169" idx="0"/>
            </p:cNvCxnSpPr>
            <p:nvPr/>
          </p:nvCxnSpPr>
          <p:spPr>
            <a:xfrm rot="16200000" flipV="1">
              <a:off x="3586220" y="2399220"/>
              <a:ext cx="12706" cy="3472207"/>
            </a:xfrm>
            <a:prstGeom prst="bentConnector3">
              <a:avLst>
                <a:gd name="adj1" fmla="val 1900142"/>
              </a:avLst>
            </a:prstGeom>
            <a:ln w="28575"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157" name="Rounded Rectangle 156"/>
            <p:cNvSpPr/>
            <p:nvPr/>
          </p:nvSpPr>
          <p:spPr>
            <a:xfrm>
              <a:off x="1570201" y="2869483"/>
              <a:ext cx="4131589" cy="330357"/>
            </a:xfrm>
            <a:prstGeom prst="round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600" b="0" dirty="0">
                  <a:solidFill>
                    <a:prstClr val="white"/>
                  </a:solidFill>
                </a:rPr>
                <a:t>Local Data</a:t>
              </a:r>
            </a:p>
          </p:txBody>
        </p:sp>
        <p:sp>
          <p:nvSpPr>
            <p:cNvPr id="158" name="Rounded Rectangle 157"/>
            <p:cNvSpPr/>
            <p:nvPr/>
          </p:nvSpPr>
          <p:spPr>
            <a:xfrm>
              <a:off x="8487276" y="1773587"/>
              <a:ext cx="778392" cy="571772"/>
            </a:xfrm>
            <a:prstGeom prst="roundRect">
              <a:avLst/>
            </a:prstGeom>
            <a:ln/>
          </p:spPr>
          <p:style>
            <a:lnRef idx="1">
              <a:schemeClr val="accent5"/>
            </a:lnRef>
            <a:fillRef idx="3">
              <a:schemeClr val="accent5"/>
            </a:fillRef>
            <a:effectRef idx="2">
              <a:schemeClr val="accent5"/>
            </a:effectRef>
            <a:fontRef idx="minor">
              <a:schemeClr val="lt1"/>
            </a:fontRef>
          </p:style>
          <p:txBody>
            <a:bodyPr anchor="ctr"/>
            <a:lstStyle/>
            <a:p>
              <a:pPr algn="ctr" eaLnBrk="1" fontAlgn="auto" hangingPunct="1">
                <a:lnSpc>
                  <a:spcPct val="100000"/>
                </a:lnSpc>
                <a:spcBef>
                  <a:spcPts val="0"/>
                </a:spcBef>
                <a:spcAft>
                  <a:spcPts val="0"/>
                </a:spcAft>
                <a:defRPr/>
              </a:pPr>
              <a:r>
                <a:rPr lang="en-US" sz="1400" b="0" dirty="0">
                  <a:solidFill>
                    <a:prstClr val="white"/>
                  </a:solidFill>
                </a:rPr>
                <a:t>Object</a:t>
              </a:r>
            </a:p>
            <a:p>
              <a:pPr algn="ctr" eaLnBrk="1" fontAlgn="auto" hangingPunct="1">
                <a:lnSpc>
                  <a:spcPct val="100000"/>
                </a:lnSpc>
                <a:spcBef>
                  <a:spcPts val="0"/>
                </a:spcBef>
                <a:spcAft>
                  <a:spcPts val="0"/>
                </a:spcAft>
                <a:defRPr/>
              </a:pPr>
              <a:r>
                <a:rPr lang="en-US" sz="1400" b="0" dirty="0">
                  <a:solidFill>
                    <a:prstClr val="white"/>
                  </a:solidFill>
                </a:rPr>
                <a:t>meta</a:t>
              </a:r>
            </a:p>
          </p:txBody>
        </p:sp>
        <p:cxnSp>
          <p:nvCxnSpPr>
            <p:cNvPr id="160" name="Straight Connector 159"/>
            <p:cNvCxnSpPr>
              <a:stCxn id="112655" idx="2"/>
            </p:cNvCxnSpPr>
            <p:nvPr/>
          </p:nvCxnSpPr>
          <p:spPr>
            <a:xfrm>
              <a:off x="4025906" y="3829346"/>
              <a:ext cx="89" cy="89975"/>
            </a:xfrm>
            <a:prstGeom prst="line">
              <a:avLst/>
            </a:prstGeom>
            <a:ln w="38100" cmpd="sng">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
          <p:nvSpPr>
            <p:cNvPr id="163" name="Rounded Rectangle 162"/>
            <p:cNvSpPr/>
            <p:nvPr/>
          </p:nvSpPr>
          <p:spPr>
            <a:xfrm>
              <a:off x="2383974" y="2097591"/>
              <a:ext cx="4261858" cy="387534"/>
            </a:xfrm>
            <a:prstGeom prst="round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800" b="0" dirty="0">
                  <a:solidFill>
                    <a:prstClr val="white"/>
                  </a:solidFill>
                </a:rPr>
                <a:t>External REST API (XML/JSON)</a:t>
              </a:r>
            </a:p>
          </p:txBody>
        </p:sp>
        <p:sp>
          <p:nvSpPr>
            <p:cNvPr id="164" name="Rounded Rectangle 163"/>
            <p:cNvSpPr/>
            <p:nvPr/>
          </p:nvSpPr>
          <p:spPr>
            <a:xfrm>
              <a:off x="487849" y="1120907"/>
              <a:ext cx="1798022" cy="679681"/>
            </a:xfrm>
            <a:prstGeom prst="round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800" b="0" dirty="0">
                  <a:solidFill>
                    <a:prstClr val="white"/>
                  </a:solidFill>
                </a:rPr>
                <a:t>CLI</a:t>
              </a:r>
            </a:p>
            <a:p>
              <a:pPr algn="ctr" eaLnBrk="1" fontAlgn="auto" hangingPunct="1">
                <a:lnSpc>
                  <a:spcPct val="100000"/>
                </a:lnSpc>
                <a:spcBef>
                  <a:spcPts val="0"/>
                </a:spcBef>
                <a:spcAft>
                  <a:spcPts val="0"/>
                </a:spcAft>
                <a:defRPr/>
              </a:pPr>
              <a:r>
                <a:rPr lang="en-US" sz="1800" b="0" dirty="0">
                  <a:solidFill>
                    <a:prstClr val="white"/>
                  </a:solidFill>
                </a:rPr>
                <a:t>MIT / View FS </a:t>
              </a:r>
            </a:p>
          </p:txBody>
        </p:sp>
      </p:grpSp>
      <p:sp>
        <p:nvSpPr>
          <p:cNvPr id="57" name="Rounded Rectangle 56"/>
          <p:cNvSpPr/>
          <p:nvPr/>
        </p:nvSpPr>
        <p:spPr bwMode="auto">
          <a:xfrm>
            <a:off x="2687638" y="1038225"/>
            <a:ext cx="1797050" cy="290513"/>
          </a:xfrm>
          <a:prstGeom prst="round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800" b="0" dirty="0">
                <a:solidFill>
                  <a:prstClr val="white"/>
                </a:solidFill>
              </a:rPr>
              <a:t>UI</a:t>
            </a:r>
          </a:p>
        </p:txBody>
      </p:sp>
      <p:sp>
        <p:nvSpPr>
          <p:cNvPr id="58" name="Rounded Rectangle 57"/>
          <p:cNvSpPr/>
          <p:nvPr/>
        </p:nvSpPr>
        <p:spPr bwMode="auto">
          <a:xfrm>
            <a:off x="5078413" y="1014412"/>
            <a:ext cx="1797050" cy="290513"/>
          </a:xfrm>
          <a:prstGeom prst="roundRect">
            <a:avLst/>
          </a:prstGeom>
          <a:solidFill>
            <a:schemeClr val="accent5">
              <a:lumMod val="50000"/>
            </a:schemeClr>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800" b="0" dirty="0">
                <a:solidFill>
                  <a:prstClr val="white"/>
                </a:solidFill>
              </a:rPr>
              <a:t>REST</a:t>
            </a:r>
          </a:p>
        </p:txBody>
      </p:sp>
      <p:cxnSp>
        <p:nvCxnSpPr>
          <p:cNvPr id="4" name="Straight Arrow Connector 3"/>
          <p:cNvCxnSpPr/>
          <p:nvPr/>
        </p:nvCxnSpPr>
        <p:spPr>
          <a:xfrm>
            <a:off x="669925" y="2712244"/>
            <a:ext cx="0" cy="8632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64" idx="2"/>
            <a:endCxn id="163" idx="0"/>
          </p:cNvCxnSpPr>
          <p:nvPr/>
        </p:nvCxnSpPr>
        <p:spPr>
          <a:xfrm>
            <a:off x="1366838" y="1403747"/>
            <a:ext cx="3087688" cy="222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57" idx="2"/>
            <a:endCxn id="163" idx="0"/>
          </p:cNvCxnSpPr>
          <p:nvPr/>
        </p:nvCxnSpPr>
        <p:spPr>
          <a:xfrm>
            <a:off x="3586163" y="1328738"/>
            <a:ext cx="868362" cy="297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58" idx="2"/>
            <a:endCxn id="163" idx="0"/>
          </p:cNvCxnSpPr>
          <p:nvPr/>
        </p:nvCxnSpPr>
        <p:spPr>
          <a:xfrm flipH="1">
            <a:off x="4454526" y="1304925"/>
            <a:ext cx="1522413" cy="321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own Arrow 15"/>
          <p:cNvSpPr/>
          <p:nvPr/>
        </p:nvSpPr>
        <p:spPr>
          <a:xfrm>
            <a:off x="4419601" y="1853803"/>
            <a:ext cx="98425" cy="271463"/>
          </a:xfrm>
          <a:prstGeom prst="down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0" name="Rounded Rectangle 79"/>
          <p:cNvSpPr/>
          <p:nvPr/>
        </p:nvSpPr>
        <p:spPr bwMode="auto">
          <a:xfrm>
            <a:off x="6051550" y="2125266"/>
            <a:ext cx="2482850" cy="361950"/>
          </a:xfrm>
          <a:prstGeom prst="round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600" b="0" dirty="0">
                <a:solidFill>
                  <a:prstClr val="white"/>
                </a:solidFill>
              </a:rPr>
              <a:t>Remote Data</a:t>
            </a:r>
          </a:p>
        </p:txBody>
      </p:sp>
      <p:sp>
        <p:nvSpPr>
          <p:cNvPr id="81" name="TextBox 143"/>
          <p:cNvSpPr txBox="1">
            <a:spLocks noChangeArrowheads="1"/>
          </p:cNvSpPr>
          <p:nvPr/>
        </p:nvSpPr>
        <p:spPr bwMode="auto">
          <a:xfrm>
            <a:off x="488950" y="2511029"/>
            <a:ext cx="545342"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defRPr/>
            </a:pPr>
            <a:r>
              <a:rPr lang="en-US" sz="1800" b="0" dirty="0" smtClean="0">
                <a:solidFill>
                  <a:srgbClr val="4F6228"/>
                </a:solidFill>
                <a:latin typeface="Calibri" pitchFamily="34" charset="0"/>
              </a:rPr>
              <a:t>IFM</a:t>
            </a:r>
          </a:p>
        </p:txBody>
      </p:sp>
      <p:sp>
        <p:nvSpPr>
          <p:cNvPr id="82" name="Rounded Rectangle 81"/>
          <p:cNvSpPr/>
          <p:nvPr/>
        </p:nvSpPr>
        <p:spPr>
          <a:xfrm>
            <a:off x="198439" y="2943225"/>
            <a:ext cx="814387" cy="20716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Stimulus</a:t>
            </a:r>
          </a:p>
        </p:txBody>
      </p:sp>
      <p:sp>
        <p:nvSpPr>
          <p:cNvPr id="83" name="TextBox 143"/>
          <p:cNvSpPr txBox="1">
            <a:spLocks noChangeArrowheads="1"/>
          </p:cNvSpPr>
          <p:nvPr/>
        </p:nvSpPr>
        <p:spPr bwMode="auto">
          <a:xfrm>
            <a:off x="6454775" y="2583656"/>
            <a:ext cx="545342"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defRPr/>
            </a:pPr>
            <a:r>
              <a:rPr lang="en-US" sz="1800" b="0" dirty="0" smtClean="0">
                <a:solidFill>
                  <a:srgbClr val="4F6228"/>
                </a:solidFill>
                <a:latin typeface="Calibri" pitchFamily="34" charset="0"/>
              </a:rPr>
              <a:t>IFM</a:t>
            </a:r>
          </a:p>
        </p:txBody>
      </p:sp>
      <p:sp>
        <p:nvSpPr>
          <p:cNvPr id="23" name="TextBox 22"/>
          <p:cNvSpPr txBox="1"/>
          <p:nvPr/>
        </p:nvSpPr>
        <p:spPr>
          <a:xfrm>
            <a:off x="6080126" y="3361135"/>
            <a:ext cx="1158875"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en-US" sz="1200" dirty="0">
                <a:solidFill>
                  <a:srgbClr val="000000"/>
                </a:solidFill>
              </a:rPr>
              <a:t>Reader on other APIC/Node</a:t>
            </a:r>
          </a:p>
        </p:txBody>
      </p:sp>
      <p:sp>
        <p:nvSpPr>
          <p:cNvPr id="30" name="Down Arrow 29"/>
          <p:cNvSpPr/>
          <p:nvPr/>
        </p:nvSpPr>
        <p:spPr>
          <a:xfrm>
            <a:off x="3917951" y="2477692"/>
            <a:ext cx="106363" cy="97631"/>
          </a:xfrm>
          <a:prstGeom prst="down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05" name="TextBox 143"/>
          <p:cNvSpPr txBox="1">
            <a:spLocks noChangeArrowheads="1"/>
          </p:cNvSpPr>
          <p:nvPr/>
        </p:nvSpPr>
        <p:spPr bwMode="auto">
          <a:xfrm>
            <a:off x="7902575" y="2586038"/>
            <a:ext cx="545342" cy="36933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lvl1pPr>
              <a:defRPr sz="3000" b="1">
                <a:solidFill>
                  <a:schemeClr val="tx1"/>
                </a:solidFill>
                <a:latin typeface="Arial" pitchFamily="34" charset="0"/>
                <a:ea typeface="ＭＳ Ｐゴシック" pitchFamily="34" charset="-128"/>
              </a:defRPr>
            </a:lvl1pPr>
            <a:lvl2pPr marL="742950" indent="-285750">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100000"/>
              </a:lnSpc>
              <a:defRPr/>
            </a:pPr>
            <a:r>
              <a:rPr lang="en-US" sz="1800" b="0" dirty="0" smtClean="0">
                <a:solidFill>
                  <a:srgbClr val="4F6228"/>
                </a:solidFill>
                <a:latin typeface="Calibri" pitchFamily="34" charset="0"/>
              </a:rPr>
              <a:t>IFM</a:t>
            </a:r>
          </a:p>
        </p:txBody>
      </p:sp>
      <p:sp>
        <p:nvSpPr>
          <p:cNvPr id="106" name="TextBox 105"/>
          <p:cNvSpPr txBox="1"/>
          <p:nvPr/>
        </p:nvSpPr>
        <p:spPr>
          <a:xfrm>
            <a:off x="7650164" y="3361135"/>
            <a:ext cx="1158875"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en-US" sz="1200" dirty="0">
                <a:solidFill>
                  <a:srgbClr val="000000"/>
                </a:solidFill>
              </a:rPr>
              <a:t>DME on other APIC</a:t>
            </a:r>
          </a:p>
          <a:p>
            <a:pPr>
              <a:defRPr/>
            </a:pPr>
            <a:endParaRPr lang="en-US" sz="1200" dirty="0">
              <a:solidFill>
                <a:srgbClr val="000000"/>
              </a:solidFill>
            </a:endParaRPr>
          </a:p>
        </p:txBody>
      </p:sp>
      <p:sp>
        <p:nvSpPr>
          <p:cNvPr id="112680" name="Down Arrow 112679"/>
          <p:cNvSpPr/>
          <p:nvPr/>
        </p:nvSpPr>
        <p:spPr>
          <a:xfrm>
            <a:off x="6659563" y="2863454"/>
            <a:ext cx="107950" cy="521494"/>
          </a:xfrm>
          <a:prstGeom prst="down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8" name="Down Arrow 107"/>
          <p:cNvSpPr/>
          <p:nvPr/>
        </p:nvSpPr>
        <p:spPr>
          <a:xfrm>
            <a:off x="8121650" y="2863453"/>
            <a:ext cx="107950" cy="528638"/>
          </a:xfrm>
          <a:prstGeom prst="down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0" name="Rounded Rectangle 109"/>
          <p:cNvSpPr/>
          <p:nvPr/>
        </p:nvSpPr>
        <p:spPr bwMode="auto">
          <a:xfrm>
            <a:off x="6475413" y="4000501"/>
            <a:ext cx="476250" cy="497681"/>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14" name="Rounded Rectangle 113"/>
          <p:cNvSpPr/>
          <p:nvPr/>
        </p:nvSpPr>
        <p:spPr bwMode="auto">
          <a:xfrm>
            <a:off x="8059738" y="4000501"/>
            <a:ext cx="474662" cy="497681"/>
          </a:xfrm>
          <a:prstGeom prst="round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lnSpc>
                <a:spcPct val="100000"/>
              </a:lnSpc>
              <a:spcBef>
                <a:spcPts val="0"/>
              </a:spcBef>
              <a:spcAft>
                <a:spcPts val="0"/>
              </a:spcAft>
              <a:defRPr/>
            </a:pPr>
            <a:r>
              <a:rPr lang="en-US" sz="1200" b="0" dirty="0">
                <a:solidFill>
                  <a:prstClr val="black"/>
                </a:solidFill>
              </a:rPr>
              <a:t>DB</a:t>
            </a:r>
          </a:p>
          <a:p>
            <a:pPr algn="ctr" eaLnBrk="1" fontAlgn="auto" hangingPunct="1">
              <a:lnSpc>
                <a:spcPct val="100000"/>
              </a:lnSpc>
              <a:spcBef>
                <a:spcPts val="0"/>
              </a:spcBef>
              <a:spcAft>
                <a:spcPts val="0"/>
              </a:spcAft>
              <a:defRPr/>
            </a:pPr>
            <a:r>
              <a:rPr lang="en-US" sz="1200" b="0" dirty="0">
                <a:solidFill>
                  <a:prstClr val="black"/>
                </a:solidFill>
              </a:rPr>
              <a:t>file</a:t>
            </a:r>
          </a:p>
        </p:txBody>
      </p:sp>
      <p:sp>
        <p:nvSpPr>
          <p:cNvPr id="112682" name="Up Arrow 112681"/>
          <p:cNvSpPr/>
          <p:nvPr/>
        </p:nvSpPr>
        <p:spPr>
          <a:xfrm>
            <a:off x="6659563" y="3865960"/>
            <a:ext cx="68262" cy="134540"/>
          </a:xfrm>
          <a:prstGeom prst="up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2683" name="Down Arrow 112682"/>
          <p:cNvSpPr/>
          <p:nvPr/>
        </p:nvSpPr>
        <p:spPr>
          <a:xfrm>
            <a:off x="8229601" y="3865960"/>
            <a:ext cx="66675" cy="134540"/>
          </a:xfrm>
          <a:prstGeom prst="downArrow">
            <a:avLst/>
          </a:prstGeom>
          <a:solidFill>
            <a:srgbClr val="0096D6"/>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18" name="Elbow Connector 17"/>
          <p:cNvCxnSpPr>
            <a:stCxn id="157" idx="1"/>
            <a:endCxn id="81" idx="0"/>
          </p:cNvCxnSpPr>
          <p:nvPr/>
        </p:nvCxnSpPr>
        <p:spPr>
          <a:xfrm rot="10800000" flipV="1">
            <a:off x="761621" y="2328861"/>
            <a:ext cx="786192" cy="182167"/>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6718300" y="2992041"/>
            <a:ext cx="736600" cy="2769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200" dirty="0"/>
              <a:t>Read</a:t>
            </a:r>
          </a:p>
        </p:txBody>
      </p:sp>
      <p:sp>
        <p:nvSpPr>
          <p:cNvPr id="78" name="TextBox 77"/>
          <p:cNvSpPr txBox="1"/>
          <p:nvPr/>
        </p:nvSpPr>
        <p:spPr>
          <a:xfrm>
            <a:off x="8248650" y="2990850"/>
            <a:ext cx="736600" cy="276999"/>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200" dirty="0"/>
              <a:t>Write</a:t>
            </a:r>
          </a:p>
        </p:txBody>
      </p:sp>
      <p:sp>
        <p:nvSpPr>
          <p:cNvPr id="79" name="TextBox 78"/>
          <p:cNvSpPr txBox="1"/>
          <p:nvPr/>
        </p:nvSpPr>
        <p:spPr>
          <a:xfrm>
            <a:off x="774700" y="1990308"/>
            <a:ext cx="736600" cy="338554"/>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600" dirty="0">
                <a:solidFill>
                  <a:schemeClr val="bg1"/>
                </a:solidFill>
              </a:rPr>
              <a:t>Write</a:t>
            </a:r>
          </a:p>
        </p:txBody>
      </p:sp>
      <p:sp>
        <p:nvSpPr>
          <p:cNvPr id="84" name="TextBox 83"/>
          <p:cNvSpPr txBox="1"/>
          <p:nvPr/>
        </p:nvSpPr>
        <p:spPr>
          <a:xfrm>
            <a:off x="2684463" y="2472929"/>
            <a:ext cx="736600" cy="338554"/>
          </a:xfrm>
          <a:prstGeom prst="rect">
            <a:avLst/>
          </a:prstGeom>
          <a:noFill/>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1600" dirty="0">
                <a:solidFill>
                  <a:schemeClr val="bg1"/>
                </a:solidFill>
              </a:rPr>
              <a:t>Read</a:t>
            </a:r>
          </a:p>
        </p:txBody>
      </p:sp>
      <p:cxnSp>
        <p:nvCxnSpPr>
          <p:cNvPr id="28" name="Straight Arrow Connector 27"/>
          <p:cNvCxnSpPr>
            <a:stCxn id="158" idx="2"/>
          </p:cNvCxnSpPr>
          <p:nvPr/>
        </p:nvCxnSpPr>
        <p:spPr>
          <a:xfrm>
            <a:off x="8759825" y="1812131"/>
            <a:ext cx="0" cy="310754"/>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350575"/>
      </p:ext>
    </p:extLst>
  </p:cSld>
  <p:clrMapOvr>
    <a:masterClrMapping/>
  </p:clrMapOvr>
  <p:transition advTm="1017"/>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259743" y="159126"/>
            <a:ext cx="8659976" cy="728782"/>
          </a:xfrm>
        </p:spPr>
        <p:txBody>
          <a:bodyPr/>
          <a:lstStyle/>
          <a:p>
            <a:r>
              <a:rPr lang="en-US" dirty="0" err="1" smtClean="0">
                <a:solidFill>
                  <a:srgbClr val="214794"/>
                </a:solidFill>
              </a:rPr>
              <a:t>Sharding</a:t>
            </a:r>
            <a:r>
              <a:rPr lang="en-US" dirty="0" smtClean="0">
                <a:solidFill>
                  <a:srgbClr val="214794"/>
                </a:solidFill>
              </a:rPr>
              <a:t/>
            </a:r>
            <a:br>
              <a:rPr lang="en-US" dirty="0" smtClean="0">
                <a:solidFill>
                  <a:srgbClr val="214794"/>
                </a:solidFill>
              </a:rPr>
            </a:br>
            <a:r>
              <a:rPr lang="en-US" sz="2000" dirty="0" smtClean="0">
                <a:solidFill>
                  <a:srgbClr val="676767"/>
                </a:solidFill>
              </a:rPr>
              <a:t>APIC </a:t>
            </a:r>
            <a:r>
              <a:rPr lang="en-US" sz="2000" dirty="0">
                <a:solidFill>
                  <a:srgbClr val="676767"/>
                </a:solidFill>
              </a:rPr>
              <a:t>Cluster Deployment Considerations</a:t>
            </a:r>
          </a:p>
        </p:txBody>
      </p:sp>
      <p:cxnSp>
        <p:nvCxnSpPr>
          <p:cNvPr id="256" name="Straight Connector 255"/>
          <p:cNvCxnSpPr>
            <a:stCxn id="290" idx="0"/>
            <a:endCxn id="281" idx="2"/>
          </p:cNvCxnSpPr>
          <p:nvPr/>
        </p:nvCxnSpPr>
        <p:spPr>
          <a:xfrm flipV="1">
            <a:off x="2428275" y="1569635"/>
            <a:ext cx="785382"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57" name="Straight Connector 256"/>
          <p:cNvCxnSpPr>
            <a:stCxn id="290" idx="0"/>
            <a:endCxn id="282" idx="2"/>
          </p:cNvCxnSpPr>
          <p:nvPr/>
        </p:nvCxnSpPr>
        <p:spPr>
          <a:xfrm flipV="1">
            <a:off x="2428276" y="1562523"/>
            <a:ext cx="167328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58" name="Straight Connector 257"/>
          <p:cNvCxnSpPr>
            <a:stCxn id="290" idx="0"/>
            <a:endCxn id="283" idx="2"/>
          </p:cNvCxnSpPr>
          <p:nvPr/>
        </p:nvCxnSpPr>
        <p:spPr>
          <a:xfrm flipV="1">
            <a:off x="2428277" y="1562523"/>
            <a:ext cx="256117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59" name="Straight Connector 258"/>
          <p:cNvCxnSpPr>
            <a:stCxn id="290" idx="0"/>
            <a:endCxn id="284" idx="2"/>
          </p:cNvCxnSpPr>
          <p:nvPr/>
        </p:nvCxnSpPr>
        <p:spPr>
          <a:xfrm flipV="1">
            <a:off x="2428274" y="1552685"/>
            <a:ext cx="346330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0" name="Straight Connector 259"/>
          <p:cNvCxnSpPr>
            <a:stCxn id="289" idx="0"/>
            <a:endCxn id="281" idx="2"/>
          </p:cNvCxnSpPr>
          <p:nvPr/>
        </p:nvCxnSpPr>
        <p:spPr>
          <a:xfrm flipH="1" flipV="1">
            <a:off x="3213656" y="1569634"/>
            <a:ext cx="27444" cy="55809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1" name="Straight Connector 260"/>
          <p:cNvCxnSpPr>
            <a:stCxn id="289" idx="0"/>
            <a:endCxn id="282" idx="2"/>
          </p:cNvCxnSpPr>
          <p:nvPr/>
        </p:nvCxnSpPr>
        <p:spPr>
          <a:xfrm flipV="1">
            <a:off x="3241103" y="1562522"/>
            <a:ext cx="860455"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2" name="Straight Connector 261"/>
          <p:cNvCxnSpPr>
            <a:stCxn id="289" idx="0"/>
            <a:endCxn id="283" idx="2"/>
          </p:cNvCxnSpPr>
          <p:nvPr/>
        </p:nvCxnSpPr>
        <p:spPr>
          <a:xfrm flipV="1">
            <a:off x="3241103" y="1562522"/>
            <a:ext cx="1748353"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3" name="Straight Connector 262"/>
          <p:cNvCxnSpPr>
            <a:stCxn id="289" idx="0"/>
            <a:endCxn id="284" idx="2"/>
          </p:cNvCxnSpPr>
          <p:nvPr/>
        </p:nvCxnSpPr>
        <p:spPr>
          <a:xfrm flipV="1">
            <a:off x="3241100" y="1552686"/>
            <a:ext cx="2650478" cy="575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4" name="Straight Connector 263"/>
          <p:cNvCxnSpPr>
            <a:stCxn id="285" idx="0"/>
            <a:endCxn id="281" idx="2"/>
          </p:cNvCxnSpPr>
          <p:nvPr/>
        </p:nvCxnSpPr>
        <p:spPr>
          <a:xfrm flipH="1" flipV="1">
            <a:off x="3213656" y="1569634"/>
            <a:ext cx="8686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5" name="Straight Connector 264"/>
          <p:cNvCxnSpPr>
            <a:stCxn id="285" idx="0"/>
            <a:endCxn id="282" idx="2"/>
          </p:cNvCxnSpPr>
          <p:nvPr/>
        </p:nvCxnSpPr>
        <p:spPr>
          <a:xfrm flipV="1">
            <a:off x="4082304" y="1562523"/>
            <a:ext cx="19253"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6" name="Straight Connector 265"/>
          <p:cNvCxnSpPr>
            <a:stCxn id="286" idx="0"/>
            <a:endCxn id="282" idx="2"/>
          </p:cNvCxnSpPr>
          <p:nvPr/>
        </p:nvCxnSpPr>
        <p:spPr>
          <a:xfrm flipH="1" flipV="1">
            <a:off x="4101558" y="1562523"/>
            <a:ext cx="8189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7" name="Straight Connector 266"/>
          <p:cNvCxnSpPr>
            <a:stCxn id="287" idx="0"/>
            <a:endCxn id="282" idx="2"/>
          </p:cNvCxnSpPr>
          <p:nvPr/>
        </p:nvCxnSpPr>
        <p:spPr>
          <a:xfrm flipH="1" flipV="1">
            <a:off x="4101557" y="1562523"/>
            <a:ext cx="1657147"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8" name="Straight Connector 267"/>
          <p:cNvCxnSpPr>
            <a:stCxn id="288" idx="0"/>
            <a:endCxn id="282" idx="2"/>
          </p:cNvCxnSpPr>
          <p:nvPr/>
        </p:nvCxnSpPr>
        <p:spPr>
          <a:xfrm flipH="1" flipV="1">
            <a:off x="4101558" y="1562523"/>
            <a:ext cx="24953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9" name="Straight Connector 268"/>
          <p:cNvCxnSpPr>
            <a:stCxn id="286" idx="0"/>
            <a:endCxn id="281" idx="2"/>
          </p:cNvCxnSpPr>
          <p:nvPr/>
        </p:nvCxnSpPr>
        <p:spPr>
          <a:xfrm flipH="1" flipV="1">
            <a:off x="3213656" y="1569635"/>
            <a:ext cx="17068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0" name="Straight Connector 269"/>
          <p:cNvCxnSpPr>
            <a:stCxn id="285" idx="0"/>
            <a:endCxn id="283" idx="2"/>
          </p:cNvCxnSpPr>
          <p:nvPr/>
        </p:nvCxnSpPr>
        <p:spPr>
          <a:xfrm flipV="1">
            <a:off x="4082304" y="1562523"/>
            <a:ext cx="907151"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1" name="Straight Connector 270"/>
          <p:cNvCxnSpPr>
            <a:stCxn id="285" idx="0"/>
            <a:endCxn id="284" idx="2"/>
          </p:cNvCxnSpPr>
          <p:nvPr/>
        </p:nvCxnSpPr>
        <p:spPr>
          <a:xfrm flipV="1">
            <a:off x="4082302" y="1552686"/>
            <a:ext cx="18092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2" name="Straight Connector 271"/>
          <p:cNvCxnSpPr>
            <a:stCxn id="287" idx="0"/>
            <a:endCxn id="281" idx="2"/>
          </p:cNvCxnSpPr>
          <p:nvPr/>
        </p:nvCxnSpPr>
        <p:spPr>
          <a:xfrm flipH="1" flipV="1">
            <a:off x="3213657" y="1569634"/>
            <a:ext cx="25450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3" name="Straight Connector 272"/>
          <p:cNvCxnSpPr>
            <a:stCxn id="288" idx="0"/>
            <a:endCxn id="283" idx="2"/>
          </p:cNvCxnSpPr>
          <p:nvPr/>
        </p:nvCxnSpPr>
        <p:spPr>
          <a:xfrm flipH="1" flipV="1">
            <a:off x="4989456" y="1562523"/>
            <a:ext cx="160744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4" name="Straight Connector 273"/>
          <p:cNvCxnSpPr>
            <a:stCxn id="288" idx="0"/>
            <a:endCxn id="284" idx="2"/>
          </p:cNvCxnSpPr>
          <p:nvPr/>
        </p:nvCxnSpPr>
        <p:spPr>
          <a:xfrm flipH="1" flipV="1">
            <a:off x="5891579" y="1552685"/>
            <a:ext cx="70532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5" name="Straight Connector 274"/>
          <p:cNvCxnSpPr>
            <a:stCxn id="288" idx="0"/>
            <a:endCxn id="281" idx="2"/>
          </p:cNvCxnSpPr>
          <p:nvPr/>
        </p:nvCxnSpPr>
        <p:spPr>
          <a:xfrm flipH="1" flipV="1">
            <a:off x="3213656" y="1569635"/>
            <a:ext cx="33832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6" name="Straight Connector 275"/>
          <p:cNvCxnSpPr>
            <a:stCxn id="286" idx="0"/>
            <a:endCxn id="283" idx="2"/>
          </p:cNvCxnSpPr>
          <p:nvPr/>
        </p:nvCxnSpPr>
        <p:spPr>
          <a:xfrm flipV="1">
            <a:off x="4920505" y="1562523"/>
            <a:ext cx="6895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7" name="Straight Connector 276"/>
          <p:cNvCxnSpPr>
            <a:stCxn id="286" idx="0"/>
            <a:endCxn id="284" idx="2"/>
          </p:cNvCxnSpPr>
          <p:nvPr/>
        </p:nvCxnSpPr>
        <p:spPr>
          <a:xfrm flipV="1">
            <a:off x="4920503" y="1552685"/>
            <a:ext cx="971076"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8" name="Straight Connector 277"/>
          <p:cNvCxnSpPr>
            <a:stCxn id="287" idx="0"/>
            <a:endCxn id="283" idx="2"/>
          </p:cNvCxnSpPr>
          <p:nvPr/>
        </p:nvCxnSpPr>
        <p:spPr>
          <a:xfrm flipH="1" flipV="1">
            <a:off x="4989456" y="1562523"/>
            <a:ext cx="769249"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9" name="Straight Connector 278"/>
          <p:cNvCxnSpPr>
            <a:stCxn id="287" idx="0"/>
            <a:endCxn id="284" idx="2"/>
          </p:cNvCxnSpPr>
          <p:nvPr/>
        </p:nvCxnSpPr>
        <p:spPr>
          <a:xfrm flipV="1">
            <a:off x="5758702" y="1552686"/>
            <a:ext cx="1328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280" name="Group 279"/>
          <p:cNvGrpSpPr/>
          <p:nvPr/>
        </p:nvGrpSpPr>
        <p:grpSpPr>
          <a:xfrm>
            <a:off x="2950841" y="943086"/>
            <a:ext cx="3203557" cy="626549"/>
            <a:chOff x="2765563" y="921399"/>
            <a:chExt cx="3574106" cy="626549"/>
          </a:xfrm>
        </p:grpSpPr>
        <p:pic>
          <p:nvPicPr>
            <p:cNvPr id="281" name="Picture 280" descr="Cortina8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65563" y="938348"/>
              <a:ext cx="586434" cy="609600"/>
            </a:xfrm>
            <a:prstGeom prst="rect">
              <a:avLst/>
            </a:prstGeom>
          </p:spPr>
        </p:pic>
        <p:pic>
          <p:nvPicPr>
            <p:cNvPr id="282" name="Picture 281" descr="Cortina8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56163" y="931236"/>
              <a:ext cx="586434" cy="609600"/>
            </a:xfrm>
            <a:prstGeom prst="rect">
              <a:avLst/>
            </a:prstGeom>
          </p:spPr>
        </p:pic>
        <p:pic>
          <p:nvPicPr>
            <p:cNvPr id="283" name="Picture 282" descr="Cortina8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46763" y="931236"/>
              <a:ext cx="586434" cy="609600"/>
            </a:xfrm>
            <a:prstGeom prst="rect">
              <a:avLst/>
            </a:prstGeom>
          </p:spPr>
        </p:pic>
        <p:pic>
          <p:nvPicPr>
            <p:cNvPr id="284" name="Picture 283" descr="Cortina8Fron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53235" y="921399"/>
              <a:ext cx="586434" cy="609600"/>
            </a:xfrm>
            <a:prstGeom prst="rect">
              <a:avLst/>
            </a:prstGeom>
          </p:spPr>
        </p:pic>
      </p:grpSp>
      <p:pic>
        <p:nvPicPr>
          <p:cNvPr id="285" name="Picture 284"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14002" y="2129833"/>
            <a:ext cx="736600" cy="116402"/>
          </a:xfrm>
          <a:prstGeom prst="rect">
            <a:avLst/>
          </a:prstGeom>
        </p:spPr>
      </p:pic>
      <p:pic>
        <p:nvPicPr>
          <p:cNvPr id="286" name="Picture 285"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2202" y="2131935"/>
            <a:ext cx="736600" cy="116402"/>
          </a:xfrm>
          <a:prstGeom prst="rect">
            <a:avLst/>
          </a:prstGeom>
        </p:spPr>
      </p:pic>
      <p:pic>
        <p:nvPicPr>
          <p:cNvPr id="287" name="Picture 286"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90402" y="2129833"/>
            <a:ext cx="736600" cy="116402"/>
          </a:xfrm>
          <a:prstGeom prst="rect">
            <a:avLst/>
          </a:prstGeom>
        </p:spPr>
      </p:pic>
      <p:pic>
        <p:nvPicPr>
          <p:cNvPr id="288" name="Picture 287"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8602" y="2131935"/>
            <a:ext cx="736600" cy="116402"/>
          </a:xfrm>
          <a:prstGeom prst="rect">
            <a:avLst/>
          </a:prstGeom>
        </p:spPr>
      </p:pic>
      <p:pic>
        <p:nvPicPr>
          <p:cNvPr id="289" name="Picture 288"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72800" y="2127732"/>
            <a:ext cx="736600" cy="116402"/>
          </a:xfrm>
          <a:prstGeom prst="rect">
            <a:avLst/>
          </a:prstGeom>
        </p:spPr>
      </p:pic>
      <p:pic>
        <p:nvPicPr>
          <p:cNvPr id="290" name="Picture 289" descr="ToR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9974" y="2131935"/>
            <a:ext cx="736600" cy="116402"/>
          </a:xfrm>
          <a:prstGeom prst="rect">
            <a:avLst/>
          </a:prstGeom>
        </p:spPr>
      </p:pic>
      <p:sp>
        <p:nvSpPr>
          <p:cNvPr id="291" name="Rectangle 290"/>
          <p:cNvSpPr/>
          <p:nvPr/>
        </p:nvSpPr>
        <p:spPr>
          <a:xfrm>
            <a:off x="632654" y="3954441"/>
            <a:ext cx="8292248" cy="784829"/>
          </a:xfrm>
          <a:prstGeom prst="rect">
            <a:avLst/>
          </a:prstGeom>
        </p:spPr>
        <p:txBody>
          <a:bodyPr wrap="square" lIns="68586" tIns="34294" rIns="68586" bIns="34294">
            <a:spAutoFit/>
          </a:bodyPr>
          <a:lstStyle/>
          <a:p>
            <a:pPr marL="285738" indent="-285738">
              <a:spcAft>
                <a:spcPts val="450"/>
              </a:spcAft>
              <a:buClr>
                <a:srgbClr val="214794"/>
              </a:buClr>
              <a:buFont typeface="Wingdings" charset="2"/>
              <a:buChar char="§"/>
            </a:pPr>
            <a:r>
              <a:rPr lang="en-US" sz="1400" dirty="0">
                <a:solidFill>
                  <a:srgbClr val="595959"/>
                </a:solidFill>
                <a:latin typeface="Arial"/>
                <a:ea typeface="Apple LiGothic Medium"/>
                <a:cs typeface="Apple LiGothic Medium"/>
              </a:rPr>
              <a:t>Processes are active on all nodes (not active/standby)</a:t>
            </a:r>
          </a:p>
          <a:p>
            <a:pPr marL="285738" indent="-285738">
              <a:spcAft>
                <a:spcPts val="450"/>
              </a:spcAft>
              <a:buClr>
                <a:srgbClr val="214794"/>
              </a:buClr>
              <a:buFont typeface="Wingdings" charset="2"/>
              <a:buChar char="§"/>
            </a:pPr>
            <a:r>
              <a:rPr lang="en-US" sz="1400" dirty="0">
                <a:solidFill>
                  <a:srgbClr val="595959"/>
                </a:solidFill>
                <a:latin typeface="Arial"/>
                <a:ea typeface="Apple LiGothic Medium"/>
                <a:cs typeface="Apple LiGothic Medium"/>
              </a:rPr>
              <a:t>The Data Base is distributed as active + 2 backup instances (‘Replicas’ or ‘Shards’) for every attribute</a:t>
            </a:r>
          </a:p>
        </p:txBody>
      </p:sp>
      <p:cxnSp>
        <p:nvCxnSpPr>
          <p:cNvPr id="292" name="Straight Connector 291"/>
          <p:cNvCxnSpPr>
            <a:endCxn id="290" idx="2"/>
          </p:cNvCxnSpPr>
          <p:nvPr/>
        </p:nvCxnSpPr>
        <p:spPr>
          <a:xfrm flipH="1" flipV="1">
            <a:off x="2428278" y="2248338"/>
            <a:ext cx="411259" cy="253844"/>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93" name="Straight Connector 292"/>
          <p:cNvCxnSpPr>
            <a:endCxn id="289" idx="2"/>
          </p:cNvCxnSpPr>
          <p:nvPr/>
        </p:nvCxnSpPr>
        <p:spPr>
          <a:xfrm flipV="1">
            <a:off x="2839537" y="2244136"/>
            <a:ext cx="401567" cy="258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sp>
        <p:nvSpPr>
          <p:cNvPr id="294" name="TextBox 293"/>
          <p:cNvSpPr txBox="1"/>
          <p:nvPr/>
        </p:nvSpPr>
        <p:spPr>
          <a:xfrm>
            <a:off x="231756" y="2299311"/>
            <a:ext cx="1729485" cy="438592"/>
          </a:xfrm>
          <a:prstGeom prst="rect">
            <a:avLst/>
          </a:prstGeom>
          <a:noFill/>
        </p:spPr>
        <p:txBody>
          <a:bodyPr wrap="square" lIns="68586" tIns="34294" rIns="68586" bIns="34294" rtlCol="0">
            <a:spAutoFit/>
          </a:bodyPr>
          <a:lstStyle/>
          <a:p>
            <a:pPr algn="ctr" fontAlgn="base">
              <a:spcBef>
                <a:spcPct val="0"/>
              </a:spcBef>
              <a:spcAft>
                <a:spcPct val="0"/>
              </a:spcAft>
            </a:pPr>
            <a:r>
              <a:rPr lang="en-US" sz="1200" dirty="0">
                <a:solidFill>
                  <a:srgbClr val="000000"/>
                </a:solidFill>
                <a:latin typeface="Arial Narrow"/>
                <a:ea typeface="Apple LiGothic Medium"/>
                <a:cs typeface="Arial Narrow"/>
              </a:rPr>
              <a:t>The Data Base is replicated across APIC nodes</a:t>
            </a:r>
          </a:p>
        </p:txBody>
      </p:sp>
      <p:grpSp>
        <p:nvGrpSpPr>
          <p:cNvPr id="295" name="Group 294"/>
          <p:cNvGrpSpPr>
            <a:grpSpLocks noChangeAspect="1"/>
          </p:cNvGrpSpPr>
          <p:nvPr/>
        </p:nvGrpSpPr>
        <p:grpSpPr>
          <a:xfrm>
            <a:off x="2225819" y="2499477"/>
            <a:ext cx="1190294" cy="1189984"/>
            <a:chOff x="4869178" y="1646465"/>
            <a:chExt cx="1553548" cy="1579932"/>
          </a:xfrm>
        </p:grpSpPr>
        <p:sp>
          <p:nvSpPr>
            <p:cNvPr id="296" name="Rounded Rectangle 295"/>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nvGrpSpPr>
            <p:cNvPr id="297" name="Group 296"/>
            <p:cNvGrpSpPr/>
            <p:nvPr/>
          </p:nvGrpSpPr>
          <p:grpSpPr>
            <a:xfrm>
              <a:off x="5112848" y="1886403"/>
              <a:ext cx="1176541" cy="1176541"/>
              <a:chOff x="5112848" y="1886403"/>
              <a:chExt cx="1176541" cy="1176541"/>
            </a:xfrm>
          </p:grpSpPr>
          <p:sp>
            <p:nvSpPr>
              <p:cNvPr id="305" name="Rounded Rectangle 304"/>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sp>
            <p:nvSpPr>
              <p:cNvPr id="306" name="Rounded Rectangle 305"/>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sp>
          <p:nvSpPr>
            <p:cNvPr id="298" name="Rectangle 297"/>
            <p:cNvSpPr/>
            <p:nvPr/>
          </p:nvSpPr>
          <p:spPr>
            <a:xfrm>
              <a:off x="5220706" y="2208199"/>
              <a:ext cx="960824" cy="490359"/>
            </a:xfrm>
            <a:prstGeom prst="rect">
              <a:avLst/>
            </a:prstGeom>
          </p:spPr>
          <p:txBody>
            <a:bodyPr wrap="none">
              <a:spAutoFit/>
            </a:bodyPr>
            <a:lstStyle/>
            <a:p>
              <a:pPr algn="ctr" defTabSz="685862">
                <a:defRPr/>
              </a:pPr>
              <a:r>
                <a:rPr lang="en-US" b="1" kern="0" dirty="0">
                  <a:solidFill>
                    <a:srgbClr val="5E460A"/>
                  </a:solidFill>
                  <a:effectLst>
                    <a:innerShdw blurRad="63500" dist="50800" dir="16200000">
                      <a:prstClr val="black">
                        <a:alpha val="50000"/>
                      </a:prstClr>
                    </a:innerShdw>
                  </a:effectLst>
                  <a:latin typeface="Arial"/>
                  <a:ea typeface="Apple LiGothic Medium"/>
                  <a:cs typeface="Apple LiGothic Medium"/>
                </a:rPr>
                <a:t>APIC</a:t>
              </a:r>
            </a:p>
          </p:txBody>
        </p:sp>
        <p:pic>
          <p:nvPicPr>
            <p:cNvPr id="299" name="Picture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0"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nvGrpSpPr>
            <p:cNvPr id="301"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303"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sp>
            <p:nvSpPr>
              <p:cNvPr id="304"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02"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07" name="Oval 306"/>
          <p:cNvSpPr/>
          <p:nvPr/>
        </p:nvSpPr>
        <p:spPr>
          <a:xfrm>
            <a:off x="2517898" y="2368889"/>
            <a:ext cx="643274" cy="55391"/>
          </a:xfrm>
          <a:prstGeom prst="ellipse">
            <a:avLst/>
          </a:prstGeom>
          <a:noFill/>
          <a:ln w="9525" cap="flat" cmpd="sng" algn="ctr">
            <a:solidFill>
              <a:srgbClr val="214794"/>
            </a:solidFill>
            <a:prstDash val="solid"/>
          </a:ln>
          <a:effectLst>
            <a:outerShdw blurRad="40000" dist="23000" dir="5400000" rotWithShape="0">
              <a:srgbClr val="000000">
                <a:alpha val="35000"/>
              </a:srgbClr>
            </a:outerShdw>
          </a:effectLst>
        </p:spPr>
        <p:txBody>
          <a:bodyPr lIns="68586" tIns="34294" rIns="68586" bIns="34294" rtlCol="0" anchor="ctr"/>
          <a:lstStyle/>
          <a:p>
            <a:pPr algn="ctr" fontAlgn="base">
              <a:spcBef>
                <a:spcPct val="0"/>
              </a:spcBef>
              <a:spcAft>
                <a:spcPct val="0"/>
              </a:spcAft>
            </a:pPr>
            <a:endParaRPr lang="en-US" kern="0" smtClean="0">
              <a:solidFill>
                <a:srgbClr val="FFFFFF"/>
              </a:solidFill>
              <a:latin typeface="Arial"/>
              <a:ea typeface="Apple LiGothic Medium"/>
              <a:cs typeface="Apple LiGothic Medium"/>
            </a:endParaRPr>
          </a:p>
        </p:txBody>
      </p:sp>
      <p:cxnSp>
        <p:nvCxnSpPr>
          <p:cNvPr id="308" name="Straight Connector 307"/>
          <p:cNvCxnSpPr/>
          <p:nvPr/>
        </p:nvCxnSpPr>
        <p:spPr>
          <a:xfrm flipH="1" flipV="1">
            <a:off x="4094586" y="2234829"/>
            <a:ext cx="411259" cy="253844"/>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09" name="Straight Connector 308"/>
          <p:cNvCxnSpPr/>
          <p:nvPr/>
        </p:nvCxnSpPr>
        <p:spPr>
          <a:xfrm flipV="1">
            <a:off x="4505845" y="2230627"/>
            <a:ext cx="401567" cy="258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310" name="Group 309"/>
          <p:cNvGrpSpPr>
            <a:grpSpLocks noChangeAspect="1"/>
          </p:cNvGrpSpPr>
          <p:nvPr/>
        </p:nvGrpSpPr>
        <p:grpSpPr>
          <a:xfrm>
            <a:off x="3892126" y="2485968"/>
            <a:ext cx="1190294" cy="1189984"/>
            <a:chOff x="4869178" y="1646465"/>
            <a:chExt cx="1553548" cy="1579932"/>
          </a:xfrm>
        </p:grpSpPr>
        <p:sp>
          <p:nvSpPr>
            <p:cNvPr id="311" name="Rounded Rectangle 310"/>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nvGrpSpPr>
            <p:cNvPr id="312" name="Group 311"/>
            <p:cNvGrpSpPr/>
            <p:nvPr/>
          </p:nvGrpSpPr>
          <p:grpSpPr>
            <a:xfrm>
              <a:off x="5112848" y="1886403"/>
              <a:ext cx="1176541" cy="1176541"/>
              <a:chOff x="5112848" y="1886403"/>
              <a:chExt cx="1176541" cy="1176541"/>
            </a:xfrm>
          </p:grpSpPr>
          <p:sp>
            <p:nvSpPr>
              <p:cNvPr id="320" name="Rounded Rectangle 319"/>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sp>
            <p:nvSpPr>
              <p:cNvPr id="321" name="Rounded Rectangle 320"/>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sp>
          <p:nvSpPr>
            <p:cNvPr id="313" name="Rectangle 312"/>
            <p:cNvSpPr/>
            <p:nvPr/>
          </p:nvSpPr>
          <p:spPr>
            <a:xfrm>
              <a:off x="5220706" y="2208199"/>
              <a:ext cx="960824" cy="490359"/>
            </a:xfrm>
            <a:prstGeom prst="rect">
              <a:avLst/>
            </a:prstGeom>
          </p:spPr>
          <p:txBody>
            <a:bodyPr wrap="none">
              <a:spAutoFit/>
            </a:bodyPr>
            <a:lstStyle/>
            <a:p>
              <a:pPr algn="ctr" defTabSz="685862">
                <a:defRPr/>
              </a:pPr>
              <a:r>
                <a:rPr lang="en-US" b="1" kern="0" dirty="0">
                  <a:solidFill>
                    <a:srgbClr val="5E460A"/>
                  </a:solidFill>
                  <a:effectLst>
                    <a:innerShdw blurRad="63500" dist="50800" dir="16200000">
                      <a:prstClr val="black">
                        <a:alpha val="50000"/>
                      </a:prstClr>
                    </a:innerShdw>
                  </a:effectLst>
                  <a:latin typeface="Arial"/>
                  <a:ea typeface="Apple LiGothic Medium"/>
                  <a:cs typeface="Apple LiGothic Medium"/>
                </a:rPr>
                <a:t>APIC</a:t>
              </a:r>
            </a:p>
          </p:txBody>
        </p:sp>
        <p:pic>
          <p:nvPicPr>
            <p:cNvPr id="314" name="Picture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5"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nvGrpSpPr>
            <p:cNvPr id="316"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318"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sp>
            <p:nvSpPr>
              <p:cNvPr id="319"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17"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22" name="Oval 321"/>
          <p:cNvSpPr/>
          <p:nvPr/>
        </p:nvSpPr>
        <p:spPr>
          <a:xfrm>
            <a:off x="4184207" y="2355380"/>
            <a:ext cx="643274" cy="55391"/>
          </a:xfrm>
          <a:prstGeom prst="ellipse">
            <a:avLst/>
          </a:prstGeom>
          <a:noFill/>
          <a:ln w="9525" cap="flat" cmpd="sng" algn="ctr">
            <a:solidFill>
              <a:srgbClr val="214794"/>
            </a:solidFill>
            <a:prstDash val="solid"/>
          </a:ln>
          <a:effectLst>
            <a:outerShdw blurRad="40000" dist="23000" dir="5400000" rotWithShape="0">
              <a:srgbClr val="000000">
                <a:alpha val="35000"/>
              </a:srgbClr>
            </a:outerShdw>
          </a:effectLst>
        </p:spPr>
        <p:txBody>
          <a:bodyPr lIns="68586" tIns="34294" rIns="68586" bIns="34294" rtlCol="0" anchor="ctr"/>
          <a:lstStyle/>
          <a:p>
            <a:pPr algn="ctr" fontAlgn="base">
              <a:spcBef>
                <a:spcPct val="0"/>
              </a:spcBef>
              <a:spcAft>
                <a:spcPct val="0"/>
              </a:spcAft>
            </a:pPr>
            <a:endParaRPr lang="en-US" kern="0" smtClean="0">
              <a:solidFill>
                <a:srgbClr val="FFFFFF"/>
              </a:solidFill>
              <a:latin typeface="Arial"/>
              <a:ea typeface="Apple LiGothic Medium"/>
              <a:cs typeface="Apple LiGothic Medium"/>
            </a:endParaRPr>
          </a:p>
        </p:txBody>
      </p:sp>
      <p:cxnSp>
        <p:nvCxnSpPr>
          <p:cNvPr id="323" name="Straight Connector 322"/>
          <p:cNvCxnSpPr/>
          <p:nvPr/>
        </p:nvCxnSpPr>
        <p:spPr>
          <a:xfrm flipH="1" flipV="1">
            <a:off x="5778379" y="2234829"/>
            <a:ext cx="411259" cy="253844"/>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24" name="Straight Connector 323"/>
          <p:cNvCxnSpPr/>
          <p:nvPr/>
        </p:nvCxnSpPr>
        <p:spPr>
          <a:xfrm flipV="1">
            <a:off x="6189638" y="2230627"/>
            <a:ext cx="401567" cy="258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325" name="Group 324"/>
          <p:cNvGrpSpPr>
            <a:grpSpLocks noChangeAspect="1"/>
          </p:cNvGrpSpPr>
          <p:nvPr/>
        </p:nvGrpSpPr>
        <p:grpSpPr>
          <a:xfrm>
            <a:off x="5575920" y="2485968"/>
            <a:ext cx="1190294" cy="1189984"/>
            <a:chOff x="4869178" y="1646465"/>
            <a:chExt cx="1553548" cy="1579932"/>
          </a:xfrm>
        </p:grpSpPr>
        <p:sp>
          <p:nvSpPr>
            <p:cNvPr id="326" name="Rounded Rectangle 325"/>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nvGrpSpPr>
            <p:cNvPr id="327" name="Group 326"/>
            <p:cNvGrpSpPr/>
            <p:nvPr/>
          </p:nvGrpSpPr>
          <p:grpSpPr>
            <a:xfrm>
              <a:off x="5112848" y="1886403"/>
              <a:ext cx="1176541" cy="1176541"/>
              <a:chOff x="5112848" y="1886403"/>
              <a:chExt cx="1176541" cy="1176541"/>
            </a:xfrm>
          </p:grpSpPr>
          <p:sp>
            <p:nvSpPr>
              <p:cNvPr id="335" name="Rounded Rectangle 334"/>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sp>
            <p:nvSpPr>
              <p:cNvPr id="336" name="Rounded Rectangle 335"/>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defTabSz="685862">
                  <a:defRPr/>
                </a:pPr>
                <a:endParaRPr lang="en-US" sz="1600" kern="0">
                  <a:solidFill>
                    <a:srgbClr val="E7E6E6"/>
                  </a:solidFill>
                  <a:latin typeface="Arial"/>
                  <a:ea typeface="Apple LiGothic Medium"/>
                  <a:cs typeface="Arial"/>
                </a:endParaRPr>
              </a:p>
            </p:txBody>
          </p:sp>
        </p:grpSp>
        <p:sp>
          <p:nvSpPr>
            <p:cNvPr id="328" name="Rectangle 327"/>
            <p:cNvSpPr/>
            <p:nvPr/>
          </p:nvSpPr>
          <p:spPr>
            <a:xfrm>
              <a:off x="5220706" y="2208199"/>
              <a:ext cx="960824" cy="490359"/>
            </a:xfrm>
            <a:prstGeom prst="rect">
              <a:avLst/>
            </a:prstGeom>
          </p:spPr>
          <p:txBody>
            <a:bodyPr wrap="none">
              <a:spAutoFit/>
            </a:bodyPr>
            <a:lstStyle/>
            <a:p>
              <a:pPr algn="ctr" defTabSz="685862">
                <a:defRPr/>
              </a:pPr>
              <a:r>
                <a:rPr lang="en-US" b="1" kern="0" dirty="0">
                  <a:solidFill>
                    <a:srgbClr val="5E460A"/>
                  </a:solidFill>
                  <a:effectLst>
                    <a:innerShdw blurRad="63500" dist="50800" dir="16200000">
                      <a:prstClr val="black">
                        <a:alpha val="50000"/>
                      </a:prstClr>
                    </a:innerShdw>
                  </a:effectLst>
                  <a:latin typeface="Arial"/>
                  <a:ea typeface="Apple LiGothic Medium"/>
                  <a:cs typeface="Apple LiGothic Medium"/>
                </a:rPr>
                <a:t>APIC</a:t>
              </a:r>
            </a:p>
          </p:txBody>
        </p:sp>
        <p:pic>
          <p:nvPicPr>
            <p:cNvPr id="329" name="Picture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0"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nvGrpSpPr>
            <p:cNvPr id="331"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333"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sp>
            <p:nvSpPr>
              <p:cNvPr id="334"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32"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defTabSz="685862">
                <a:defRPr/>
              </a:pPr>
              <a:endParaRPr lang="en-US" sz="1600" kern="0">
                <a:solidFill>
                  <a:sysClr val="windowText" lastClr="000000"/>
                </a:solidFill>
                <a:latin typeface="Arial"/>
                <a:ea typeface="Apple LiGothic Medium"/>
                <a:cs typeface="Apple LiGothic Medium"/>
              </a:endParaRPr>
            </a:p>
          </p:txBody>
        </p:sp>
      </p:grpSp>
      <p:sp>
        <p:nvSpPr>
          <p:cNvPr id="337" name="Oval 336"/>
          <p:cNvSpPr/>
          <p:nvPr/>
        </p:nvSpPr>
        <p:spPr>
          <a:xfrm>
            <a:off x="5867999" y="2355380"/>
            <a:ext cx="643274" cy="55391"/>
          </a:xfrm>
          <a:prstGeom prst="ellipse">
            <a:avLst/>
          </a:prstGeom>
          <a:noFill/>
          <a:ln w="9525" cap="flat" cmpd="sng" algn="ctr">
            <a:solidFill>
              <a:srgbClr val="214794"/>
            </a:solidFill>
            <a:prstDash val="solid"/>
          </a:ln>
          <a:effectLst>
            <a:outerShdw blurRad="40000" dist="23000" dir="5400000" rotWithShape="0">
              <a:srgbClr val="000000">
                <a:alpha val="35000"/>
              </a:srgbClr>
            </a:outerShdw>
          </a:effectLst>
        </p:spPr>
        <p:txBody>
          <a:bodyPr lIns="68586" tIns="34294" rIns="68586" bIns="34294" rtlCol="0" anchor="ctr"/>
          <a:lstStyle/>
          <a:p>
            <a:pPr algn="ctr" fontAlgn="base">
              <a:spcBef>
                <a:spcPct val="0"/>
              </a:spcBef>
              <a:spcAft>
                <a:spcPct val="0"/>
              </a:spcAft>
            </a:pPr>
            <a:endParaRPr lang="en-US" kern="0" smtClean="0">
              <a:solidFill>
                <a:srgbClr val="FFFFFF"/>
              </a:solidFill>
              <a:latin typeface="Arial"/>
              <a:ea typeface="Apple LiGothic Medium"/>
              <a:cs typeface="Apple LiGothic Medium"/>
            </a:endParaRPr>
          </a:p>
        </p:txBody>
      </p:sp>
      <p:sp>
        <p:nvSpPr>
          <p:cNvPr id="338" name="Rounded Rectangle 337"/>
          <p:cNvSpPr/>
          <p:nvPr/>
        </p:nvSpPr>
        <p:spPr>
          <a:xfrm>
            <a:off x="2342154" y="2143759"/>
            <a:ext cx="172943" cy="88551"/>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39" name="Rounded Rectangle 338"/>
          <p:cNvSpPr/>
          <p:nvPr/>
        </p:nvSpPr>
        <p:spPr>
          <a:xfrm>
            <a:off x="2601719" y="2154427"/>
            <a:ext cx="172943" cy="88551"/>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0" name="Rounded Rectangle 339"/>
          <p:cNvSpPr/>
          <p:nvPr/>
        </p:nvSpPr>
        <p:spPr>
          <a:xfrm>
            <a:off x="3997377" y="2145547"/>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1" name="Rounded Rectangle 340"/>
          <p:cNvSpPr/>
          <p:nvPr/>
        </p:nvSpPr>
        <p:spPr>
          <a:xfrm>
            <a:off x="6511800" y="2156357"/>
            <a:ext cx="172943" cy="88551"/>
          </a:xfrm>
          <a:prstGeom prst="roundRect">
            <a:avLst/>
          </a:prstGeom>
          <a:solidFill>
            <a:srgbClr val="F99D33">
              <a:lumMod val="60000"/>
              <a:lumOff val="4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2" name="Rounded Rectangle 341"/>
          <p:cNvSpPr/>
          <p:nvPr/>
        </p:nvSpPr>
        <p:spPr>
          <a:xfrm>
            <a:off x="5695057" y="2147101"/>
            <a:ext cx="172943" cy="88551"/>
          </a:xfrm>
          <a:prstGeom prst="roundRect">
            <a:avLst/>
          </a:prstGeom>
          <a:solidFill>
            <a:srgbClr val="595959">
              <a:lumMod val="5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3" name="Rounded Rectangle 342"/>
          <p:cNvSpPr/>
          <p:nvPr/>
        </p:nvSpPr>
        <p:spPr>
          <a:xfrm>
            <a:off x="2113058" y="2154426"/>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4" name="Rounded Rectangle 343"/>
          <p:cNvSpPr/>
          <p:nvPr/>
        </p:nvSpPr>
        <p:spPr>
          <a:xfrm>
            <a:off x="3733801" y="2154426"/>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5" name="Rounded Rectangle 344"/>
          <p:cNvSpPr/>
          <p:nvPr/>
        </p:nvSpPr>
        <p:spPr>
          <a:xfrm>
            <a:off x="4627658" y="2154426"/>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6" name="Rounded Rectangle 345"/>
          <p:cNvSpPr/>
          <p:nvPr/>
        </p:nvSpPr>
        <p:spPr>
          <a:xfrm>
            <a:off x="5465858" y="2142076"/>
            <a:ext cx="172943" cy="88551"/>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47" name="Cube 346"/>
          <p:cNvSpPr/>
          <p:nvPr/>
        </p:nvSpPr>
        <p:spPr>
          <a:xfrm>
            <a:off x="3878152" y="3187727"/>
            <a:ext cx="553797" cy="474471"/>
          </a:xfrm>
          <a:prstGeom prst="cube">
            <a:avLst/>
          </a:prstGeom>
          <a:solidFill>
            <a:srgbClr val="676767"/>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prstClr val="white"/>
                </a:solidFill>
                <a:latin typeface="Arial Narrow" pitchFamily="34" charset="0"/>
                <a:ea typeface="Tahoma" pitchFamily="34" charset="0"/>
                <a:cs typeface="Tahoma" pitchFamily="34" charset="0"/>
              </a:rPr>
              <a:t>Shard 2</a:t>
            </a:r>
            <a:endParaRPr lang="en-US" sz="1000" b="1" kern="0" dirty="0">
              <a:solidFill>
                <a:prstClr val="white"/>
              </a:solidFill>
              <a:latin typeface="Arial Narrow" pitchFamily="34" charset="0"/>
              <a:ea typeface="Tahoma" pitchFamily="34" charset="0"/>
              <a:cs typeface="Tahoma" pitchFamily="34" charset="0"/>
            </a:endParaRPr>
          </a:p>
        </p:txBody>
      </p:sp>
      <p:sp>
        <p:nvSpPr>
          <p:cNvPr id="348" name="Cube 347"/>
          <p:cNvSpPr/>
          <p:nvPr/>
        </p:nvSpPr>
        <p:spPr>
          <a:xfrm>
            <a:off x="2559420" y="2596892"/>
            <a:ext cx="553797" cy="474471"/>
          </a:xfrm>
          <a:prstGeom prst="cube">
            <a:avLst/>
          </a:prstGeom>
          <a:solidFill>
            <a:srgbClr val="676767"/>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prstClr val="white"/>
                </a:solidFill>
                <a:latin typeface="Arial Narrow" pitchFamily="34" charset="0"/>
                <a:ea typeface="Tahoma" pitchFamily="34" charset="0"/>
                <a:cs typeface="Tahoma" pitchFamily="34" charset="0"/>
              </a:rPr>
              <a:t>Shard 1</a:t>
            </a:r>
            <a:endParaRPr lang="en-US" sz="1000" b="1" kern="0" dirty="0">
              <a:solidFill>
                <a:prstClr val="white"/>
              </a:solidFill>
              <a:latin typeface="Arial Narrow" pitchFamily="34" charset="0"/>
              <a:ea typeface="Tahoma" pitchFamily="34" charset="0"/>
              <a:cs typeface="Tahoma" pitchFamily="34" charset="0"/>
            </a:endParaRPr>
          </a:p>
        </p:txBody>
      </p:sp>
      <p:sp>
        <p:nvSpPr>
          <p:cNvPr id="349" name="Rounded Rectangle 348"/>
          <p:cNvSpPr/>
          <p:nvPr/>
        </p:nvSpPr>
        <p:spPr>
          <a:xfrm>
            <a:off x="3921908" y="3350618"/>
            <a:ext cx="172943" cy="88551"/>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0" name="Rounded Rectangle 349"/>
          <p:cNvSpPr/>
          <p:nvPr/>
        </p:nvSpPr>
        <p:spPr>
          <a:xfrm>
            <a:off x="4128058" y="3350618"/>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1" name="Rounded Rectangle 350"/>
          <p:cNvSpPr/>
          <p:nvPr/>
        </p:nvSpPr>
        <p:spPr>
          <a:xfrm>
            <a:off x="2798612" y="2774213"/>
            <a:ext cx="172943" cy="88551"/>
          </a:xfrm>
          <a:prstGeom prst="roundRect">
            <a:avLst/>
          </a:prstGeom>
          <a:solidFill>
            <a:srgbClr val="595959">
              <a:lumMod val="5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2" name="Cube 351"/>
          <p:cNvSpPr/>
          <p:nvPr/>
        </p:nvSpPr>
        <p:spPr>
          <a:xfrm>
            <a:off x="6248401" y="3203956"/>
            <a:ext cx="553797" cy="474471"/>
          </a:xfrm>
          <a:prstGeom prst="cube">
            <a:avLst/>
          </a:prstGeom>
          <a:solidFill>
            <a:srgbClr val="676767"/>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prstClr val="white"/>
                </a:solidFill>
                <a:latin typeface="Arial Narrow" pitchFamily="34" charset="0"/>
                <a:ea typeface="Tahoma" pitchFamily="34" charset="0"/>
                <a:cs typeface="Tahoma" pitchFamily="34" charset="0"/>
              </a:rPr>
              <a:t>Shard 3</a:t>
            </a:r>
            <a:endParaRPr lang="en-US" sz="1000" b="1" kern="0" dirty="0">
              <a:solidFill>
                <a:prstClr val="white"/>
              </a:solidFill>
              <a:latin typeface="Arial Narrow" pitchFamily="34" charset="0"/>
              <a:ea typeface="Tahoma" pitchFamily="34" charset="0"/>
              <a:cs typeface="Tahoma" pitchFamily="34" charset="0"/>
            </a:endParaRPr>
          </a:p>
        </p:txBody>
      </p:sp>
      <p:sp>
        <p:nvSpPr>
          <p:cNvPr id="353" name="Rounded Rectangle 352"/>
          <p:cNvSpPr/>
          <p:nvPr/>
        </p:nvSpPr>
        <p:spPr>
          <a:xfrm>
            <a:off x="6292156" y="3375391"/>
            <a:ext cx="161102" cy="82845"/>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54" name="Rounded Rectangle 353"/>
          <p:cNvSpPr/>
          <p:nvPr/>
        </p:nvSpPr>
        <p:spPr>
          <a:xfrm>
            <a:off x="6498307" y="3394823"/>
            <a:ext cx="161102" cy="82845"/>
          </a:xfrm>
          <a:prstGeom prst="roundRect">
            <a:avLst/>
          </a:prstGeom>
          <a:solidFill>
            <a:srgbClr val="F99D33">
              <a:lumMod val="60000"/>
              <a:lumOff val="4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55" name="Rounded Rectangle 354"/>
          <p:cNvSpPr/>
          <p:nvPr/>
        </p:nvSpPr>
        <p:spPr>
          <a:xfrm>
            <a:off x="2579818" y="2773554"/>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6" name="Cube 355"/>
          <p:cNvSpPr/>
          <p:nvPr/>
        </p:nvSpPr>
        <p:spPr>
          <a:xfrm>
            <a:off x="5897891" y="2579524"/>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1</a:t>
            </a:r>
            <a:endParaRPr lang="en-US" sz="1000" b="1" kern="0" dirty="0">
              <a:solidFill>
                <a:srgbClr val="676767"/>
              </a:solidFill>
              <a:latin typeface="Arial Narrow" pitchFamily="34" charset="0"/>
              <a:ea typeface="Tahoma" pitchFamily="34" charset="0"/>
              <a:cs typeface="Tahoma" pitchFamily="34" charset="0"/>
            </a:endParaRPr>
          </a:p>
        </p:txBody>
      </p:sp>
      <p:sp>
        <p:nvSpPr>
          <p:cNvPr id="357" name="Rounded Rectangle 356"/>
          <p:cNvSpPr/>
          <p:nvPr/>
        </p:nvSpPr>
        <p:spPr>
          <a:xfrm>
            <a:off x="6137084" y="2756845"/>
            <a:ext cx="172943" cy="88551"/>
          </a:xfrm>
          <a:prstGeom prst="roundRect">
            <a:avLst/>
          </a:prstGeom>
          <a:solidFill>
            <a:srgbClr val="595959">
              <a:lumMod val="5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8" name="Rounded Rectangle 357"/>
          <p:cNvSpPr/>
          <p:nvPr/>
        </p:nvSpPr>
        <p:spPr>
          <a:xfrm>
            <a:off x="5918290" y="2756185"/>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59" name="Cube 358"/>
          <p:cNvSpPr/>
          <p:nvPr/>
        </p:nvSpPr>
        <p:spPr>
          <a:xfrm>
            <a:off x="4212868" y="2588719"/>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1</a:t>
            </a:r>
            <a:endParaRPr lang="en-US" sz="1000" b="1" kern="0" dirty="0">
              <a:solidFill>
                <a:srgbClr val="676767"/>
              </a:solidFill>
              <a:latin typeface="Arial Narrow" pitchFamily="34" charset="0"/>
              <a:ea typeface="Tahoma" pitchFamily="34" charset="0"/>
              <a:cs typeface="Tahoma" pitchFamily="34" charset="0"/>
            </a:endParaRPr>
          </a:p>
        </p:txBody>
      </p:sp>
      <p:sp>
        <p:nvSpPr>
          <p:cNvPr id="360" name="Rounded Rectangle 359"/>
          <p:cNvSpPr/>
          <p:nvPr/>
        </p:nvSpPr>
        <p:spPr>
          <a:xfrm>
            <a:off x="4452060" y="2766040"/>
            <a:ext cx="172943" cy="88551"/>
          </a:xfrm>
          <a:prstGeom prst="roundRect">
            <a:avLst/>
          </a:prstGeom>
          <a:solidFill>
            <a:srgbClr val="595959">
              <a:lumMod val="5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1" name="Rounded Rectangle 360"/>
          <p:cNvSpPr/>
          <p:nvPr/>
        </p:nvSpPr>
        <p:spPr>
          <a:xfrm>
            <a:off x="4233266" y="2765380"/>
            <a:ext cx="172943" cy="88552"/>
          </a:xfrm>
          <a:prstGeom prst="roundRect">
            <a:avLst/>
          </a:prstGeom>
          <a:solidFill>
            <a:srgbClr val="F99D33"/>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2" name="Cube 361"/>
          <p:cNvSpPr/>
          <p:nvPr/>
        </p:nvSpPr>
        <p:spPr>
          <a:xfrm>
            <a:off x="2193048" y="3187727"/>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2</a:t>
            </a:r>
            <a:endParaRPr lang="en-US" sz="1000" b="1" kern="0" dirty="0">
              <a:solidFill>
                <a:srgbClr val="676767"/>
              </a:solidFill>
              <a:latin typeface="Arial Narrow" pitchFamily="34" charset="0"/>
              <a:ea typeface="Tahoma" pitchFamily="34" charset="0"/>
              <a:cs typeface="Tahoma" pitchFamily="34" charset="0"/>
            </a:endParaRPr>
          </a:p>
        </p:txBody>
      </p:sp>
      <p:sp>
        <p:nvSpPr>
          <p:cNvPr id="363" name="Rounded Rectangle 362"/>
          <p:cNvSpPr/>
          <p:nvPr/>
        </p:nvSpPr>
        <p:spPr>
          <a:xfrm>
            <a:off x="2236804" y="3350618"/>
            <a:ext cx="172943" cy="88551"/>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4" name="Rounded Rectangle 363"/>
          <p:cNvSpPr/>
          <p:nvPr/>
        </p:nvSpPr>
        <p:spPr>
          <a:xfrm>
            <a:off x="2442954" y="3350618"/>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5" name="Cube 364"/>
          <p:cNvSpPr/>
          <p:nvPr/>
        </p:nvSpPr>
        <p:spPr>
          <a:xfrm>
            <a:off x="5600569" y="3208528"/>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2</a:t>
            </a:r>
            <a:endParaRPr lang="en-US" sz="1000" b="1" kern="0" dirty="0">
              <a:solidFill>
                <a:srgbClr val="676767"/>
              </a:solidFill>
              <a:latin typeface="Arial Narrow" pitchFamily="34" charset="0"/>
              <a:ea typeface="Tahoma" pitchFamily="34" charset="0"/>
              <a:cs typeface="Tahoma" pitchFamily="34" charset="0"/>
            </a:endParaRPr>
          </a:p>
        </p:txBody>
      </p:sp>
      <p:sp>
        <p:nvSpPr>
          <p:cNvPr id="366" name="Rounded Rectangle 365"/>
          <p:cNvSpPr/>
          <p:nvPr/>
        </p:nvSpPr>
        <p:spPr>
          <a:xfrm>
            <a:off x="5644326" y="3371419"/>
            <a:ext cx="172943" cy="88551"/>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7" name="Rounded Rectangle 366"/>
          <p:cNvSpPr/>
          <p:nvPr/>
        </p:nvSpPr>
        <p:spPr>
          <a:xfrm>
            <a:off x="5850476" y="3371419"/>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68" name="Cube 367"/>
          <p:cNvSpPr/>
          <p:nvPr/>
        </p:nvSpPr>
        <p:spPr>
          <a:xfrm>
            <a:off x="2851829" y="3145027"/>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3</a:t>
            </a:r>
            <a:endParaRPr lang="en-US" sz="1000" b="1" kern="0" dirty="0">
              <a:solidFill>
                <a:srgbClr val="676767"/>
              </a:solidFill>
              <a:latin typeface="Arial Narrow" pitchFamily="34" charset="0"/>
              <a:ea typeface="Tahoma" pitchFamily="34" charset="0"/>
              <a:cs typeface="Tahoma" pitchFamily="34" charset="0"/>
            </a:endParaRPr>
          </a:p>
        </p:txBody>
      </p:sp>
      <p:sp>
        <p:nvSpPr>
          <p:cNvPr id="369" name="Rounded Rectangle 368"/>
          <p:cNvSpPr/>
          <p:nvPr/>
        </p:nvSpPr>
        <p:spPr>
          <a:xfrm>
            <a:off x="2895584" y="3316462"/>
            <a:ext cx="161102" cy="82845"/>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70" name="Rounded Rectangle 369"/>
          <p:cNvSpPr/>
          <p:nvPr/>
        </p:nvSpPr>
        <p:spPr>
          <a:xfrm>
            <a:off x="3101734" y="3335894"/>
            <a:ext cx="161102" cy="82845"/>
          </a:xfrm>
          <a:prstGeom prst="roundRect">
            <a:avLst/>
          </a:prstGeom>
          <a:solidFill>
            <a:srgbClr val="F99D33">
              <a:lumMod val="60000"/>
              <a:lumOff val="4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71" name="Cube 370"/>
          <p:cNvSpPr/>
          <p:nvPr/>
        </p:nvSpPr>
        <p:spPr>
          <a:xfrm>
            <a:off x="4550209" y="3170083"/>
            <a:ext cx="553797" cy="474471"/>
          </a:xfrm>
          <a:prstGeom prst="cube">
            <a:avLst/>
          </a:prstGeom>
          <a:solidFill>
            <a:srgbClr val="676767">
              <a:lumMod val="20000"/>
              <a:lumOff val="80000"/>
            </a:srgbClr>
          </a:solidFill>
          <a:ln w="12700" cap="flat" cmpd="sng" algn="ctr">
            <a:solidFill>
              <a:srgbClr val="676767">
                <a:alpha val="66000"/>
              </a:srgbClr>
            </a:solidFill>
            <a:prstDash val="solid"/>
          </a:ln>
          <a:effectLst>
            <a:outerShdw blurRad="50800" dist="38100" dir="2700000" algn="tl" rotWithShape="0">
              <a:prstClr val="black"/>
            </a:outerShdw>
          </a:effectLst>
        </p:spPr>
        <p:txBody>
          <a:bodyPr lIns="0" tIns="0" rIns="0" bIns="34289" rtlCol="0" anchor="b" anchorCtr="0"/>
          <a:lstStyle/>
          <a:p>
            <a:pPr algn="ctr" fontAlgn="base">
              <a:spcBef>
                <a:spcPct val="0"/>
              </a:spcBef>
              <a:spcAft>
                <a:spcPct val="0"/>
              </a:spcAft>
            </a:pPr>
            <a:r>
              <a:rPr lang="en-US" sz="900" b="1" kern="0" dirty="0">
                <a:solidFill>
                  <a:srgbClr val="676767"/>
                </a:solidFill>
                <a:latin typeface="Arial Narrow" pitchFamily="34" charset="0"/>
                <a:ea typeface="Tahoma" pitchFamily="34" charset="0"/>
                <a:cs typeface="Tahoma" pitchFamily="34" charset="0"/>
              </a:rPr>
              <a:t>Shard 3</a:t>
            </a:r>
            <a:endParaRPr lang="en-US" sz="1000" b="1" kern="0" dirty="0">
              <a:solidFill>
                <a:srgbClr val="676767"/>
              </a:solidFill>
              <a:latin typeface="Arial Narrow" pitchFamily="34" charset="0"/>
              <a:ea typeface="Tahoma" pitchFamily="34" charset="0"/>
              <a:cs typeface="Tahoma" pitchFamily="34" charset="0"/>
            </a:endParaRPr>
          </a:p>
        </p:txBody>
      </p:sp>
      <p:sp>
        <p:nvSpPr>
          <p:cNvPr id="372" name="Rounded Rectangle 371"/>
          <p:cNvSpPr/>
          <p:nvPr/>
        </p:nvSpPr>
        <p:spPr>
          <a:xfrm>
            <a:off x="4593964" y="3341518"/>
            <a:ext cx="161102" cy="82845"/>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73" name="Rounded Rectangle 372"/>
          <p:cNvSpPr/>
          <p:nvPr/>
        </p:nvSpPr>
        <p:spPr>
          <a:xfrm>
            <a:off x="4800114" y="3360950"/>
            <a:ext cx="161102" cy="82845"/>
          </a:xfrm>
          <a:prstGeom prst="roundRect">
            <a:avLst/>
          </a:prstGeom>
          <a:solidFill>
            <a:srgbClr val="F99D33">
              <a:lumMod val="60000"/>
              <a:lumOff val="40000"/>
            </a:srgbClr>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Narrow" pitchFamily="34" charset="0"/>
              <a:ea typeface="Apple LiGothic Medium"/>
              <a:cs typeface="Apple LiGothic Medium"/>
            </a:endParaRPr>
          </a:p>
        </p:txBody>
      </p:sp>
      <p:sp>
        <p:nvSpPr>
          <p:cNvPr id="374" name="Rounded Rectangle 373"/>
          <p:cNvSpPr/>
          <p:nvPr/>
        </p:nvSpPr>
        <p:spPr>
          <a:xfrm>
            <a:off x="6284632" y="2163113"/>
            <a:ext cx="172943" cy="88551"/>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75" name="Rounded Rectangle 374"/>
          <p:cNvSpPr/>
          <p:nvPr/>
        </p:nvSpPr>
        <p:spPr>
          <a:xfrm>
            <a:off x="2964183" y="2145596"/>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sp>
        <p:nvSpPr>
          <p:cNvPr id="376" name="Rounded Rectangle 375"/>
          <p:cNvSpPr/>
          <p:nvPr/>
        </p:nvSpPr>
        <p:spPr>
          <a:xfrm>
            <a:off x="4868508" y="2156789"/>
            <a:ext cx="172943" cy="88551"/>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fontAlgn="base">
              <a:spcBef>
                <a:spcPct val="0"/>
              </a:spcBef>
              <a:spcAft>
                <a:spcPct val="0"/>
              </a:spcAft>
            </a:pPr>
            <a:endParaRPr lang="en-US" kern="0" smtClean="0">
              <a:solidFill>
                <a:prstClr val="white"/>
              </a:solidFill>
              <a:latin typeface="Arial"/>
              <a:ea typeface="Apple LiGothic Medium"/>
              <a:cs typeface="Apple LiGothic Medium"/>
            </a:endParaRPr>
          </a:p>
        </p:txBody>
      </p:sp>
      <p:cxnSp>
        <p:nvCxnSpPr>
          <p:cNvPr id="377" name="Straight Arrow Connector 376"/>
          <p:cNvCxnSpPr>
            <a:stCxn id="294" idx="3"/>
            <a:endCxn id="362" idx="0"/>
          </p:cNvCxnSpPr>
          <p:nvPr/>
        </p:nvCxnSpPr>
        <p:spPr bwMode="auto">
          <a:xfrm>
            <a:off x="1961241" y="2518606"/>
            <a:ext cx="568014" cy="669120"/>
          </a:xfrm>
          <a:prstGeom prst="straightConnector1">
            <a:avLst/>
          </a:prstGeom>
          <a:solidFill>
            <a:srgbClr val="0183B7"/>
          </a:solidFill>
          <a:ln w="9525" cap="flat" cmpd="sng" algn="ctr">
            <a:solidFill>
              <a:srgbClr val="00A3DE"/>
            </a:solidFill>
            <a:prstDash val="solid"/>
            <a:round/>
            <a:headEnd type="none" w="med" len="med"/>
            <a:tailEnd type="triangle"/>
          </a:ln>
          <a:effectLst/>
        </p:spPr>
      </p:cxnSp>
      <p:cxnSp>
        <p:nvCxnSpPr>
          <p:cNvPr id="378" name="Straight Arrow Connector 377"/>
          <p:cNvCxnSpPr>
            <a:stCxn id="294" idx="3"/>
            <a:endCxn id="347" idx="0"/>
          </p:cNvCxnSpPr>
          <p:nvPr/>
        </p:nvCxnSpPr>
        <p:spPr bwMode="auto">
          <a:xfrm>
            <a:off x="1961241" y="2518606"/>
            <a:ext cx="2253118" cy="669120"/>
          </a:xfrm>
          <a:prstGeom prst="straightConnector1">
            <a:avLst/>
          </a:prstGeom>
          <a:solidFill>
            <a:srgbClr val="0183B7"/>
          </a:solidFill>
          <a:ln w="9525" cap="flat" cmpd="sng" algn="ctr">
            <a:solidFill>
              <a:srgbClr val="00A3DE"/>
            </a:solidFill>
            <a:prstDash val="solid"/>
            <a:round/>
            <a:headEnd type="none" w="med" len="med"/>
            <a:tailEnd type="triangle"/>
          </a:ln>
          <a:effectLst/>
        </p:spPr>
      </p:cxnSp>
      <p:cxnSp>
        <p:nvCxnSpPr>
          <p:cNvPr id="379" name="Straight Arrow Connector 378"/>
          <p:cNvCxnSpPr>
            <a:stCxn id="294" idx="3"/>
            <a:endCxn id="365" idx="0"/>
          </p:cNvCxnSpPr>
          <p:nvPr/>
        </p:nvCxnSpPr>
        <p:spPr bwMode="auto">
          <a:xfrm>
            <a:off x="1961240" y="2518607"/>
            <a:ext cx="3975536" cy="689921"/>
          </a:xfrm>
          <a:prstGeom prst="straightConnector1">
            <a:avLst/>
          </a:prstGeom>
          <a:solidFill>
            <a:srgbClr val="0183B7"/>
          </a:solidFill>
          <a:ln w="9525" cap="flat" cmpd="sng" algn="ctr">
            <a:solidFill>
              <a:srgbClr val="00A3DE"/>
            </a:solidFill>
            <a:prstDash val="solid"/>
            <a:round/>
            <a:headEnd type="none" w="med" len="med"/>
            <a:tailEnd type="triangle"/>
          </a:ln>
          <a:effectLst/>
        </p:spPr>
      </p:cxnSp>
      <p:sp>
        <p:nvSpPr>
          <p:cNvPr id="380" name="TextBox 379"/>
          <p:cNvSpPr txBox="1"/>
          <p:nvPr/>
        </p:nvSpPr>
        <p:spPr>
          <a:xfrm>
            <a:off x="7109223" y="2190568"/>
            <a:ext cx="1882377" cy="623258"/>
          </a:xfrm>
          <a:prstGeom prst="rect">
            <a:avLst/>
          </a:prstGeom>
          <a:noFill/>
        </p:spPr>
        <p:txBody>
          <a:bodyPr wrap="square" lIns="68586" tIns="34294" rIns="68586" bIns="34294" rtlCol="0">
            <a:spAutoFit/>
          </a:bodyPr>
          <a:lstStyle/>
          <a:p>
            <a:pPr algn="ctr" fontAlgn="base">
              <a:spcBef>
                <a:spcPct val="0"/>
              </a:spcBef>
              <a:spcAft>
                <a:spcPct val="0"/>
              </a:spcAft>
            </a:pPr>
            <a:r>
              <a:rPr lang="en-US" sz="1200" dirty="0">
                <a:solidFill>
                  <a:srgbClr val="000000"/>
                </a:solidFill>
                <a:latin typeface="Arial Narrow"/>
                <a:ea typeface="Apple LiGothic Medium"/>
                <a:cs typeface="Arial Narrow"/>
              </a:rPr>
              <a:t>One copy is ‘active’ for every specific portion of the Data Base</a:t>
            </a:r>
          </a:p>
        </p:txBody>
      </p:sp>
      <p:cxnSp>
        <p:nvCxnSpPr>
          <p:cNvPr id="381" name="Straight Arrow Connector 380"/>
          <p:cNvCxnSpPr>
            <a:stCxn id="380" idx="2"/>
            <a:endCxn id="352" idx="5"/>
          </p:cNvCxnSpPr>
          <p:nvPr/>
        </p:nvCxnSpPr>
        <p:spPr bwMode="auto">
          <a:xfrm flipH="1">
            <a:off x="6802198" y="2813826"/>
            <a:ext cx="1248215" cy="568056"/>
          </a:xfrm>
          <a:prstGeom prst="straightConnector1">
            <a:avLst/>
          </a:prstGeom>
          <a:solidFill>
            <a:srgbClr val="0183B7"/>
          </a:solidFill>
          <a:ln w="9525" cap="flat" cmpd="sng" algn="ctr">
            <a:solidFill>
              <a:srgbClr val="00A3DE"/>
            </a:solidFill>
            <a:prstDash val="solid"/>
            <a:round/>
            <a:headEnd type="none" w="med" len="med"/>
            <a:tailEnd type="triangle"/>
          </a:ln>
          <a:effectLst/>
        </p:spPr>
      </p:cxnSp>
    </p:spTree>
    <p:extLst>
      <p:ext uri="{BB962C8B-B14F-4D97-AF65-F5344CB8AC3E}">
        <p14:creationId xmlns:p14="http://schemas.microsoft.com/office/powerpoint/2010/main" val="189815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Rounded Rectangle 1141"/>
          <p:cNvSpPr/>
          <p:nvPr/>
        </p:nvSpPr>
        <p:spPr>
          <a:xfrm>
            <a:off x="5363165" y="1929670"/>
            <a:ext cx="2556969" cy="494336"/>
          </a:xfrm>
          <a:prstGeom prst="roundRect">
            <a:avLst>
              <a:gd name="adj" fmla="val 4898"/>
            </a:avLst>
          </a:prstGeom>
          <a:solidFill>
            <a:srgbClr val="008000">
              <a:alpha val="73000"/>
            </a:srgbClr>
          </a:solidFill>
          <a:ln w="9525">
            <a:solidFill>
              <a:schemeClr val="tx1"/>
            </a:solidFill>
            <a:prstDash val="sysDash"/>
            <a:round/>
            <a:headEnd/>
            <a:tailEnd/>
          </a:ln>
          <a:extLst/>
        </p:spPr>
        <p:txBody>
          <a:bodyPr vert="horz" wrap="square" lIns="91417" tIns="45708" rIns="91417" bIns="45708" numCol="1" anchor="t" anchorCtr="0" compatLnSpc="1">
            <a:prstTxWarp prst="textNoShape">
              <a:avLst/>
            </a:prstTxWarp>
          </a:bodyPr>
          <a:lstStyle>
            <a:defPPr>
              <a:defRPr lang="en-US"/>
            </a:defPPr>
            <a:lvl1pPr marL="0" algn="l" defTabSz="456953" rtl="0" eaLnBrk="1" latinLnBrk="0" hangingPunct="1">
              <a:defRPr sz="1800" kern="1200">
                <a:solidFill>
                  <a:schemeClr val="tx1"/>
                </a:solidFill>
                <a:latin typeface="+mn-lt"/>
                <a:ea typeface="+mn-ea"/>
                <a:cs typeface="+mn-cs"/>
              </a:defRPr>
            </a:lvl1pPr>
            <a:lvl2pPr marL="456953" algn="l" defTabSz="456953" rtl="0" eaLnBrk="1" latinLnBrk="0" hangingPunct="1">
              <a:defRPr sz="1800" kern="1200">
                <a:solidFill>
                  <a:schemeClr val="tx1"/>
                </a:solidFill>
                <a:latin typeface="+mn-lt"/>
                <a:ea typeface="+mn-ea"/>
                <a:cs typeface="+mn-cs"/>
              </a:defRPr>
            </a:lvl2pPr>
            <a:lvl3pPr marL="913906" algn="l" defTabSz="456953" rtl="0" eaLnBrk="1" latinLnBrk="0" hangingPunct="1">
              <a:defRPr sz="1800" kern="1200">
                <a:solidFill>
                  <a:schemeClr val="tx1"/>
                </a:solidFill>
                <a:latin typeface="+mn-lt"/>
                <a:ea typeface="+mn-ea"/>
                <a:cs typeface="+mn-cs"/>
              </a:defRPr>
            </a:lvl3pPr>
            <a:lvl4pPr marL="1370859" algn="l" defTabSz="456953" rtl="0" eaLnBrk="1" latinLnBrk="0" hangingPunct="1">
              <a:defRPr sz="1800" kern="1200">
                <a:solidFill>
                  <a:schemeClr val="tx1"/>
                </a:solidFill>
                <a:latin typeface="+mn-lt"/>
                <a:ea typeface="+mn-ea"/>
                <a:cs typeface="+mn-cs"/>
              </a:defRPr>
            </a:lvl4pPr>
            <a:lvl5pPr marL="1827808" algn="l" defTabSz="456953" rtl="0" eaLnBrk="1" latinLnBrk="0" hangingPunct="1">
              <a:defRPr sz="1800" kern="1200">
                <a:solidFill>
                  <a:schemeClr val="tx1"/>
                </a:solidFill>
                <a:latin typeface="+mn-lt"/>
                <a:ea typeface="+mn-ea"/>
                <a:cs typeface="+mn-cs"/>
              </a:defRPr>
            </a:lvl5pPr>
            <a:lvl6pPr marL="2284756" algn="l" defTabSz="456953" rtl="0" eaLnBrk="1" latinLnBrk="0" hangingPunct="1">
              <a:defRPr sz="1800" kern="1200">
                <a:solidFill>
                  <a:schemeClr val="tx1"/>
                </a:solidFill>
                <a:latin typeface="+mn-lt"/>
                <a:ea typeface="+mn-ea"/>
                <a:cs typeface="+mn-cs"/>
              </a:defRPr>
            </a:lvl6pPr>
            <a:lvl7pPr marL="2741718" algn="l" defTabSz="456953" rtl="0" eaLnBrk="1" latinLnBrk="0" hangingPunct="1">
              <a:defRPr sz="1800" kern="1200">
                <a:solidFill>
                  <a:schemeClr val="tx1"/>
                </a:solidFill>
                <a:latin typeface="+mn-lt"/>
                <a:ea typeface="+mn-ea"/>
                <a:cs typeface="+mn-cs"/>
              </a:defRPr>
            </a:lvl7pPr>
            <a:lvl8pPr marL="3198665" algn="l" defTabSz="456953" rtl="0" eaLnBrk="1" latinLnBrk="0" hangingPunct="1">
              <a:defRPr sz="1800" kern="1200">
                <a:solidFill>
                  <a:schemeClr val="tx1"/>
                </a:solidFill>
                <a:latin typeface="+mn-lt"/>
                <a:ea typeface="+mn-ea"/>
                <a:cs typeface="+mn-cs"/>
              </a:defRPr>
            </a:lvl8pPr>
            <a:lvl9pPr marL="3655615" algn="l" defTabSz="456953" rtl="0" eaLnBrk="1" latinLnBrk="0" hangingPunct="1">
              <a:defRPr sz="1800" kern="1200">
                <a:solidFill>
                  <a:schemeClr val="tx1"/>
                </a:solidFill>
                <a:latin typeface="+mn-lt"/>
                <a:ea typeface="+mn-ea"/>
                <a:cs typeface="+mn-cs"/>
              </a:defRPr>
            </a:lvl9pPr>
          </a:lstStyle>
          <a:p>
            <a:endParaRPr lang="en-US" dirty="0">
              <a:solidFill>
                <a:srgbClr val="0096D6"/>
              </a:solidFill>
              <a:latin typeface="Arial"/>
            </a:endParaRPr>
          </a:p>
        </p:txBody>
      </p:sp>
      <p:sp>
        <p:nvSpPr>
          <p:cNvPr id="1141" name="Rounded Rectangle 1140"/>
          <p:cNvSpPr/>
          <p:nvPr/>
        </p:nvSpPr>
        <p:spPr>
          <a:xfrm>
            <a:off x="1066353" y="2039005"/>
            <a:ext cx="1989664" cy="494336"/>
          </a:xfrm>
          <a:prstGeom prst="roundRect">
            <a:avLst>
              <a:gd name="adj" fmla="val 4898"/>
            </a:avLst>
          </a:prstGeom>
          <a:solidFill>
            <a:srgbClr val="008000">
              <a:alpha val="73000"/>
            </a:srgbClr>
          </a:solidFill>
          <a:ln w="9525">
            <a:solidFill>
              <a:schemeClr val="tx1"/>
            </a:solidFill>
            <a:prstDash val="sysDash"/>
            <a:round/>
            <a:headEnd/>
            <a:tailEnd/>
          </a:ln>
          <a:extLst/>
        </p:spPr>
        <p:txBody>
          <a:bodyPr vert="horz" wrap="square" lIns="91417" tIns="45708" rIns="91417" bIns="45708" numCol="1" anchor="t" anchorCtr="0" compatLnSpc="1">
            <a:prstTxWarp prst="textNoShape">
              <a:avLst/>
            </a:prstTxWarp>
          </a:bodyPr>
          <a:lstStyle>
            <a:defPPr>
              <a:defRPr lang="en-US"/>
            </a:defPPr>
            <a:lvl1pPr marL="0" algn="l" defTabSz="456953" rtl="0" eaLnBrk="1" latinLnBrk="0" hangingPunct="1">
              <a:defRPr sz="1800" kern="1200">
                <a:solidFill>
                  <a:schemeClr val="tx1"/>
                </a:solidFill>
                <a:latin typeface="+mn-lt"/>
                <a:ea typeface="+mn-ea"/>
                <a:cs typeface="+mn-cs"/>
              </a:defRPr>
            </a:lvl1pPr>
            <a:lvl2pPr marL="456953" algn="l" defTabSz="456953" rtl="0" eaLnBrk="1" latinLnBrk="0" hangingPunct="1">
              <a:defRPr sz="1800" kern="1200">
                <a:solidFill>
                  <a:schemeClr val="tx1"/>
                </a:solidFill>
                <a:latin typeface="+mn-lt"/>
                <a:ea typeface="+mn-ea"/>
                <a:cs typeface="+mn-cs"/>
              </a:defRPr>
            </a:lvl2pPr>
            <a:lvl3pPr marL="913906" algn="l" defTabSz="456953" rtl="0" eaLnBrk="1" latinLnBrk="0" hangingPunct="1">
              <a:defRPr sz="1800" kern="1200">
                <a:solidFill>
                  <a:schemeClr val="tx1"/>
                </a:solidFill>
                <a:latin typeface="+mn-lt"/>
                <a:ea typeface="+mn-ea"/>
                <a:cs typeface="+mn-cs"/>
              </a:defRPr>
            </a:lvl3pPr>
            <a:lvl4pPr marL="1370859" algn="l" defTabSz="456953" rtl="0" eaLnBrk="1" latinLnBrk="0" hangingPunct="1">
              <a:defRPr sz="1800" kern="1200">
                <a:solidFill>
                  <a:schemeClr val="tx1"/>
                </a:solidFill>
                <a:latin typeface="+mn-lt"/>
                <a:ea typeface="+mn-ea"/>
                <a:cs typeface="+mn-cs"/>
              </a:defRPr>
            </a:lvl4pPr>
            <a:lvl5pPr marL="1827808" algn="l" defTabSz="456953" rtl="0" eaLnBrk="1" latinLnBrk="0" hangingPunct="1">
              <a:defRPr sz="1800" kern="1200">
                <a:solidFill>
                  <a:schemeClr val="tx1"/>
                </a:solidFill>
                <a:latin typeface="+mn-lt"/>
                <a:ea typeface="+mn-ea"/>
                <a:cs typeface="+mn-cs"/>
              </a:defRPr>
            </a:lvl5pPr>
            <a:lvl6pPr marL="2284756" algn="l" defTabSz="456953" rtl="0" eaLnBrk="1" latinLnBrk="0" hangingPunct="1">
              <a:defRPr sz="1800" kern="1200">
                <a:solidFill>
                  <a:schemeClr val="tx1"/>
                </a:solidFill>
                <a:latin typeface="+mn-lt"/>
                <a:ea typeface="+mn-ea"/>
                <a:cs typeface="+mn-cs"/>
              </a:defRPr>
            </a:lvl6pPr>
            <a:lvl7pPr marL="2741718" algn="l" defTabSz="456953" rtl="0" eaLnBrk="1" latinLnBrk="0" hangingPunct="1">
              <a:defRPr sz="1800" kern="1200">
                <a:solidFill>
                  <a:schemeClr val="tx1"/>
                </a:solidFill>
                <a:latin typeface="+mn-lt"/>
                <a:ea typeface="+mn-ea"/>
                <a:cs typeface="+mn-cs"/>
              </a:defRPr>
            </a:lvl7pPr>
            <a:lvl8pPr marL="3198665" algn="l" defTabSz="456953" rtl="0" eaLnBrk="1" latinLnBrk="0" hangingPunct="1">
              <a:defRPr sz="1800" kern="1200">
                <a:solidFill>
                  <a:schemeClr val="tx1"/>
                </a:solidFill>
                <a:latin typeface="+mn-lt"/>
                <a:ea typeface="+mn-ea"/>
                <a:cs typeface="+mn-cs"/>
              </a:defRPr>
            </a:lvl8pPr>
            <a:lvl9pPr marL="3655615" algn="l" defTabSz="456953" rtl="0" eaLnBrk="1" latinLnBrk="0" hangingPunct="1">
              <a:defRPr sz="1800" kern="1200">
                <a:solidFill>
                  <a:schemeClr val="tx1"/>
                </a:solidFill>
                <a:latin typeface="+mn-lt"/>
                <a:ea typeface="+mn-ea"/>
                <a:cs typeface="+mn-cs"/>
              </a:defRPr>
            </a:lvl9pPr>
          </a:lstStyle>
          <a:p>
            <a:endParaRPr lang="en-US" dirty="0">
              <a:solidFill>
                <a:srgbClr val="0096D6"/>
              </a:solidFill>
              <a:latin typeface="Arial"/>
            </a:endParaRPr>
          </a:p>
        </p:txBody>
      </p:sp>
      <p:sp>
        <p:nvSpPr>
          <p:cNvPr id="3" name="Title 1"/>
          <p:cNvSpPr>
            <a:spLocks noGrp="1"/>
          </p:cNvSpPr>
          <p:nvPr>
            <p:ph type="ctrTitle"/>
          </p:nvPr>
        </p:nvSpPr>
        <p:spPr>
          <a:xfrm>
            <a:off x="259743" y="159126"/>
            <a:ext cx="8659976" cy="728782"/>
          </a:xfrm>
        </p:spPr>
        <p:txBody>
          <a:bodyPr/>
          <a:lstStyle/>
          <a:p>
            <a:r>
              <a:rPr lang="en-US" dirty="0" err="1" smtClean="0">
                <a:solidFill>
                  <a:srgbClr val="214794"/>
                </a:solidFill>
              </a:rPr>
              <a:t>Sharding</a:t>
            </a:r>
            <a:r>
              <a:rPr lang="en-US" dirty="0" smtClean="0">
                <a:solidFill>
                  <a:srgbClr val="214794"/>
                </a:solidFill>
              </a:rPr>
              <a:t> </a:t>
            </a:r>
            <a:br>
              <a:rPr lang="en-US" dirty="0" smtClean="0">
                <a:solidFill>
                  <a:srgbClr val="214794"/>
                </a:solidFill>
              </a:rPr>
            </a:br>
            <a:r>
              <a:rPr lang="en-US" sz="2000" dirty="0" smtClean="0">
                <a:solidFill>
                  <a:srgbClr val="676767"/>
                </a:solidFill>
              </a:rPr>
              <a:t>with more than 3 APIC</a:t>
            </a:r>
            <a:endParaRPr lang="en-US" sz="2000" dirty="0">
              <a:solidFill>
                <a:srgbClr val="676767"/>
              </a:solidFill>
            </a:endParaRPr>
          </a:p>
        </p:txBody>
      </p:sp>
      <p:sp>
        <p:nvSpPr>
          <p:cNvPr id="489" name="Rectangle 488"/>
          <p:cNvSpPr/>
          <p:nvPr/>
        </p:nvSpPr>
        <p:spPr>
          <a:xfrm>
            <a:off x="177523" y="3288204"/>
            <a:ext cx="4007861" cy="1419627"/>
          </a:xfrm>
          <a:prstGeom prst="rect">
            <a:avLst/>
          </a:prstGeom>
        </p:spPr>
        <p:txBody>
          <a:bodyPr wrap="square" lIns="68586" tIns="34294" rIns="68586" bIns="34294">
            <a:spAutoFit/>
          </a:bodyPr>
          <a:lstStyle/>
          <a:p>
            <a:pPr marL="285738" indent="-285738">
              <a:spcAft>
                <a:spcPts val="450"/>
              </a:spcAft>
              <a:buClr>
                <a:srgbClr val="214794"/>
              </a:buClr>
              <a:buFont typeface="Wingdings" charset="2"/>
              <a:buChar char="§"/>
            </a:pPr>
            <a:r>
              <a:rPr lang="en-CA" sz="1400" kern="0" dirty="0">
                <a:solidFill>
                  <a:srgbClr val="676767"/>
                </a:solidFill>
                <a:latin typeface="Arial"/>
                <a:ea typeface="Apple LiGothic Medium"/>
                <a:cs typeface="Apple LiGothic Medium"/>
              </a:rPr>
              <a:t>APIC will allow read-only access to the DB when only one node remains active (standard DB quorum)</a:t>
            </a:r>
          </a:p>
          <a:p>
            <a:pPr marL="285738" indent="-285738">
              <a:spcAft>
                <a:spcPts val="450"/>
              </a:spcAft>
              <a:buClr>
                <a:srgbClr val="214794"/>
              </a:buClr>
              <a:buFont typeface="Wingdings" charset="2"/>
              <a:buChar char="§"/>
            </a:pPr>
            <a:r>
              <a:rPr lang="en-CA" sz="1400" kern="0" dirty="0">
                <a:solidFill>
                  <a:srgbClr val="214794"/>
                </a:solidFill>
                <a:latin typeface="Arial"/>
                <a:ea typeface="Apple LiGothic Medium"/>
                <a:cs typeface="Apple LiGothic Medium"/>
              </a:rPr>
              <a:t>Hard failure </a:t>
            </a:r>
            <a:r>
              <a:rPr lang="en-CA" sz="1400" kern="0" dirty="0">
                <a:solidFill>
                  <a:srgbClr val="676767"/>
                </a:solidFill>
                <a:latin typeface="Arial"/>
                <a:ea typeface="Apple LiGothic Medium"/>
                <a:cs typeface="Apple LiGothic Medium"/>
              </a:rPr>
              <a:t>of two nodes cause all shards to be in ‘read-only’ mode (of course reboot etc. heals the cluster after </a:t>
            </a:r>
            <a:r>
              <a:rPr lang="en-CA" sz="1400" kern="0" dirty="0" smtClean="0">
                <a:solidFill>
                  <a:srgbClr val="676767"/>
                </a:solidFill>
                <a:latin typeface="Arial"/>
                <a:ea typeface="Apple LiGothic Medium"/>
                <a:cs typeface="Apple LiGothic Medium"/>
              </a:rPr>
              <a:t>APIC nodes are </a:t>
            </a:r>
            <a:r>
              <a:rPr lang="en-CA" sz="1400" kern="0" dirty="0">
                <a:solidFill>
                  <a:srgbClr val="676767"/>
                </a:solidFill>
                <a:latin typeface="Arial"/>
                <a:ea typeface="Apple LiGothic Medium"/>
                <a:cs typeface="Apple LiGothic Medium"/>
              </a:rPr>
              <a:t>up)</a:t>
            </a:r>
            <a:endParaRPr lang="en-US" sz="1400" kern="0" dirty="0">
              <a:solidFill>
                <a:srgbClr val="676767"/>
              </a:solidFill>
              <a:latin typeface="Arial"/>
              <a:ea typeface="Apple LiGothic Medium"/>
              <a:cs typeface="Apple LiGothic Medium"/>
            </a:endParaRPr>
          </a:p>
        </p:txBody>
      </p:sp>
      <p:cxnSp>
        <p:nvCxnSpPr>
          <p:cNvPr id="576" name="Straight Connector 575"/>
          <p:cNvCxnSpPr/>
          <p:nvPr/>
        </p:nvCxnSpPr>
        <p:spPr>
          <a:xfrm>
            <a:off x="4287798" y="996952"/>
            <a:ext cx="13654" cy="3598572"/>
          </a:xfrm>
          <a:prstGeom prst="line">
            <a:avLst/>
          </a:prstGeom>
        </p:spPr>
        <p:style>
          <a:lnRef idx="2">
            <a:schemeClr val="accent1"/>
          </a:lnRef>
          <a:fillRef idx="0">
            <a:schemeClr val="accent1"/>
          </a:fillRef>
          <a:effectRef idx="1">
            <a:schemeClr val="accent1"/>
          </a:effectRef>
          <a:fontRef idx="minor">
            <a:schemeClr val="tx1"/>
          </a:fontRef>
        </p:style>
      </p:cxnSp>
      <p:sp>
        <p:nvSpPr>
          <p:cNvPr id="688" name="Rectangle 687"/>
          <p:cNvSpPr/>
          <p:nvPr/>
        </p:nvSpPr>
        <p:spPr>
          <a:xfrm>
            <a:off x="4403868" y="3323027"/>
            <a:ext cx="4636009" cy="1419627"/>
          </a:xfrm>
          <a:prstGeom prst="rect">
            <a:avLst/>
          </a:prstGeom>
        </p:spPr>
        <p:txBody>
          <a:bodyPr wrap="square" lIns="68586" tIns="34294" rIns="68586" bIns="34294">
            <a:spAutoFit/>
          </a:bodyPr>
          <a:lstStyle/>
          <a:p>
            <a:pPr marL="285738" indent="-285738">
              <a:spcAft>
                <a:spcPts val="450"/>
              </a:spcAft>
              <a:buClr>
                <a:srgbClr val="214794"/>
              </a:buClr>
              <a:buFont typeface="Wingdings" charset="2"/>
              <a:buChar char="§"/>
            </a:pPr>
            <a:r>
              <a:rPr lang="en-CA" sz="1400" kern="0" dirty="0">
                <a:solidFill>
                  <a:srgbClr val="676767"/>
                </a:solidFill>
                <a:latin typeface="Arial"/>
                <a:ea typeface="Apple LiGothic Medium"/>
                <a:cs typeface="Apple LiGothic Medium"/>
              </a:rPr>
              <a:t>Additional APIC will increase the system scale (today up to 5 nodes supported) </a:t>
            </a:r>
            <a:r>
              <a:rPr lang="en-CA" sz="1400" kern="0" dirty="0">
                <a:solidFill>
                  <a:srgbClr val="FF0000"/>
                </a:solidFill>
                <a:latin typeface="Arial"/>
                <a:ea typeface="Apple LiGothic Medium"/>
                <a:cs typeface="Apple LiGothic Medium"/>
              </a:rPr>
              <a:t>but does not add more redundancy</a:t>
            </a:r>
          </a:p>
          <a:p>
            <a:pPr marL="285738" indent="-285738">
              <a:spcAft>
                <a:spcPts val="450"/>
              </a:spcAft>
              <a:buClr>
                <a:srgbClr val="214794"/>
              </a:buClr>
              <a:buFont typeface="Wingdings" charset="2"/>
              <a:buChar char="§"/>
            </a:pPr>
            <a:r>
              <a:rPr lang="en-CA" sz="1400" kern="0" dirty="0">
                <a:solidFill>
                  <a:srgbClr val="214794"/>
                </a:solidFill>
                <a:latin typeface="Arial"/>
                <a:ea typeface="Apple LiGothic Medium"/>
                <a:cs typeface="Apple LiGothic Medium"/>
              </a:rPr>
              <a:t>Hard failure </a:t>
            </a:r>
            <a:r>
              <a:rPr lang="en-CA" sz="1400" kern="0" dirty="0">
                <a:solidFill>
                  <a:srgbClr val="676767"/>
                </a:solidFill>
                <a:latin typeface="Arial"/>
                <a:ea typeface="Apple LiGothic Medium"/>
                <a:cs typeface="Apple LiGothic Medium"/>
              </a:rPr>
              <a:t>of two nodes would </a:t>
            </a:r>
            <a:r>
              <a:rPr lang="en-CA" sz="1400" kern="0" dirty="0" smtClean="0">
                <a:solidFill>
                  <a:srgbClr val="676767"/>
                </a:solidFill>
                <a:latin typeface="Arial"/>
                <a:ea typeface="Apple LiGothic Medium"/>
                <a:cs typeface="Apple LiGothic Medium"/>
              </a:rPr>
              <a:t>cause </a:t>
            </a:r>
            <a:r>
              <a:rPr lang="en-CA" sz="1400" kern="0" dirty="0">
                <a:solidFill>
                  <a:srgbClr val="676767"/>
                </a:solidFill>
                <a:latin typeface="Arial"/>
                <a:ea typeface="Apple LiGothic Medium"/>
                <a:cs typeface="Apple LiGothic Medium"/>
              </a:rPr>
              <a:t>inconsistent behaviour across shards</a:t>
            </a:r>
            <a:r>
              <a:rPr lang="en-CA" sz="1400" kern="0" dirty="0" smtClean="0">
                <a:solidFill>
                  <a:srgbClr val="676767"/>
                </a:solidFill>
                <a:latin typeface="Arial"/>
                <a:ea typeface="Apple LiGothic Medium"/>
                <a:cs typeface="Apple LiGothic Medium"/>
              </a:rPr>
              <a:t> (some will be in </a:t>
            </a:r>
            <a:r>
              <a:rPr lang="en-CA" sz="1400" kern="0" dirty="0">
                <a:solidFill>
                  <a:srgbClr val="676767"/>
                </a:solidFill>
                <a:latin typeface="Arial"/>
                <a:ea typeface="Apple LiGothic Medium"/>
                <a:cs typeface="Apple LiGothic Medium"/>
              </a:rPr>
              <a:t>‘read-only’ </a:t>
            </a:r>
            <a:r>
              <a:rPr lang="en-CA" sz="1400" kern="0" dirty="0" smtClean="0">
                <a:solidFill>
                  <a:srgbClr val="676767"/>
                </a:solidFill>
                <a:latin typeface="Arial"/>
                <a:ea typeface="Apple LiGothic Medium"/>
                <a:cs typeface="Apple LiGothic Medium"/>
              </a:rPr>
              <a:t>mode, some in ‘read-write’ mode)</a:t>
            </a:r>
            <a:endParaRPr lang="en-US" sz="1400" kern="0" dirty="0">
              <a:solidFill>
                <a:srgbClr val="676767"/>
              </a:solidFill>
              <a:latin typeface="Arial"/>
              <a:ea typeface="Apple LiGothic Medium"/>
              <a:cs typeface="Apple LiGothic Medium"/>
            </a:endParaRPr>
          </a:p>
        </p:txBody>
      </p:sp>
      <p:grpSp>
        <p:nvGrpSpPr>
          <p:cNvPr id="890" name="Group 889"/>
          <p:cNvGrpSpPr>
            <a:grpSpLocks noChangeAspect="1"/>
          </p:cNvGrpSpPr>
          <p:nvPr/>
        </p:nvGrpSpPr>
        <p:grpSpPr>
          <a:xfrm>
            <a:off x="1142895" y="2071733"/>
            <a:ext cx="429386" cy="438912"/>
            <a:chOff x="4869178" y="1646465"/>
            <a:chExt cx="1566426" cy="1579932"/>
          </a:xfrm>
        </p:grpSpPr>
        <p:sp>
          <p:nvSpPr>
            <p:cNvPr id="965" name="Rounded Rectangle 964"/>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966" name="Group 965"/>
            <p:cNvGrpSpPr/>
            <p:nvPr/>
          </p:nvGrpSpPr>
          <p:grpSpPr>
            <a:xfrm>
              <a:off x="5112848" y="1886403"/>
              <a:ext cx="1176541" cy="1176541"/>
              <a:chOff x="5112848" y="1886403"/>
              <a:chExt cx="1176541" cy="1176541"/>
            </a:xfrm>
          </p:grpSpPr>
          <p:sp>
            <p:nvSpPr>
              <p:cNvPr id="974" name="Rounded Rectangle 973"/>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975" name="Rounded Rectangle 974"/>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967" name="Rectangle 966"/>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968"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9"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970"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972"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973"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971"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892" name="Group 891"/>
          <p:cNvGrpSpPr/>
          <p:nvPr/>
        </p:nvGrpSpPr>
        <p:grpSpPr>
          <a:xfrm>
            <a:off x="648632" y="1144380"/>
            <a:ext cx="2788281" cy="849260"/>
            <a:chOff x="2059974" y="827009"/>
            <a:chExt cx="4905228" cy="1305251"/>
          </a:xfrm>
        </p:grpSpPr>
        <p:cxnSp>
          <p:nvCxnSpPr>
            <p:cNvPr id="907" name="Straight Connector 906"/>
            <p:cNvCxnSpPr>
              <a:endCxn id="934" idx="2"/>
            </p:cNvCxnSpPr>
            <p:nvPr/>
          </p:nvCxnSpPr>
          <p:spPr>
            <a:xfrm flipV="1">
              <a:off x="2428274" y="1453558"/>
              <a:ext cx="785382"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08" name="Straight Connector 907"/>
            <p:cNvCxnSpPr>
              <a:endCxn id="935" idx="2"/>
            </p:cNvCxnSpPr>
            <p:nvPr/>
          </p:nvCxnSpPr>
          <p:spPr>
            <a:xfrm flipV="1">
              <a:off x="2428276" y="1446446"/>
              <a:ext cx="167328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09" name="Straight Connector 908"/>
            <p:cNvCxnSpPr>
              <a:endCxn id="936" idx="2"/>
            </p:cNvCxnSpPr>
            <p:nvPr/>
          </p:nvCxnSpPr>
          <p:spPr>
            <a:xfrm flipV="1">
              <a:off x="2428276" y="1446446"/>
              <a:ext cx="256117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0" name="Straight Connector 909"/>
            <p:cNvCxnSpPr>
              <a:endCxn id="937" idx="2"/>
            </p:cNvCxnSpPr>
            <p:nvPr/>
          </p:nvCxnSpPr>
          <p:spPr>
            <a:xfrm flipV="1">
              <a:off x="2428274" y="1436608"/>
              <a:ext cx="346330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1" name="Straight Connector 910"/>
            <p:cNvCxnSpPr>
              <a:endCxn id="934" idx="2"/>
            </p:cNvCxnSpPr>
            <p:nvPr/>
          </p:nvCxnSpPr>
          <p:spPr>
            <a:xfrm flipH="1" flipV="1">
              <a:off x="3213656" y="1453558"/>
              <a:ext cx="27444" cy="55809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2" name="Straight Connector 911"/>
            <p:cNvCxnSpPr>
              <a:endCxn id="935" idx="2"/>
            </p:cNvCxnSpPr>
            <p:nvPr/>
          </p:nvCxnSpPr>
          <p:spPr>
            <a:xfrm flipV="1">
              <a:off x="3241102" y="1446445"/>
              <a:ext cx="860455"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3" name="Straight Connector 912"/>
            <p:cNvCxnSpPr>
              <a:endCxn id="936" idx="2"/>
            </p:cNvCxnSpPr>
            <p:nvPr/>
          </p:nvCxnSpPr>
          <p:spPr>
            <a:xfrm flipV="1">
              <a:off x="3241102" y="1446445"/>
              <a:ext cx="1748353"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4" name="Straight Connector 913"/>
            <p:cNvCxnSpPr>
              <a:endCxn id="937" idx="2"/>
            </p:cNvCxnSpPr>
            <p:nvPr/>
          </p:nvCxnSpPr>
          <p:spPr>
            <a:xfrm flipV="1">
              <a:off x="3241100" y="1436609"/>
              <a:ext cx="2650478" cy="575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5" name="Straight Connector 914"/>
            <p:cNvCxnSpPr>
              <a:endCxn id="934" idx="2"/>
            </p:cNvCxnSpPr>
            <p:nvPr/>
          </p:nvCxnSpPr>
          <p:spPr>
            <a:xfrm flipH="1" flipV="1">
              <a:off x="3213656" y="1453557"/>
              <a:ext cx="8686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6" name="Straight Connector 915"/>
            <p:cNvCxnSpPr>
              <a:endCxn id="935" idx="2"/>
            </p:cNvCxnSpPr>
            <p:nvPr/>
          </p:nvCxnSpPr>
          <p:spPr>
            <a:xfrm flipV="1">
              <a:off x="4082304" y="1446446"/>
              <a:ext cx="19253"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7" name="Straight Connector 916"/>
            <p:cNvCxnSpPr>
              <a:endCxn id="935" idx="2"/>
            </p:cNvCxnSpPr>
            <p:nvPr/>
          </p:nvCxnSpPr>
          <p:spPr>
            <a:xfrm flipH="1" flipV="1">
              <a:off x="4101557" y="1446446"/>
              <a:ext cx="8189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8" name="Straight Connector 917"/>
            <p:cNvCxnSpPr>
              <a:endCxn id="935" idx="2"/>
            </p:cNvCxnSpPr>
            <p:nvPr/>
          </p:nvCxnSpPr>
          <p:spPr>
            <a:xfrm flipH="1" flipV="1">
              <a:off x="4101557" y="1446446"/>
              <a:ext cx="1657147"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19" name="Straight Connector 918"/>
            <p:cNvCxnSpPr>
              <a:endCxn id="935" idx="2"/>
            </p:cNvCxnSpPr>
            <p:nvPr/>
          </p:nvCxnSpPr>
          <p:spPr>
            <a:xfrm flipH="1" flipV="1">
              <a:off x="4101557" y="1446446"/>
              <a:ext cx="24953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0" name="Straight Connector 919"/>
            <p:cNvCxnSpPr>
              <a:endCxn id="934" idx="2"/>
            </p:cNvCxnSpPr>
            <p:nvPr/>
          </p:nvCxnSpPr>
          <p:spPr>
            <a:xfrm flipH="1" flipV="1">
              <a:off x="3213656" y="1453558"/>
              <a:ext cx="17068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1" name="Straight Connector 920"/>
            <p:cNvCxnSpPr>
              <a:endCxn id="936" idx="2"/>
            </p:cNvCxnSpPr>
            <p:nvPr/>
          </p:nvCxnSpPr>
          <p:spPr>
            <a:xfrm flipV="1">
              <a:off x="4082304" y="1446446"/>
              <a:ext cx="907151"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2" name="Straight Connector 921"/>
            <p:cNvCxnSpPr>
              <a:endCxn id="937" idx="2"/>
            </p:cNvCxnSpPr>
            <p:nvPr/>
          </p:nvCxnSpPr>
          <p:spPr>
            <a:xfrm flipV="1">
              <a:off x="4082302" y="1436609"/>
              <a:ext cx="18092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3" name="Straight Connector 922"/>
            <p:cNvCxnSpPr>
              <a:endCxn id="934" idx="2"/>
            </p:cNvCxnSpPr>
            <p:nvPr/>
          </p:nvCxnSpPr>
          <p:spPr>
            <a:xfrm flipH="1" flipV="1">
              <a:off x="3213656" y="1453557"/>
              <a:ext cx="25450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4" name="Straight Connector 923"/>
            <p:cNvCxnSpPr>
              <a:endCxn id="936" idx="2"/>
            </p:cNvCxnSpPr>
            <p:nvPr/>
          </p:nvCxnSpPr>
          <p:spPr>
            <a:xfrm flipH="1" flipV="1">
              <a:off x="4989455" y="1446446"/>
              <a:ext cx="160744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5" name="Straight Connector 924"/>
            <p:cNvCxnSpPr>
              <a:endCxn id="937" idx="2"/>
            </p:cNvCxnSpPr>
            <p:nvPr/>
          </p:nvCxnSpPr>
          <p:spPr>
            <a:xfrm flipH="1" flipV="1">
              <a:off x="5891578" y="1436608"/>
              <a:ext cx="70532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6" name="Straight Connector 925"/>
            <p:cNvCxnSpPr>
              <a:endCxn id="934" idx="2"/>
            </p:cNvCxnSpPr>
            <p:nvPr/>
          </p:nvCxnSpPr>
          <p:spPr>
            <a:xfrm flipH="1" flipV="1">
              <a:off x="3213656" y="1453558"/>
              <a:ext cx="33832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7" name="Straight Connector 926"/>
            <p:cNvCxnSpPr>
              <a:endCxn id="936" idx="2"/>
            </p:cNvCxnSpPr>
            <p:nvPr/>
          </p:nvCxnSpPr>
          <p:spPr>
            <a:xfrm flipV="1">
              <a:off x="4920504" y="1446446"/>
              <a:ext cx="6895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8" name="Straight Connector 927"/>
            <p:cNvCxnSpPr>
              <a:endCxn id="937" idx="2"/>
            </p:cNvCxnSpPr>
            <p:nvPr/>
          </p:nvCxnSpPr>
          <p:spPr>
            <a:xfrm flipV="1">
              <a:off x="4920502" y="1436608"/>
              <a:ext cx="971076"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29" name="Straight Connector 928"/>
            <p:cNvCxnSpPr>
              <a:endCxn id="936" idx="2"/>
            </p:cNvCxnSpPr>
            <p:nvPr/>
          </p:nvCxnSpPr>
          <p:spPr>
            <a:xfrm flipH="1" flipV="1">
              <a:off x="4989455" y="1446446"/>
              <a:ext cx="769249"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930" name="Straight Connector 929"/>
            <p:cNvCxnSpPr>
              <a:endCxn id="937" idx="2"/>
            </p:cNvCxnSpPr>
            <p:nvPr/>
          </p:nvCxnSpPr>
          <p:spPr>
            <a:xfrm flipV="1">
              <a:off x="5758702" y="1436609"/>
              <a:ext cx="1328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931" name="Group 930"/>
            <p:cNvGrpSpPr/>
            <p:nvPr/>
          </p:nvGrpSpPr>
          <p:grpSpPr>
            <a:xfrm>
              <a:off x="2950840" y="827009"/>
              <a:ext cx="3203557" cy="626549"/>
              <a:chOff x="2765563" y="921399"/>
              <a:chExt cx="3574106" cy="626549"/>
            </a:xfrm>
          </p:grpSpPr>
          <p:pic>
            <p:nvPicPr>
              <p:cNvPr id="950" name="Picture 949"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5563" y="938348"/>
                <a:ext cx="586434" cy="609600"/>
              </a:xfrm>
              <a:prstGeom prst="rect">
                <a:avLst/>
              </a:prstGeom>
            </p:spPr>
          </p:pic>
          <p:pic>
            <p:nvPicPr>
              <p:cNvPr id="951" name="Picture 950"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6163" y="931236"/>
                <a:ext cx="586434" cy="609600"/>
              </a:xfrm>
              <a:prstGeom prst="rect">
                <a:avLst/>
              </a:prstGeom>
            </p:spPr>
          </p:pic>
          <p:pic>
            <p:nvPicPr>
              <p:cNvPr id="952" name="Picture 951"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6763" y="931236"/>
                <a:ext cx="586434" cy="609600"/>
              </a:xfrm>
              <a:prstGeom prst="rect">
                <a:avLst/>
              </a:prstGeom>
            </p:spPr>
          </p:pic>
          <p:pic>
            <p:nvPicPr>
              <p:cNvPr id="953" name="Picture 952"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3235" y="921399"/>
                <a:ext cx="586434" cy="609600"/>
              </a:xfrm>
              <a:prstGeom prst="rect">
                <a:avLst/>
              </a:prstGeom>
            </p:spPr>
          </p:pic>
        </p:grpSp>
        <p:pic>
          <p:nvPicPr>
            <p:cNvPr id="932" name="Picture 931"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4002" y="2013757"/>
              <a:ext cx="736600" cy="116402"/>
            </a:xfrm>
            <a:prstGeom prst="rect">
              <a:avLst/>
            </a:prstGeom>
          </p:spPr>
        </p:pic>
        <p:pic>
          <p:nvPicPr>
            <p:cNvPr id="933" name="Picture 932"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2202" y="2015858"/>
              <a:ext cx="736600" cy="116402"/>
            </a:xfrm>
            <a:prstGeom prst="rect">
              <a:avLst/>
            </a:prstGeom>
          </p:spPr>
        </p:pic>
        <p:pic>
          <p:nvPicPr>
            <p:cNvPr id="934" name="Picture 933"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0402" y="2013757"/>
              <a:ext cx="736600" cy="116402"/>
            </a:xfrm>
            <a:prstGeom prst="rect">
              <a:avLst/>
            </a:prstGeom>
          </p:spPr>
        </p:pic>
        <p:pic>
          <p:nvPicPr>
            <p:cNvPr id="935" name="Picture 934"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8602" y="2015858"/>
              <a:ext cx="736600" cy="116402"/>
            </a:xfrm>
            <a:prstGeom prst="rect">
              <a:avLst/>
            </a:prstGeom>
          </p:spPr>
        </p:pic>
        <p:pic>
          <p:nvPicPr>
            <p:cNvPr id="936" name="Picture 935"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2800" y="2011655"/>
              <a:ext cx="736600" cy="116402"/>
            </a:xfrm>
            <a:prstGeom prst="rect">
              <a:avLst/>
            </a:prstGeom>
          </p:spPr>
        </p:pic>
        <p:pic>
          <p:nvPicPr>
            <p:cNvPr id="937" name="Picture 936"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59974" y="2015858"/>
              <a:ext cx="736600" cy="116402"/>
            </a:xfrm>
            <a:prstGeom prst="rect">
              <a:avLst/>
            </a:prstGeom>
          </p:spPr>
        </p:pic>
      </p:grpSp>
      <p:sp>
        <p:nvSpPr>
          <p:cNvPr id="976" name="Rounded Rectangle 975"/>
          <p:cNvSpPr/>
          <p:nvPr/>
        </p:nvSpPr>
        <p:spPr>
          <a:xfrm rot="5400000">
            <a:off x="1097982" y="267554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977" name="Rounded Rectangle 976"/>
          <p:cNvSpPr/>
          <p:nvPr/>
        </p:nvSpPr>
        <p:spPr>
          <a:xfrm rot="5400000">
            <a:off x="1238701" y="2675654"/>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978" name="Rounded Rectangle 977"/>
          <p:cNvSpPr/>
          <p:nvPr/>
        </p:nvSpPr>
        <p:spPr>
          <a:xfrm rot="5400000">
            <a:off x="1383285" y="2676738"/>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grpSp>
        <p:nvGrpSpPr>
          <p:cNvPr id="979" name="Group 978"/>
          <p:cNvGrpSpPr>
            <a:grpSpLocks noChangeAspect="1"/>
          </p:cNvGrpSpPr>
          <p:nvPr/>
        </p:nvGrpSpPr>
        <p:grpSpPr>
          <a:xfrm>
            <a:off x="1800545" y="2067080"/>
            <a:ext cx="429386" cy="438912"/>
            <a:chOff x="4869178" y="1646465"/>
            <a:chExt cx="1566426" cy="1579932"/>
          </a:xfrm>
        </p:grpSpPr>
        <p:sp>
          <p:nvSpPr>
            <p:cNvPr id="980" name="Rounded Rectangle 979"/>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981" name="Group 980"/>
            <p:cNvGrpSpPr/>
            <p:nvPr/>
          </p:nvGrpSpPr>
          <p:grpSpPr>
            <a:xfrm>
              <a:off x="5112848" y="1886403"/>
              <a:ext cx="1176541" cy="1176541"/>
              <a:chOff x="5112848" y="1886403"/>
              <a:chExt cx="1176541" cy="1176541"/>
            </a:xfrm>
          </p:grpSpPr>
          <p:sp>
            <p:nvSpPr>
              <p:cNvPr id="989" name="Rounded Rectangle 988"/>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990" name="Rounded Rectangle 989"/>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982" name="Rectangle 981"/>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983"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84"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985"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987"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988"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986"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991" name="Group 990"/>
          <p:cNvGrpSpPr>
            <a:grpSpLocks noChangeAspect="1"/>
          </p:cNvGrpSpPr>
          <p:nvPr/>
        </p:nvGrpSpPr>
        <p:grpSpPr>
          <a:xfrm>
            <a:off x="2458195" y="2069255"/>
            <a:ext cx="429386" cy="438912"/>
            <a:chOff x="4869178" y="1646465"/>
            <a:chExt cx="1566426" cy="1579932"/>
          </a:xfrm>
        </p:grpSpPr>
        <p:sp>
          <p:nvSpPr>
            <p:cNvPr id="992" name="Rounded Rectangle 991"/>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993" name="Group 992"/>
            <p:cNvGrpSpPr/>
            <p:nvPr/>
          </p:nvGrpSpPr>
          <p:grpSpPr>
            <a:xfrm>
              <a:off x="5112848" y="1886403"/>
              <a:ext cx="1176541" cy="1176541"/>
              <a:chOff x="5112848" y="1886403"/>
              <a:chExt cx="1176541" cy="1176541"/>
            </a:xfrm>
          </p:grpSpPr>
          <p:sp>
            <p:nvSpPr>
              <p:cNvPr id="1001" name="Rounded Rectangle 1000"/>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002" name="Rounded Rectangle 1001"/>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994" name="Rectangle 993"/>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995"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6"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997"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999"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000"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998"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03" name="TextBox 1002"/>
          <p:cNvSpPr txBox="1"/>
          <p:nvPr/>
        </p:nvSpPr>
        <p:spPr>
          <a:xfrm>
            <a:off x="1119743" y="1973416"/>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1004" name="TextBox 1003"/>
          <p:cNvSpPr txBox="1"/>
          <p:nvPr/>
        </p:nvSpPr>
        <p:spPr>
          <a:xfrm>
            <a:off x="1791047" y="1982421"/>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1005" name="Rounded Rectangle 1004"/>
          <p:cNvSpPr/>
          <p:nvPr/>
        </p:nvSpPr>
        <p:spPr>
          <a:xfrm rot="5400000">
            <a:off x="1769288" y="2677717"/>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06" name="Rounded Rectangle 1005"/>
          <p:cNvSpPr/>
          <p:nvPr/>
        </p:nvSpPr>
        <p:spPr>
          <a:xfrm rot="5400000">
            <a:off x="1910006" y="2677829"/>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07" name="Rounded Rectangle 1006"/>
          <p:cNvSpPr/>
          <p:nvPr/>
        </p:nvSpPr>
        <p:spPr>
          <a:xfrm rot="5400000">
            <a:off x="2054591" y="2678913"/>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08" name="Rounded Rectangle 1007"/>
          <p:cNvSpPr/>
          <p:nvPr/>
        </p:nvSpPr>
        <p:spPr>
          <a:xfrm rot="5400000">
            <a:off x="2440593" y="267989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09" name="Rounded Rectangle 1008"/>
          <p:cNvSpPr/>
          <p:nvPr/>
        </p:nvSpPr>
        <p:spPr>
          <a:xfrm rot="5400000">
            <a:off x="2581311" y="2680004"/>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10" name="Rounded Rectangle 1009"/>
          <p:cNvSpPr/>
          <p:nvPr/>
        </p:nvSpPr>
        <p:spPr>
          <a:xfrm rot="5400000">
            <a:off x="2725896" y="2681088"/>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13" name="TextBox 1012"/>
          <p:cNvSpPr txBox="1"/>
          <p:nvPr/>
        </p:nvSpPr>
        <p:spPr>
          <a:xfrm>
            <a:off x="3221250" y="2170079"/>
            <a:ext cx="977790" cy="346251"/>
          </a:xfrm>
          <a:prstGeom prst="rect">
            <a:avLst/>
          </a:prstGeom>
          <a:noFill/>
        </p:spPr>
        <p:txBody>
          <a:bodyPr wrap="square" lIns="68580" tIns="34291" rIns="68580" bIns="34291" rtlCol="0">
            <a:spAutoFit/>
          </a:bodyPr>
          <a:lstStyle/>
          <a:p>
            <a:pPr algn="ctr" defTabSz="456953">
              <a:defRPr/>
            </a:pPr>
            <a:r>
              <a:rPr lang="en-US" sz="900" kern="0" dirty="0">
                <a:solidFill>
                  <a:sysClr val="windowText" lastClr="000000"/>
                </a:solidFill>
                <a:latin typeface="Arial"/>
              </a:rPr>
              <a:t>Shards in </a:t>
            </a:r>
          </a:p>
          <a:p>
            <a:pPr algn="ctr" defTabSz="456953">
              <a:defRPr/>
            </a:pPr>
            <a:r>
              <a:rPr lang="en-US" sz="900" kern="0" dirty="0">
                <a:solidFill>
                  <a:sysClr val="windowText" lastClr="000000"/>
                </a:solidFill>
                <a:latin typeface="Arial"/>
              </a:rPr>
              <a:t>‘read-only’ mode</a:t>
            </a:r>
          </a:p>
        </p:txBody>
      </p:sp>
      <p:cxnSp>
        <p:nvCxnSpPr>
          <p:cNvPr id="1014" name="Straight Arrow Connector 1013"/>
          <p:cNvCxnSpPr/>
          <p:nvPr/>
        </p:nvCxnSpPr>
        <p:spPr>
          <a:xfrm flipH="1">
            <a:off x="2970052" y="2492370"/>
            <a:ext cx="320901" cy="204852"/>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grpSp>
        <p:nvGrpSpPr>
          <p:cNvPr id="1017" name="Group 1016"/>
          <p:cNvGrpSpPr>
            <a:grpSpLocks noChangeAspect="1"/>
          </p:cNvGrpSpPr>
          <p:nvPr/>
        </p:nvGrpSpPr>
        <p:grpSpPr>
          <a:xfrm>
            <a:off x="5398733" y="1962398"/>
            <a:ext cx="429386" cy="438912"/>
            <a:chOff x="4869178" y="1646465"/>
            <a:chExt cx="1566426" cy="1579932"/>
          </a:xfrm>
        </p:grpSpPr>
        <p:sp>
          <p:nvSpPr>
            <p:cNvPr id="1018" name="Rounded Rectangle 1017"/>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019" name="Group 1018"/>
            <p:cNvGrpSpPr/>
            <p:nvPr/>
          </p:nvGrpSpPr>
          <p:grpSpPr>
            <a:xfrm>
              <a:off x="5112848" y="1886403"/>
              <a:ext cx="1176541" cy="1176541"/>
              <a:chOff x="5112848" y="1886403"/>
              <a:chExt cx="1176541" cy="1176541"/>
            </a:xfrm>
          </p:grpSpPr>
          <p:sp>
            <p:nvSpPr>
              <p:cNvPr id="1027" name="Rounded Rectangle 1026"/>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028" name="Rounded Rectangle 1027"/>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020" name="Rectangle 1019"/>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021"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2"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023"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025"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026"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24"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1029" name="Group 1028"/>
          <p:cNvGrpSpPr/>
          <p:nvPr/>
        </p:nvGrpSpPr>
        <p:grpSpPr>
          <a:xfrm>
            <a:off x="5198074" y="1035045"/>
            <a:ext cx="2788281" cy="849260"/>
            <a:chOff x="2059974" y="827009"/>
            <a:chExt cx="4905228" cy="1305251"/>
          </a:xfrm>
        </p:grpSpPr>
        <p:cxnSp>
          <p:nvCxnSpPr>
            <p:cNvPr id="1030" name="Straight Connector 1029"/>
            <p:cNvCxnSpPr>
              <a:endCxn id="1057" idx="2"/>
            </p:cNvCxnSpPr>
            <p:nvPr/>
          </p:nvCxnSpPr>
          <p:spPr>
            <a:xfrm flipV="1">
              <a:off x="2428274" y="1453558"/>
              <a:ext cx="785382"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1" name="Straight Connector 1030"/>
            <p:cNvCxnSpPr>
              <a:endCxn id="1058" idx="2"/>
            </p:cNvCxnSpPr>
            <p:nvPr/>
          </p:nvCxnSpPr>
          <p:spPr>
            <a:xfrm flipV="1">
              <a:off x="2428276" y="1446446"/>
              <a:ext cx="167328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2" name="Straight Connector 1031"/>
            <p:cNvCxnSpPr>
              <a:endCxn id="1059" idx="2"/>
            </p:cNvCxnSpPr>
            <p:nvPr/>
          </p:nvCxnSpPr>
          <p:spPr>
            <a:xfrm flipV="1">
              <a:off x="2428276" y="1446446"/>
              <a:ext cx="256117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3" name="Straight Connector 1032"/>
            <p:cNvCxnSpPr>
              <a:endCxn id="1060" idx="2"/>
            </p:cNvCxnSpPr>
            <p:nvPr/>
          </p:nvCxnSpPr>
          <p:spPr>
            <a:xfrm flipV="1">
              <a:off x="2428274" y="1436608"/>
              <a:ext cx="346330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4" name="Straight Connector 1033"/>
            <p:cNvCxnSpPr>
              <a:endCxn id="1057" idx="2"/>
            </p:cNvCxnSpPr>
            <p:nvPr/>
          </p:nvCxnSpPr>
          <p:spPr>
            <a:xfrm flipH="1" flipV="1">
              <a:off x="3213656" y="1453558"/>
              <a:ext cx="27444" cy="55809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5" name="Straight Connector 1034"/>
            <p:cNvCxnSpPr>
              <a:endCxn id="1058" idx="2"/>
            </p:cNvCxnSpPr>
            <p:nvPr/>
          </p:nvCxnSpPr>
          <p:spPr>
            <a:xfrm flipV="1">
              <a:off x="3241102" y="1446445"/>
              <a:ext cx="860455"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6" name="Straight Connector 1035"/>
            <p:cNvCxnSpPr>
              <a:endCxn id="1059" idx="2"/>
            </p:cNvCxnSpPr>
            <p:nvPr/>
          </p:nvCxnSpPr>
          <p:spPr>
            <a:xfrm flipV="1">
              <a:off x="3241102" y="1446445"/>
              <a:ext cx="1748353"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7" name="Straight Connector 1036"/>
            <p:cNvCxnSpPr>
              <a:endCxn id="1060" idx="2"/>
            </p:cNvCxnSpPr>
            <p:nvPr/>
          </p:nvCxnSpPr>
          <p:spPr>
            <a:xfrm flipV="1">
              <a:off x="3241100" y="1436609"/>
              <a:ext cx="2650478" cy="575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8" name="Straight Connector 1037"/>
            <p:cNvCxnSpPr>
              <a:endCxn id="1057" idx="2"/>
            </p:cNvCxnSpPr>
            <p:nvPr/>
          </p:nvCxnSpPr>
          <p:spPr>
            <a:xfrm flipH="1" flipV="1">
              <a:off x="3213656" y="1453557"/>
              <a:ext cx="8686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39" name="Straight Connector 1038"/>
            <p:cNvCxnSpPr>
              <a:endCxn id="1058" idx="2"/>
            </p:cNvCxnSpPr>
            <p:nvPr/>
          </p:nvCxnSpPr>
          <p:spPr>
            <a:xfrm flipV="1">
              <a:off x="4082304" y="1446446"/>
              <a:ext cx="19253"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0" name="Straight Connector 1039"/>
            <p:cNvCxnSpPr>
              <a:endCxn id="1058" idx="2"/>
            </p:cNvCxnSpPr>
            <p:nvPr/>
          </p:nvCxnSpPr>
          <p:spPr>
            <a:xfrm flipH="1" flipV="1">
              <a:off x="4101557" y="1446446"/>
              <a:ext cx="8189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1" name="Straight Connector 1040"/>
            <p:cNvCxnSpPr>
              <a:endCxn id="1058" idx="2"/>
            </p:cNvCxnSpPr>
            <p:nvPr/>
          </p:nvCxnSpPr>
          <p:spPr>
            <a:xfrm flipH="1" flipV="1">
              <a:off x="4101557" y="1446446"/>
              <a:ext cx="1657147"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2" name="Straight Connector 1041"/>
            <p:cNvCxnSpPr>
              <a:endCxn id="1058" idx="2"/>
            </p:cNvCxnSpPr>
            <p:nvPr/>
          </p:nvCxnSpPr>
          <p:spPr>
            <a:xfrm flipH="1" flipV="1">
              <a:off x="4101557" y="1446446"/>
              <a:ext cx="24953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3" name="Straight Connector 1042"/>
            <p:cNvCxnSpPr>
              <a:endCxn id="1057" idx="2"/>
            </p:cNvCxnSpPr>
            <p:nvPr/>
          </p:nvCxnSpPr>
          <p:spPr>
            <a:xfrm flipH="1" flipV="1">
              <a:off x="3213656" y="1453558"/>
              <a:ext cx="17068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4" name="Straight Connector 1043"/>
            <p:cNvCxnSpPr>
              <a:endCxn id="1059" idx="2"/>
            </p:cNvCxnSpPr>
            <p:nvPr/>
          </p:nvCxnSpPr>
          <p:spPr>
            <a:xfrm flipV="1">
              <a:off x="4082304" y="1446446"/>
              <a:ext cx="907151"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5" name="Straight Connector 1044"/>
            <p:cNvCxnSpPr>
              <a:endCxn id="1060" idx="2"/>
            </p:cNvCxnSpPr>
            <p:nvPr/>
          </p:nvCxnSpPr>
          <p:spPr>
            <a:xfrm flipV="1">
              <a:off x="4082302" y="1436609"/>
              <a:ext cx="18092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6" name="Straight Connector 1045"/>
            <p:cNvCxnSpPr>
              <a:endCxn id="1057" idx="2"/>
            </p:cNvCxnSpPr>
            <p:nvPr/>
          </p:nvCxnSpPr>
          <p:spPr>
            <a:xfrm flipH="1" flipV="1">
              <a:off x="3213656" y="1453557"/>
              <a:ext cx="25450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7" name="Straight Connector 1046"/>
            <p:cNvCxnSpPr>
              <a:endCxn id="1059" idx="2"/>
            </p:cNvCxnSpPr>
            <p:nvPr/>
          </p:nvCxnSpPr>
          <p:spPr>
            <a:xfrm flipH="1" flipV="1">
              <a:off x="4989455" y="1446446"/>
              <a:ext cx="160744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8" name="Straight Connector 1047"/>
            <p:cNvCxnSpPr>
              <a:endCxn id="1060" idx="2"/>
            </p:cNvCxnSpPr>
            <p:nvPr/>
          </p:nvCxnSpPr>
          <p:spPr>
            <a:xfrm flipH="1" flipV="1">
              <a:off x="5891578" y="1436608"/>
              <a:ext cx="70532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49" name="Straight Connector 1048"/>
            <p:cNvCxnSpPr>
              <a:endCxn id="1057" idx="2"/>
            </p:cNvCxnSpPr>
            <p:nvPr/>
          </p:nvCxnSpPr>
          <p:spPr>
            <a:xfrm flipH="1" flipV="1">
              <a:off x="3213656" y="1453558"/>
              <a:ext cx="33832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50" name="Straight Connector 1049"/>
            <p:cNvCxnSpPr>
              <a:endCxn id="1059" idx="2"/>
            </p:cNvCxnSpPr>
            <p:nvPr/>
          </p:nvCxnSpPr>
          <p:spPr>
            <a:xfrm flipV="1">
              <a:off x="4920504" y="1446446"/>
              <a:ext cx="6895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51" name="Straight Connector 1050"/>
            <p:cNvCxnSpPr>
              <a:endCxn id="1060" idx="2"/>
            </p:cNvCxnSpPr>
            <p:nvPr/>
          </p:nvCxnSpPr>
          <p:spPr>
            <a:xfrm flipV="1">
              <a:off x="4920502" y="1436608"/>
              <a:ext cx="971076"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52" name="Straight Connector 1051"/>
            <p:cNvCxnSpPr>
              <a:endCxn id="1059" idx="2"/>
            </p:cNvCxnSpPr>
            <p:nvPr/>
          </p:nvCxnSpPr>
          <p:spPr>
            <a:xfrm flipH="1" flipV="1">
              <a:off x="4989455" y="1446446"/>
              <a:ext cx="769249"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1053" name="Straight Connector 1052"/>
            <p:cNvCxnSpPr>
              <a:endCxn id="1060" idx="2"/>
            </p:cNvCxnSpPr>
            <p:nvPr/>
          </p:nvCxnSpPr>
          <p:spPr>
            <a:xfrm flipV="1">
              <a:off x="5758702" y="1436609"/>
              <a:ext cx="1328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1054" name="Group 1053"/>
            <p:cNvGrpSpPr/>
            <p:nvPr/>
          </p:nvGrpSpPr>
          <p:grpSpPr>
            <a:xfrm>
              <a:off x="2950840" y="827009"/>
              <a:ext cx="3203557" cy="626549"/>
              <a:chOff x="2765563" y="921399"/>
              <a:chExt cx="3574106" cy="626549"/>
            </a:xfrm>
          </p:grpSpPr>
          <p:pic>
            <p:nvPicPr>
              <p:cNvPr id="1061" name="Picture 1060"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5563" y="938348"/>
                <a:ext cx="586434" cy="609600"/>
              </a:xfrm>
              <a:prstGeom prst="rect">
                <a:avLst/>
              </a:prstGeom>
            </p:spPr>
          </p:pic>
          <p:pic>
            <p:nvPicPr>
              <p:cNvPr id="1062" name="Picture 1061"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6163" y="931236"/>
                <a:ext cx="586434" cy="609600"/>
              </a:xfrm>
              <a:prstGeom prst="rect">
                <a:avLst/>
              </a:prstGeom>
            </p:spPr>
          </p:pic>
          <p:pic>
            <p:nvPicPr>
              <p:cNvPr id="1063" name="Picture 1062"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6763" y="931236"/>
                <a:ext cx="586434" cy="609600"/>
              </a:xfrm>
              <a:prstGeom prst="rect">
                <a:avLst/>
              </a:prstGeom>
            </p:spPr>
          </p:pic>
          <p:pic>
            <p:nvPicPr>
              <p:cNvPr id="1064" name="Picture 1063"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3235" y="921399"/>
                <a:ext cx="586434" cy="609600"/>
              </a:xfrm>
              <a:prstGeom prst="rect">
                <a:avLst/>
              </a:prstGeom>
            </p:spPr>
          </p:pic>
        </p:grpSp>
        <p:pic>
          <p:nvPicPr>
            <p:cNvPr id="1055" name="Picture 1054"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4002" y="2013757"/>
              <a:ext cx="736600" cy="116402"/>
            </a:xfrm>
            <a:prstGeom prst="rect">
              <a:avLst/>
            </a:prstGeom>
          </p:spPr>
        </p:pic>
        <p:pic>
          <p:nvPicPr>
            <p:cNvPr id="1056" name="Picture 1055"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2202" y="2015858"/>
              <a:ext cx="736600" cy="116402"/>
            </a:xfrm>
            <a:prstGeom prst="rect">
              <a:avLst/>
            </a:prstGeom>
          </p:spPr>
        </p:pic>
        <p:pic>
          <p:nvPicPr>
            <p:cNvPr id="1057" name="Picture 1056"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0402" y="2013757"/>
              <a:ext cx="736600" cy="116402"/>
            </a:xfrm>
            <a:prstGeom prst="rect">
              <a:avLst/>
            </a:prstGeom>
          </p:spPr>
        </p:pic>
        <p:pic>
          <p:nvPicPr>
            <p:cNvPr id="1058" name="Picture 1057"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8602" y="2015858"/>
              <a:ext cx="736600" cy="116402"/>
            </a:xfrm>
            <a:prstGeom prst="rect">
              <a:avLst/>
            </a:prstGeom>
          </p:spPr>
        </p:pic>
        <p:pic>
          <p:nvPicPr>
            <p:cNvPr id="1059" name="Picture 1058"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2800" y="2011655"/>
              <a:ext cx="736600" cy="116402"/>
            </a:xfrm>
            <a:prstGeom prst="rect">
              <a:avLst/>
            </a:prstGeom>
          </p:spPr>
        </p:pic>
        <p:pic>
          <p:nvPicPr>
            <p:cNvPr id="1060" name="Picture 1059"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59974" y="2015858"/>
              <a:ext cx="736600" cy="116402"/>
            </a:xfrm>
            <a:prstGeom prst="rect">
              <a:avLst/>
            </a:prstGeom>
          </p:spPr>
        </p:pic>
      </p:grpSp>
      <p:sp>
        <p:nvSpPr>
          <p:cNvPr id="1065" name="Rounded Rectangle 1064"/>
          <p:cNvSpPr/>
          <p:nvPr/>
        </p:nvSpPr>
        <p:spPr>
          <a:xfrm rot="5400000">
            <a:off x="5449412" y="2566207"/>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66" name="Rounded Rectangle 1065"/>
          <p:cNvSpPr/>
          <p:nvPr/>
        </p:nvSpPr>
        <p:spPr>
          <a:xfrm rot="5400000">
            <a:off x="5590130" y="2566319"/>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67" name="Rounded Rectangle 1066"/>
          <p:cNvSpPr/>
          <p:nvPr/>
        </p:nvSpPr>
        <p:spPr>
          <a:xfrm rot="5400000">
            <a:off x="6021492" y="2567403"/>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grpSp>
        <p:nvGrpSpPr>
          <p:cNvPr id="1068" name="Group 1067"/>
          <p:cNvGrpSpPr>
            <a:grpSpLocks noChangeAspect="1"/>
          </p:cNvGrpSpPr>
          <p:nvPr/>
        </p:nvGrpSpPr>
        <p:grpSpPr>
          <a:xfrm>
            <a:off x="5906167" y="1957745"/>
            <a:ext cx="429386" cy="438912"/>
            <a:chOff x="4869178" y="1646465"/>
            <a:chExt cx="1566426" cy="1579932"/>
          </a:xfrm>
        </p:grpSpPr>
        <p:sp>
          <p:nvSpPr>
            <p:cNvPr id="1069" name="Rounded Rectangle 1068"/>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070" name="Group 1069"/>
            <p:cNvGrpSpPr/>
            <p:nvPr/>
          </p:nvGrpSpPr>
          <p:grpSpPr>
            <a:xfrm>
              <a:off x="5112848" y="1886403"/>
              <a:ext cx="1176541" cy="1176541"/>
              <a:chOff x="5112848" y="1886403"/>
              <a:chExt cx="1176541" cy="1176541"/>
            </a:xfrm>
          </p:grpSpPr>
          <p:sp>
            <p:nvSpPr>
              <p:cNvPr id="1078" name="Rounded Rectangle 1077"/>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079" name="Rounded Rectangle 1078"/>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071" name="Rectangle 1070"/>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072"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73"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074"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076"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077"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75"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1080" name="Group 1079"/>
          <p:cNvGrpSpPr>
            <a:grpSpLocks noChangeAspect="1"/>
          </p:cNvGrpSpPr>
          <p:nvPr/>
        </p:nvGrpSpPr>
        <p:grpSpPr>
          <a:xfrm>
            <a:off x="6420429" y="1959920"/>
            <a:ext cx="429386" cy="438912"/>
            <a:chOff x="4869178" y="1646465"/>
            <a:chExt cx="1566426" cy="1579932"/>
          </a:xfrm>
        </p:grpSpPr>
        <p:sp>
          <p:nvSpPr>
            <p:cNvPr id="1081" name="Rounded Rectangle 1080"/>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082" name="Group 1081"/>
            <p:cNvGrpSpPr/>
            <p:nvPr/>
          </p:nvGrpSpPr>
          <p:grpSpPr>
            <a:xfrm>
              <a:off x="5112848" y="1886403"/>
              <a:ext cx="1176541" cy="1176541"/>
              <a:chOff x="5112848" y="1886403"/>
              <a:chExt cx="1176541" cy="1176541"/>
            </a:xfrm>
          </p:grpSpPr>
          <p:sp>
            <p:nvSpPr>
              <p:cNvPr id="1090" name="Rounded Rectangle 1089"/>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091" name="Rounded Rectangle 1090"/>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083" name="Rectangle 1082"/>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084"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086"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088"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089"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87"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94" name="Rounded Rectangle 1093"/>
          <p:cNvSpPr/>
          <p:nvPr/>
        </p:nvSpPr>
        <p:spPr>
          <a:xfrm rot="5400000">
            <a:off x="6544053" y="256838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95" name="Rounded Rectangle 1094"/>
          <p:cNvSpPr/>
          <p:nvPr/>
        </p:nvSpPr>
        <p:spPr>
          <a:xfrm rot="5400000">
            <a:off x="6152204" y="2568494"/>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96" name="Rounded Rectangle 1095"/>
          <p:cNvSpPr/>
          <p:nvPr/>
        </p:nvSpPr>
        <p:spPr>
          <a:xfrm rot="5400000">
            <a:off x="7150248" y="2569578"/>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98" name="Rounded Rectangle 1097"/>
          <p:cNvSpPr/>
          <p:nvPr/>
        </p:nvSpPr>
        <p:spPr>
          <a:xfrm rot="5400000">
            <a:off x="6987365" y="2570669"/>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099" name="Rounded Rectangle 1098"/>
          <p:cNvSpPr/>
          <p:nvPr/>
        </p:nvSpPr>
        <p:spPr>
          <a:xfrm rot="5400000">
            <a:off x="7562115" y="2571752"/>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100" name="TextBox 1099"/>
          <p:cNvSpPr txBox="1"/>
          <p:nvPr/>
        </p:nvSpPr>
        <p:spPr>
          <a:xfrm>
            <a:off x="6279327" y="2911570"/>
            <a:ext cx="977790" cy="346251"/>
          </a:xfrm>
          <a:prstGeom prst="rect">
            <a:avLst/>
          </a:prstGeom>
          <a:noFill/>
        </p:spPr>
        <p:txBody>
          <a:bodyPr wrap="square" lIns="68580" tIns="34291" rIns="68580" bIns="34291" rtlCol="0">
            <a:spAutoFit/>
          </a:bodyPr>
          <a:lstStyle/>
          <a:p>
            <a:pPr algn="ctr" defTabSz="456953">
              <a:defRPr/>
            </a:pPr>
            <a:r>
              <a:rPr lang="en-US" sz="900" kern="0" dirty="0">
                <a:solidFill>
                  <a:sysClr val="windowText" lastClr="000000"/>
                </a:solidFill>
                <a:latin typeface="Arial"/>
              </a:rPr>
              <a:t>Shards in </a:t>
            </a:r>
          </a:p>
          <a:p>
            <a:pPr algn="ctr" defTabSz="456953">
              <a:defRPr/>
            </a:pPr>
            <a:r>
              <a:rPr lang="en-US" sz="900" kern="0" dirty="0">
                <a:solidFill>
                  <a:sysClr val="windowText" lastClr="000000"/>
                </a:solidFill>
                <a:latin typeface="Arial"/>
              </a:rPr>
              <a:t>‘read-only’ mode</a:t>
            </a:r>
          </a:p>
        </p:txBody>
      </p:sp>
      <p:grpSp>
        <p:nvGrpSpPr>
          <p:cNvPr id="1102" name="Group 1101"/>
          <p:cNvGrpSpPr>
            <a:grpSpLocks noChangeAspect="1"/>
          </p:cNvGrpSpPr>
          <p:nvPr/>
        </p:nvGrpSpPr>
        <p:grpSpPr>
          <a:xfrm>
            <a:off x="6934698" y="1962095"/>
            <a:ext cx="429386" cy="438912"/>
            <a:chOff x="4869178" y="1646465"/>
            <a:chExt cx="1566426" cy="1579932"/>
          </a:xfrm>
        </p:grpSpPr>
        <p:sp>
          <p:nvSpPr>
            <p:cNvPr id="1103" name="Rounded Rectangle 1102"/>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104" name="Group 1103"/>
            <p:cNvGrpSpPr/>
            <p:nvPr/>
          </p:nvGrpSpPr>
          <p:grpSpPr>
            <a:xfrm>
              <a:off x="5112848" y="1886403"/>
              <a:ext cx="1176541" cy="1176541"/>
              <a:chOff x="5112848" y="1886403"/>
              <a:chExt cx="1176541" cy="1176541"/>
            </a:xfrm>
          </p:grpSpPr>
          <p:sp>
            <p:nvSpPr>
              <p:cNvPr id="1112" name="Rounded Rectangle 1111"/>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113" name="Rounded Rectangle 1112"/>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105" name="Rectangle 1104"/>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106"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7"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108"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110"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111"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109"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1114" name="Group 1113"/>
          <p:cNvGrpSpPr>
            <a:grpSpLocks noChangeAspect="1"/>
          </p:cNvGrpSpPr>
          <p:nvPr/>
        </p:nvGrpSpPr>
        <p:grpSpPr>
          <a:xfrm>
            <a:off x="7442139" y="1957441"/>
            <a:ext cx="429386" cy="438912"/>
            <a:chOff x="4869178" y="1646465"/>
            <a:chExt cx="1566426" cy="1579932"/>
          </a:xfrm>
        </p:grpSpPr>
        <p:sp>
          <p:nvSpPr>
            <p:cNvPr id="1115" name="Rounded Rectangle 1114"/>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116" name="Group 1115"/>
            <p:cNvGrpSpPr/>
            <p:nvPr/>
          </p:nvGrpSpPr>
          <p:grpSpPr>
            <a:xfrm>
              <a:off x="5112848" y="1886403"/>
              <a:ext cx="1176541" cy="1176541"/>
              <a:chOff x="5112848" y="1886403"/>
              <a:chExt cx="1176541" cy="1176541"/>
            </a:xfrm>
          </p:grpSpPr>
          <p:sp>
            <p:nvSpPr>
              <p:cNvPr id="1124" name="Rounded Rectangle 1123"/>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125" name="Rounded Rectangle 1124"/>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117" name="Rectangle 1116"/>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118"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9"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120"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122"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123"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121"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126" name="Rounded Rectangle 1125"/>
          <p:cNvSpPr/>
          <p:nvPr/>
        </p:nvSpPr>
        <p:spPr>
          <a:xfrm rot="5400000">
            <a:off x="5881751" y="256838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127" name="TextBox 1126"/>
          <p:cNvSpPr txBox="1"/>
          <p:nvPr/>
        </p:nvSpPr>
        <p:spPr>
          <a:xfrm>
            <a:off x="5382422" y="1870910"/>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1128" name="TextBox 1127"/>
          <p:cNvSpPr txBox="1"/>
          <p:nvPr/>
        </p:nvSpPr>
        <p:spPr>
          <a:xfrm>
            <a:off x="5889852" y="1873087"/>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1130" name="Oval 1129"/>
          <p:cNvSpPr/>
          <p:nvPr/>
        </p:nvSpPr>
        <p:spPr>
          <a:xfrm>
            <a:off x="2430662" y="2533341"/>
            <a:ext cx="512077" cy="375562"/>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smtClean="0">
              <a:solidFill>
                <a:srgbClr val="FFFFFF"/>
              </a:solidFill>
              <a:latin typeface="Arial"/>
            </a:endParaRPr>
          </a:p>
        </p:txBody>
      </p:sp>
      <p:cxnSp>
        <p:nvCxnSpPr>
          <p:cNvPr id="1131" name="Straight Arrow Connector 1130"/>
          <p:cNvCxnSpPr>
            <a:endCxn id="1098" idx="3"/>
          </p:cNvCxnSpPr>
          <p:nvPr/>
        </p:nvCxnSpPr>
        <p:spPr>
          <a:xfrm flipV="1">
            <a:off x="6846284" y="2718586"/>
            <a:ext cx="244864" cy="252753"/>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cxnSp>
        <p:nvCxnSpPr>
          <p:cNvPr id="1138" name="Straight Arrow Connector 1137"/>
          <p:cNvCxnSpPr>
            <a:endCxn id="1094" idx="3"/>
          </p:cNvCxnSpPr>
          <p:nvPr/>
        </p:nvCxnSpPr>
        <p:spPr>
          <a:xfrm flipH="1" flipV="1">
            <a:off x="6647836" y="2716299"/>
            <a:ext cx="198448" cy="255040"/>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cxnSp>
        <p:nvCxnSpPr>
          <p:cNvPr id="208" name="Straight Arrow Connector 207"/>
          <p:cNvCxnSpPr/>
          <p:nvPr/>
        </p:nvCxnSpPr>
        <p:spPr>
          <a:xfrm flipH="1" flipV="1">
            <a:off x="7264822" y="2755197"/>
            <a:ext cx="324101" cy="252752"/>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sp>
        <p:nvSpPr>
          <p:cNvPr id="210" name="TextBox 209"/>
          <p:cNvSpPr txBox="1"/>
          <p:nvPr/>
        </p:nvSpPr>
        <p:spPr>
          <a:xfrm>
            <a:off x="7355825" y="2893806"/>
            <a:ext cx="1063270" cy="346251"/>
          </a:xfrm>
          <a:prstGeom prst="rect">
            <a:avLst/>
          </a:prstGeom>
          <a:noFill/>
        </p:spPr>
        <p:txBody>
          <a:bodyPr wrap="square" lIns="68580" tIns="34291" rIns="68580" bIns="34291" rtlCol="0">
            <a:spAutoFit/>
          </a:bodyPr>
          <a:lstStyle/>
          <a:p>
            <a:pPr algn="ctr" defTabSz="456953">
              <a:defRPr/>
            </a:pPr>
            <a:r>
              <a:rPr lang="en-US" sz="900" kern="0" dirty="0">
                <a:solidFill>
                  <a:sysClr val="windowText" lastClr="000000"/>
                </a:solidFill>
                <a:latin typeface="Arial"/>
              </a:rPr>
              <a:t>Shards in </a:t>
            </a:r>
          </a:p>
          <a:p>
            <a:pPr algn="ctr" defTabSz="456953">
              <a:defRPr/>
            </a:pPr>
            <a:r>
              <a:rPr lang="en-US" sz="900" kern="0" dirty="0">
                <a:solidFill>
                  <a:sysClr val="windowText" lastClr="000000"/>
                </a:solidFill>
                <a:latin typeface="Arial"/>
              </a:rPr>
              <a:t>‘read</a:t>
            </a:r>
            <a:r>
              <a:rPr lang="en-US" sz="900" kern="0" dirty="0" smtClean="0">
                <a:solidFill>
                  <a:sysClr val="windowText" lastClr="000000"/>
                </a:solidFill>
                <a:latin typeface="Arial"/>
              </a:rPr>
              <a:t>-write’ </a:t>
            </a:r>
            <a:r>
              <a:rPr lang="en-US" sz="900" kern="0" dirty="0">
                <a:solidFill>
                  <a:sysClr val="windowText" lastClr="000000"/>
                </a:solidFill>
                <a:latin typeface="Arial"/>
              </a:rPr>
              <a:t>mode</a:t>
            </a:r>
          </a:p>
        </p:txBody>
      </p:sp>
      <p:cxnSp>
        <p:nvCxnSpPr>
          <p:cNvPr id="211" name="Straight Arrow Connector 210"/>
          <p:cNvCxnSpPr/>
          <p:nvPr/>
        </p:nvCxnSpPr>
        <p:spPr>
          <a:xfrm flipV="1">
            <a:off x="7586241" y="2737433"/>
            <a:ext cx="44133" cy="270516"/>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94121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9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2" grpId="0" animBg="1"/>
      <p:bldP spid="688" grpId="0"/>
      <p:bldP spid="1003" grpId="0"/>
      <p:bldP spid="1004" grpId="0"/>
      <p:bldP spid="1013" grpId="0"/>
      <p:bldP spid="1065" grpId="0" animBg="1"/>
      <p:bldP spid="1066" grpId="0" animBg="1"/>
      <p:bldP spid="1067" grpId="0" animBg="1"/>
      <p:bldP spid="1094" grpId="0" animBg="1"/>
      <p:bldP spid="1095" grpId="0" animBg="1"/>
      <p:bldP spid="1096" grpId="0" animBg="1"/>
      <p:bldP spid="1098" grpId="0" animBg="1"/>
      <p:bldP spid="1099" grpId="0" animBg="1"/>
      <p:bldP spid="1100" grpId="0"/>
      <p:bldP spid="1126" grpId="0" animBg="1"/>
      <p:bldP spid="1127" grpId="0"/>
      <p:bldP spid="1128" grpId="0"/>
      <p:bldP spid="1130" grpId="0" animBg="1"/>
      <p:bldP spid="2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214794"/>
                </a:solidFill>
              </a:rPr>
              <a:t>Sharding</a:t>
            </a:r>
            <a:r>
              <a:rPr lang="en-US" dirty="0">
                <a:solidFill>
                  <a:srgbClr val="214794"/>
                </a:solidFill>
              </a:rPr>
              <a:t> </a:t>
            </a:r>
            <a:br>
              <a:rPr lang="en-US" dirty="0">
                <a:solidFill>
                  <a:srgbClr val="214794"/>
                </a:solidFill>
              </a:rPr>
            </a:br>
            <a:r>
              <a:rPr lang="en-US" dirty="0"/>
              <a:t>with more than 3 APIC</a:t>
            </a:r>
            <a:endParaRPr lang="fr-FR" dirty="0"/>
          </a:p>
        </p:txBody>
      </p:sp>
      <p:sp>
        <p:nvSpPr>
          <p:cNvPr id="3" name="Rounded Rectangle 2"/>
          <p:cNvSpPr/>
          <p:nvPr/>
        </p:nvSpPr>
        <p:spPr>
          <a:xfrm>
            <a:off x="5363165" y="1929670"/>
            <a:ext cx="2556969" cy="494336"/>
          </a:xfrm>
          <a:prstGeom prst="roundRect">
            <a:avLst>
              <a:gd name="adj" fmla="val 4898"/>
            </a:avLst>
          </a:prstGeom>
          <a:solidFill>
            <a:srgbClr val="008000">
              <a:alpha val="73000"/>
            </a:srgbClr>
          </a:solidFill>
          <a:ln w="9525">
            <a:solidFill>
              <a:schemeClr val="tx1"/>
            </a:solidFill>
            <a:prstDash val="sysDash"/>
            <a:round/>
            <a:headEnd/>
            <a:tailEnd/>
          </a:ln>
          <a:extLst/>
        </p:spPr>
        <p:txBody>
          <a:bodyPr vert="horz" wrap="square" lIns="91417" tIns="45708" rIns="91417" bIns="45708" numCol="1" anchor="t" anchorCtr="0" compatLnSpc="1">
            <a:prstTxWarp prst="textNoShape">
              <a:avLst/>
            </a:prstTxWarp>
          </a:bodyPr>
          <a:lstStyle>
            <a:defPPr>
              <a:defRPr lang="en-US"/>
            </a:defPPr>
            <a:lvl1pPr marL="0" algn="l" defTabSz="456953" rtl="0" eaLnBrk="1" latinLnBrk="0" hangingPunct="1">
              <a:defRPr sz="1800" kern="1200">
                <a:solidFill>
                  <a:schemeClr val="tx1"/>
                </a:solidFill>
                <a:latin typeface="+mn-lt"/>
                <a:ea typeface="+mn-ea"/>
                <a:cs typeface="+mn-cs"/>
              </a:defRPr>
            </a:lvl1pPr>
            <a:lvl2pPr marL="456953" algn="l" defTabSz="456953" rtl="0" eaLnBrk="1" latinLnBrk="0" hangingPunct="1">
              <a:defRPr sz="1800" kern="1200">
                <a:solidFill>
                  <a:schemeClr val="tx1"/>
                </a:solidFill>
                <a:latin typeface="+mn-lt"/>
                <a:ea typeface="+mn-ea"/>
                <a:cs typeface="+mn-cs"/>
              </a:defRPr>
            </a:lvl2pPr>
            <a:lvl3pPr marL="913906" algn="l" defTabSz="456953" rtl="0" eaLnBrk="1" latinLnBrk="0" hangingPunct="1">
              <a:defRPr sz="1800" kern="1200">
                <a:solidFill>
                  <a:schemeClr val="tx1"/>
                </a:solidFill>
                <a:latin typeface="+mn-lt"/>
                <a:ea typeface="+mn-ea"/>
                <a:cs typeface="+mn-cs"/>
              </a:defRPr>
            </a:lvl3pPr>
            <a:lvl4pPr marL="1370859" algn="l" defTabSz="456953" rtl="0" eaLnBrk="1" latinLnBrk="0" hangingPunct="1">
              <a:defRPr sz="1800" kern="1200">
                <a:solidFill>
                  <a:schemeClr val="tx1"/>
                </a:solidFill>
                <a:latin typeface="+mn-lt"/>
                <a:ea typeface="+mn-ea"/>
                <a:cs typeface="+mn-cs"/>
              </a:defRPr>
            </a:lvl4pPr>
            <a:lvl5pPr marL="1827808" algn="l" defTabSz="456953" rtl="0" eaLnBrk="1" latinLnBrk="0" hangingPunct="1">
              <a:defRPr sz="1800" kern="1200">
                <a:solidFill>
                  <a:schemeClr val="tx1"/>
                </a:solidFill>
                <a:latin typeface="+mn-lt"/>
                <a:ea typeface="+mn-ea"/>
                <a:cs typeface="+mn-cs"/>
              </a:defRPr>
            </a:lvl5pPr>
            <a:lvl6pPr marL="2284756" algn="l" defTabSz="456953" rtl="0" eaLnBrk="1" latinLnBrk="0" hangingPunct="1">
              <a:defRPr sz="1800" kern="1200">
                <a:solidFill>
                  <a:schemeClr val="tx1"/>
                </a:solidFill>
                <a:latin typeface="+mn-lt"/>
                <a:ea typeface="+mn-ea"/>
                <a:cs typeface="+mn-cs"/>
              </a:defRPr>
            </a:lvl6pPr>
            <a:lvl7pPr marL="2741718" algn="l" defTabSz="456953" rtl="0" eaLnBrk="1" latinLnBrk="0" hangingPunct="1">
              <a:defRPr sz="1800" kern="1200">
                <a:solidFill>
                  <a:schemeClr val="tx1"/>
                </a:solidFill>
                <a:latin typeface="+mn-lt"/>
                <a:ea typeface="+mn-ea"/>
                <a:cs typeface="+mn-cs"/>
              </a:defRPr>
            </a:lvl7pPr>
            <a:lvl8pPr marL="3198665" algn="l" defTabSz="456953" rtl="0" eaLnBrk="1" latinLnBrk="0" hangingPunct="1">
              <a:defRPr sz="1800" kern="1200">
                <a:solidFill>
                  <a:schemeClr val="tx1"/>
                </a:solidFill>
                <a:latin typeface="+mn-lt"/>
                <a:ea typeface="+mn-ea"/>
                <a:cs typeface="+mn-cs"/>
              </a:defRPr>
            </a:lvl8pPr>
            <a:lvl9pPr marL="3655615" algn="l" defTabSz="456953" rtl="0" eaLnBrk="1" latinLnBrk="0" hangingPunct="1">
              <a:defRPr sz="1800" kern="1200">
                <a:solidFill>
                  <a:schemeClr val="tx1"/>
                </a:solidFill>
                <a:latin typeface="+mn-lt"/>
                <a:ea typeface="+mn-ea"/>
                <a:cs typeface="+mn-cs"/>
              </a:defRPr>
            </a:lvl9pPr>
          </a:lstStyle>
          <a:p>
            <a:endParaRPr lang="en-US" dirty="0">
              <a:solidFill>
                <a:srgbClr val="0096D6"/>
              </a:solidFill>
              <a:latin typeface="Arial"/>
            </a:endParaRPr>
          </a:p>
        </p:txBody>
      </p:sp>
      <p:sp>
        <p:nvSpPr>
          <p:cNvPr id="5" name="Rectangle 4"/>
          <p:cNvSpPr/>
          <p:nvPr/>
        </p:nvSpPr>
        <p:spPr>
          <a:xfrm>
            <a:off x="218443" y="1551712"/>
            <a:ext cx="4636009" cy="843829"/>
          </a:xfrm>
          <a:prstGeom prst="rect">
            <a:avLst/>
          </a:prstGeom>
        </p:spPr>
        <p:txBody>
          <a:bodyPr wrap="square" lIns="68586" tIns="34294" rIns="68586" bIns="34294">
            <a:spAutoFit/>
          </a:bodyPr>
          <a:lstStyle/>
          <a:p>
            <a:pPr marL="285738" indent="-285738">
              <a:spcAft>
                <a:spcPts val="450"/>
              </a:spcAft>
              <a:buClr>
                <a:srgbClr val="214794"/>
              </a:buClr>
              <a:buFont typeface="Wingdings" charset="2"/>
              <a:buChar char="§"/>
            </a:pPr>
            <a:r>
              <a:rPr lang="en-CA" sz="1400" kern="0" dirty="0" smtClean="0">
                <a:solidFill>
                  <a:srgbClr val="676767"/>
                </a:solidFill>
                <a:latin typeface="Arial"/>
                <a:ea typeface="Apple LiGothic Medium"/>
                <a:cs typeface="Apple LiGothic Medium"/>
              </a:rPr>
              <a:t>What is 3 APIC fails ?</a:t>
            </a:r>
          </a:p>
          <a:p>
            <a:pPr marL="285738" indent="-285738">
              <a:spcAft>
                <a:spcPts val="450"/>
              </a:spcAft>
              <a:buClr>
                <a:srgbClr val="214794"/>
              </a:buClr>
              <a:buFont typeface="Wingdings" charset="2"/>
              <a:buChar char="§"/>
            </a:pPr>
            <a:endParaRPr lang="en-CA" sz="1400" kern="0" dirty="0">
              <a:solidFill>
                <a:srgbClr val="676767"/>
              </a:solidFill>
              <a:latin typeface="Arial"/>
              <a:ea typeface="Apple LiGothic Medium"/>
              <a:cs typeface="Apple LiGothic Medium"/>
            </a:endParaRPr>
          </a:p>
          <a:p>
            <a:pPr marL="285738" indent="-285738">
              <a:spcAft>
                <a:spcPts val="450"/>
              </a:spcAft>
              <a:buClr>
                <a:srgbClr val="214794"/>
              </a:buClr>
              <a:buFont typeface="Wingdings" charset="2"/>
              <a:buChar char="§"/>
            </a:pPr>
            <a:endParaRPr lang="en-US" sz="1400" kern="0" dirty="0">
              <a:solidFill>
                <a:srgbClr val="676767"/>
              </a:solidFill>
              <a:latin typeface="Arial"/>
              <a:ea typeface="Apple LiGothic Medium"/>
              <a:cs typeface="Apple LiGothic Medium"/>
            </a:endParaRPr>
          </a:p>
        </p:txBody>
      </p:sp>
      <p:grpSp>
        <p:nvGrpSpPr>
          <p:cNvPr id="6" name="Group 5"/>
          <p:cNvGrpSpPr>
            <a:grpSpLocks noChangeAspect="1"/>
          </p:cNvGrpSpPr>
          <p:nvPr/>
        </p:nvGrpSpPr>
        <p:grpSpPr>
          <a:xfrm>
            <a:off x="5398733" y="1962398"/>
            <a:ext cx="429386" cy="438912"/>
            <a:chOff x="4869178" y="1646465"/>
            <a:chExt cx="1566426" cy="1579932"/>
          </a:xfrm>
        </p:grpSpPr>
        <p:sp>
          <p:nvSpPr>
            <p:cNvPr id="7" name="Rounded Rectangle 6"/>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8" name="Group 7"/>
            <p:cNvGrpSpPr/>
            <p:nvPr/>
          </p:nvGrpSpPr>
          <p:grpSpPr>
            <a:xfrm>
              <a:off x="5112848" y="1886403"/>
              <a:ext cx="1176541" cy="1176541"/>
              <a:chOff x="5112848" y="1886403"/>
              <a:chExt cx="1176541" cy="1176541"/>
            </a:xfrm>
          </p:grpSpPr>
          <p:sp>
            <p:nvSpPr>
              <p:cNvPr id="16" name="Rounded Rectangle 15"/>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7" name="Rounded Rectangle 16"/>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9" name="Rectangle 8"/>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0"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2"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4"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5"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3"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18" name="Group 17"/>
          <p:cNvGrpSpPr/>
          <p:nvPr/>
        </p:nvGrpSpPr>
        <p:grpSpPr>
          <a:xfrm>
            <a:off x="5198074" y="1035045"/>
            <a:ext cx="2788281" cy="849260"/>
            <a:chOff x="2059974" y="827009"/>
            <a:chExt cx="4905228" cy="1305251"/>
          </a:xfrm>
        </p:grpSpPr>
        <p:cxnSp>
          <p:nvCxnSpPr>
            <p:cNvPr id="19" name="Straight Connector 18"/>
            <p:cNvCxnSpPr>
              <a:endCxn id="46" idx="2"/>
            </p:cNvCxnSpPr>
            <p:nvPr/>
          </p:nvCxnSpPr>
          <p:spPr>
            <a:xfrm flipV="1">
              <a:off x="2428274" y="1453558"/>
              <a:ext cx="785382"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0" name="Straight Connector 19"/>
            <p:cNvCxnSpPr>
              <a:endCxn id="47" idx="2"/>
            </p:cNvCxnSpPr>
            <p:nvPr/>
          </p:nvCxnSpPr>
          <p:spPr>
            <a:xfrm flipV="1">
              <a:off x="2428276" y="1446446"/>
              <a:ext cx="167328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1" name="Straight Connector 20"/>
            <p:cNvCxnSpPr>
              <a:endCxn id="48" idx="2"/>
            </p:cNvCxnSpPr>
            <p:nvPr/>
          </p:nvCxnSpPr>
          <p:spPr>
            <a:xfrm flipV="1">
              <a:off x="2428276" y="1446446"/>
              <a:ext cx="256117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2" name="Straight Connector 21"/>
            <p:cNvCxnSpPr>
              <a:endCxn id="49" idx="2"/>
            </p:cNvCxnSpPr>
            <p:nvPr/>
          </p:nvCxnSpPr>
          <p:spPr>
            <a:xfrm flipV="1">
              <a:off x="2428274" y="1436608"/>
              <a:ext cx="346330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3" name="Straight Connector 22"/>
            <p:cNvCxnSpPr>
              <a:endCxn id="46" idx="2"/>
            </p:cNvCxnSpPr>
            <p:nvPr/>
          </p:nvCxnSpPr>
          <p:spPr>
            <a:xfrm flipH="1" flipV="1">
              <a:off x="3213656" y="1453558"/>
              <a:ext cx="27444" cy="55809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4" name="Straight Connector 23"/>
            <p:cNvCxnSpPr>
              <a:endCxn id="47" idx="2"/>
            </p:cNvCxnSpPr>
            <p:nvPr/>
          </p:nvCxnSpPr>
          <p:spPr>
            <a:xfrm flipV="1">
              <a:off x="3241102" y="1446445"/>
              <a:ext cx="860455"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5" name="Straight Connector 24"/>
            <p:cNvCxnSpPr>
              <a:endCxn id="48" idx="2"/>
            </p:cNvCxnSpPr>
            <p:nvPr/>
          </p:nvCxnSpPr>
          <p:spPr>
            <a:xfrm flipV="1">
              <a:off x="3241102" y="1446445"/>
              <a:ext cx="1748353" cy="56521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6" name="Straight Connector 25"/>
            <p:cNvCxnSpPr>
              <a:endCxn id="49" idx="2"/>
            </p:cNvCxnSpPr>
            <p:nvPr/>
          </p:nvCxnSpPr>
          <p:spPr>
            <a:xfrm flipV="1">
              <a:off x="3241100" y="1436609"/>
              <a:ext cx="2650478" cy="575047"/>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7" name="Straight Connector 26"/>
            <p:cNvCxnSpPr>
              <a:endCxn id="46" idx="2"/>
            </p:cNvCxnSpPr>
            <p:nvPr/>
          </p:nvCxnSpPr>
          <p:spPr>
            <a:xfrm flipH="1" flipV="1">
              <a:off x="3213656" y="1453557"/>
              <a:ext cx="8686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8" name="Straight Connector 27"/>
            <p:cNvCxnSpPr>
              <a:endCxn id="47" idx="2"/>
            </p:cNvCxnSpPr>
            <p:nvPr/>
          </p:nvCxnSpPr>
          <p:spPr>
            <a:xfrm flipV="1">
              <a:off x="4082304" y="1446446"/>
              <a:ext cx="19253"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29" name="Straight Connector 28"/>
            <p:cNvCxnSpPr>
              <a:endCxn id="47" idx="2"/>
            </p:cNvCxnSpPr>
            <p:nvPr/>
          </p:nvCxnSpPr>
          <p:spPr>
            <a:xfrm flipH="1" flipV="1">
              <a:off x="4101557" y="1446446"/>
              <a:ext cx="8189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0" name="Straight Connector 29"/>
            <p:cNvCxnSpPr>
              <a:endCxn id="47" idx="2"/>
            </p:cNvCxnSpPr>
            <p:nvPr/>
          </p:nvCxnSpPr>
          <p:spPr>
            <a:xfrm flipH="1" flipV="1">
              <a:off x="4101557" y="1446446"/>
              <a:ext cx="1657147"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1" name="Straight Connector 30"/>
            <p:cNvCxnSpPr>
              <a:endCxn id="47" idx="2"/>
            </p:cNvCxnSpPr>
            <p:nvPr/>
          </p:nvCxnSpPr>
          <p:spPr>
            <a:xfrm flipH="1" flipV="1">
              <a:off x="4101557" y="1446446"/>
              <a:ext cx="2495347"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2" name="Straight Connector 31"/>
            <p:cNvCxnSpPr>
              <a:endCxn id="46" idx="2"/>
            </p:cNvCxnSpPr>
            <p:nvPr/>
          </p:nvCxnSpPr>
          <p:spPr>
            <a:xfrm flipH="1" flipV="1">
              <a:off x="3213656" y="1453558"/>
              <a:ext cx="17068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3" name="Straight Connector 32"/>
            <p:cNvCxnSpPr>
              <a:endCxn id="48" idx="2"/>
            </p:cNvCxnSpPr>
            <p:nvPr/>
          </p:nvCxnSpPr>
          <p:spPr>
            <a:xfrm flipV="1">
              <a:off x="4082304" y="1446446"/>
              <a:ext cx="907151"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4" name="Straight Connector 33"/>
            <p:cNvCxnSpPr>
              <a:endCxn id="49" idx="2"/>
            </p:cNvCxnSpPr>
            <p:nvPr/>
          </p:nvCxnSpPr>
          <p:spPr>
            <a:xfrm flipV="1">
              <a:off x="4082302" y="1436609"/>
              <a:ext cx="18092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5" name="Straight Connector 34"/>
            <p:cNvCxnSpPr>
              <a:endCxn id="46" idx="2"/>
            </p:cNvCxnSpPr>
            <p:nvPr/>
          </p:nvCxnSpPr>
          <p:spPr>
            <a:xfrm flipH="1" flipV="1">
              <a:off x="3213656" y="1453557"/>
              <a:ext cx="2545046" cy="560199"/>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6" name="Straight Connector 35"/>
            <p:cNvCxnSpPr>
              <a:endCxn id="48" idx="2"/>
            </p:cNvCxnSpPr>
            <p:nvPr/>
          </p:nvCxnSpPr>
          <p:spPr>
            <a:xfrm flipH="1" flipV="1">
              <a:off x="4989455" y="1446446"/>
              <a:ext cx="1607449"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7" name="Straight Connector 36"/>
            <p:cNvCxnSpPr>
              <a:endCxn id="49" idx="2"/>
            </p:cNvCxnSpPr>
            <p:nvPr/>
          </p:nvCxnSpPr>
          <p:spPr>
            <a:xfrm flipH="1" flipV="1">
              <a:off x="5891578" y="1436608"/>
              <a:ext cx="705324"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8" name="Straight Connector 37"/>
            <p:cNvCxnSpPr>
              <a:endCxn id="46" idx="2"/>
            </p:cNvCxnSpPr>
            <p:nvPr/>
          </p:nvCxnSpPr>
          <p:spPr>
            <a:xfrm flipH="1" flipV="1">
              <a:off x="3213656" y="1453558"/>
              <a:ext cx="3383246" cy="56230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39" name="Straight Connector 38"/>
            <p:cNvCxnSpPr>
              <a:endCxn id="48" idx="2"/>
            </p:cNvCxnSpPr>
            <p:nvPr/>
          </p:nvCxnSpPr>
          <p:spPr>
            <a:xfrm flipV="1">
              <a:off x="4920504" y="1446446"/>
              <a:ext cx="68951" cy="569413"/>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40" name="Straight Connector 39"/>
            <p:cNvCxnSpPr>
              <a:endCxn id="49" idx="2"/>
            </p:cNvCxnSpPr>
            <p:nvPr/>
          </p:nvCxnSpPr>
          <p:spPr>
            <a:xfrm flipV="1">
              <a:off x="4920502" y="1436608"/>
              <a:ext cx="971076" cy="579250"/>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41" name="Straight Connector 40"/>
            <p:cNvCxnSpPr>
              <a:endCxn id="48" idx="2"/>
            </p:cNvCxnSpPr>
            <p:nvPr/>
          </p:nvCxnSpPr>
          <p:spPr>
            <a:xfrm flipH="1" flipV="1">
              <a:off x="4989455" y="1446446"/>
              <a:ext cx="769249" cy="567311"/>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cxnSp>
          <p:nvCxnSpPr>
            <p:cNvPr id="42" name="Straight Connector 41"/>
            <p:cNvCxnSpPr>
              <a:endCxn id="49" idx="2"/>
            </p:cNvCxnSpPr>
            <p:nvPr/>
          </p:nvCxnSpPr>
          <p:spPr>
            <a:xfrm flipV="1">
              <a:off x="5758702" y="1436609"/>
              <a:ext cx="132876" cy="577148"/>
            </a:xfrm>
            <a:prstGeom prst="line">
              <a:avLst/>
            </a:prstGeom>
            <a:noFill/>
            <a:ln w="9525" cap="flat" cmpd="sng" algn="ctr">
              <a:solidFill>
                <a:srgbClr val="0D868E">
                  <a:shade val="95000"/>
                  <a:satMod val="105000"/>
                </a:srgbClr>
              </a:solidFill>
              <a:prstDash val="solid"/>
            </a:ln>
            <a:effectLst>
              <a:outerShdw blurRad="50800" dist="38100" dir="5400000" algn="t" rotWithShape="0">
                <a:prstClr val="black">
                  <a:alpha val="40000"/>
                </a:prstClr>
              </a:outerShdw>
            </a:effectLst>
          </p:spPr>
        </p:cxnSp>
        <p:grpSp>
          <p:nvGrpSpPr>
            <p:cNvPr id="43" name="Group 42"/>
            <p:cNvGrpSpPr/>
            <p:nvPr/>
          </p:nvGrpSpPr>
          <p:grpSpPr>
            <a:xfrm>
              <a:off x="2950840" y="827009"/>
              <a:ext cx="3203557" cy="626549"/>
              <a:chOff x="2765563" y="921399"/>
              <a:chExt cx="3574106" cy="626549"/>
            </a:xfrm>
          </p:grpSpPr>
          <p:pic>
            <p:nvPicPr>
              <p:cNvPr id="50" name="Picture 49"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5563" y="938348"/>
                <a:ext cx="586434" cy="609600"/>
              </a:xfrm>
              <a:prstGeom prst="rect">
                <a:avLst/>
              </a:prstGeom>
            </p:spPr>
          </p:pic>
          <p:pic>
            <p:nvPicPr>
              <p:cNvPr id="51" name="Picture 50"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6163" y="931236"/>
                <a:ext cx="586434" cy="609600"/>
              </a:xfrm>
              <a:prstGeom prst="rect">
                <a:avLst/>
              </a:prstGeom>
            </p:spPr>
          </p:pic>
          <p:pic>
            <p:nvPicPr>
              <p:cNvPr id="52" name="Picture 51"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46763" y="931236"/>
                <a:ext cx="586434" cy="609600"/>
              </a:xfrm>
              <a:prstGeom prst="rect">
                <a:avLst/>
              </a:prstGeom>
            </p:spPr>
          </p:pic>
          <p:pic>
            <p:nvPicPr>
              <p:cNvPr id="53" name="Picture 52" descr="Cortina8Fron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53235" y="921399"/>
                <a:ext cx="586434" cy="609600"/>
              </a:xfrm>
              <a:prstGeom prst="rect">
                <a:avLst/>
              </a:prstGeom>
            </p:spPr>
          </p:pic>
        </p:grpSp>
        <p:pic>
          <p:nvPicPr>
            <p:cNvPr id="44" name="Picture 43"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14002" y="2013757"/>
              <a:ext cx="736600" cy="116402"/>
            </a:xfrm>
            <a:prstGeom prst="rect">
              <a:avLst/>
            </a:prstGeom>
          </p:spPr>
        </p:pic>
        <p:pic>
          <p:nvPicPr>
            <p:cNvPr id="45" name="Picture 44"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52202" y="2015858"/>
              <a:ext cx="736600" cy="116402"/>
            </a:xfrm>
            <a:prstGeom prst="rect">
              <a:avLst/>
            </a:prstGeom>
          </p:spPr>
        </p:pic>
        <p:pic>
          <p:nvPicPr>
            <p:cNvPr id="46" name="Picture 45"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90402" y="2013757"/>
              <a:ext cx="736600" cy="116402"/>
            </a:xfrm>
            <a:prstGeom prst="rect">
              <a:avLst/>
            </a:prstGeom>
          </p:spPr>
        </p:pic>
        <p:pic>
          <p:nvPicPr>
            <p:cNvPr id="47" name="Picture 46"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8602" y="2015858"/>
              <a:ext cx="736600" cy="116402"/>
            </a:xfrm>
            <a:prstGeom prst="rect">
              <a:avLst/>
            </a:prstGeom>
          </p:spPr>
        </p:pic>
        <p:pic>
          <p:nvPicPr>
            <p:cNvPr id="48" name="Picture 47"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72800" y="2011655"/>
              <a:ext cx="736600" cy="116402"/>
            </a:xfrm>
            <a:prstGeom prst="rect">
              <a:avLst/>
            </a:prstGeom>
          </p:spPr>
        </p:pic>
        <p:pic>
          <p:nvPicPr>
            <p:cNvPr id="49" name="Picture 48" descr="ToR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59974" y="2015858"/>
              <a:ext cx="736600" cy="116402"/>
            </a:xfrm>
            <a:prstGeom prst="rect">
              <a:avLst/>
            </a:prstGeom>
          </p:spPr>
        </p:pic>
      </p:grpSp>
      <p:sp>
        <p:nvSpPr>
          <p:cNvPr id="54" name="Rounded Rectangle 53"/>
          <p:cNvSpPr/>
          <p:nvPr/>
        </p:nvSpPr>
        <p:spPr>
          <a:xfrm rot="5400000">
            <a:off x="5449412" y="2566207"/>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55" name="Rounded Rectangle 54"/>
          <p:cNvSpPr/>
          <p:nvPr/>
        </p:nvSpPr>
        <p:spPr>
          <a:xfrm rot="5400000">
            <a:off x="5590130" y="2566319"/>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56" name="Rounded Rectangle 55"/>
          <p:cNvSpPr/>
          <p:nvPr/>
        </p:nvSpPr>
        <p:spPr>
          <a:xfrm rot="5400000">
            <a:off x="6021492" y="2567403"/>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grpSp>
        <p:nvGrpSpPr>
          <p:cNvPr id="57" name="Group 56"/>
          <p:cNvGrpSpPr>
            <a:grpSpLocks noChangeAspect="1"/>
          </p:cNvGrpSpPr>
          <p:nvPr/>
        </p:nvGrpSpPr>
        <p:grpSpPr>
          <a:xfrm>
            <a:off x="5906167" y="1957745"/>
            <a:ext cx="429386" cy="438912"/>
            <a:chOff x="4869178" y="1646465"/>
            <a:chExt cx="1566426" cy="1579932"/>
          </a:xfrm>
        </p:grpSpPr>
        <p:sp>
          <p:nvSpPr>
            <p:cNvPr id="58" name="Rounded Rectangle 57"/>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59" name="Group 58"/>
            <p:cNvGrpSpPr/>
            <p:nvPr/>
          </p:nvGrpSpPr>
          <p:grpSpPr>
            <a:xfrm>
              <a:off x="5112848" y="1886403"/>
              <a:ext cx="1176541" cy="1176541"/>
              <a:chOff x="5112848" y="1886403"/>
              <a:chExt cx="1176541" cy="1176541"/>
            </a:xfrm>
          </p:grpSpPr>
          <p:sp>
            <p:nvSpPr>
              <p:cNvPr id="67" name="Rounded Rectangle 66"/>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68" name="Rounded Rectangle 67"/>
              <p:cNvSpPr/>
              <p:nvPr/>
            </p:nvSpPr>
            <p:spPr>
              <a:xfrm rot="2700000">
                <a:off x="5282468" y="2056023"/>
                <a:ext cx="837300"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60" name="Rectangle 59"/>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61"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63"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65"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66"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64"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69" name="Group 68"/>
          <p:cNvGrpSpPr>
            <a:grpSpLocks noChangeAspect="1"/>
          </p:cNvGrpSpPr>
          <p:nvPr/>
        </p:nvGrpSpPr>
        <p:grpSpPr>
          <a:xfrm>
            <a:off x="6420429" y="1959920"/>
            <a:ext cx="429386" cy="438912"/>
            <a:chOff x="4869178" y="1646465"/>
            <a:chExt cx="1566426" cy="1579932"/>
          </a:xfrm>
        </p:grpSpPr>
        <p:sp>
          <p:nvSpPr>
            <p:cNvPr id="70" name="Rounded Rectangle 69"/>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71" name="Group 70"/>
            <p:cNvGrpSpPr/>
            <p:nvPr/>
          </p:nvGrpSpPr>
          <p:grpSpPr>
            <a:xfrm>
              <a:off x="5112848" y="1886403"/>
              <a:ext cx="1176541" cy="1176541"/>
              <a:chOff x="5112848" y="1886403"/>
              <a:chExt cx="1176541" cy="1176541"/>
            </a:xfrm>
          </p:grpSpPr>
          <p:sp>
            <p:nvSpPr>
              <p:cNvPr id="79" name="Rounded Rectangle 78"/>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80" name="Rounded Rectangle 79"/>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72" name="Rectangle 71"/>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73"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4"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75"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77"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78"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76"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81" name="Rounded Rectangle 80"/>
          <p:cNvSpPr/>
          <p:nvPr/>
        </p:nvSpPr>
        <p:spPr>
          <a:xfrm rot="5400000">
            <a:off x="6544053" y="256838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82" name="Rounded Rectangle 81"/>
          <p:cNvSpPr/>
          <p:nvPr/>
        </p:nvSpPr>
        <p:spPr>
          <a:xfrm rot="5400000">
            <a:off x="6152204" y="2568494"/>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83" name="Rounded Rectangle 82"/>
          <p:cNvSpPr/>
          <p:nvPr/>
        </p:nvSpPr>
        <p:spPr>
          <a:xfrm rot="5400000">
            <a:off x="7150248" y="2569578"/>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84" name="Rounded Rectangle 83"/>
          <p:cNvSpPr/>
          <p:nvPr/>
        </p:nvSpPr>
        <p:spPr>
          <a:xfrm rot="5400000">
            <a:off x="6987365" y="2570669"/>
            <a:ext cx="207567" cy="88267"/>
          </a:xfrm>
          <a:prstGeom prst="roundRect">
            <a:avLst/>
          </a:prstGeom>
          <a:solidFill>
            <a:srgbClr val="F26122"/>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85" name="Rounded Rectangle 84"/>
          <p:cNvSpPr/>
          <p:nvPr/>
        </p:nvSpPr>
        <p:spPr>
          <a:xfrm rot="5400000">
            <a:off x="7562115" y="2571752"/>
            <a:ext cx="207567" cy="88267"/>
          </a:xfrm>
          <a:prstGeom prst="roundRect">
            <a:avLst/>
          </a:prstGeom>
          <a:solidFill>
            <a:srgbClr val="214794"/>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86" name="TextBox 85"/>
          <p:cNvSpPr txBox="1"/>
          <p:nvPr/>
        </p:nvSpPr>
        <p:spPr>
          <a:xfrm>
            <a:off x="6279327" y="2911570"/>
            <a:ext cx="977790" cy="346251"/>
          </a:xfrm>
          <a:prstGeom prst="rect">
            <a:avLst/>
          </a:prstGeom>
          <a:noFill/>
        </p:spPr>
        <p:txBody>
          <a:bodyPr wrap="square" lIns="68580" tIns="34291" rIns="68580" bIns="34291" rtlCol="0">
            <a:spAutoFit/>
          </a:bodyPr>
          <a:lstStyle/>
          <a:p>
            <a:pPr algn="ctr" defTabSz="456953">
              <a:defRPr/>
            </a:pPr>
            <a:r>
              <a:rPr lang="en-US" sz="900" kern="0" dirty="0">
                <a:solidFill>
                  <a:sysClr val="windowText" lastClr="000000"/>
                </a:solidFill>
                <a:latin typeface="Arial"/>
              </a:rPr>
              <a:t>Shards in </a:t>
            </a:r>
          </a:p>
          <a:p>
            <a:pPr algn="ctr" defTabSz="456953">
              <a:defRPr/>
            </a:pPr>
            <a:r>
              <a:rPr lang="en-US" sz="900" kern="0" dirty="0">
                <a:solidFill>
                  <a:sysClr val="windowText" lastClr="000000"/>
                </a:solidFill>
                <a:latin typeface="Arial"/>
              </a:rPr>
              <a:t>‘read-only’ mode</a:t>
            </a:r>
          </a:p>
        </p:txBody>
      </p:sp>
      <p:grpSp>
        <p:nvGrpSpPr>
          <p:cNvPr id="87" name="Group 86"/>
          <p:cNvGrpSpPr>
            <a:grpSpLocks noChangeAspect="1"/>
          </p:cNvGrpSpPr>
          <p:nvPr/>
        </p:nvGrpSpPr>
        <p:grpSpPr>
          <a:xfrm>
            <a:off x="6934698" y="1962095"/>
            <a:ext cx="429386" cy="438912"/>
            <a:chOff x="4869178" y="1646465"/>
            <a:chExt cx="1566426" cy="1579932"/>
          </a:xfrm>
        </p:grpSpPr>
        <p:sp>
          <p:nvSpPr>
            <p:cNvPr id="88" name="Rounded Rectangle 87"/>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89" name="Group 88"/>
            <p:cNvGrpSpPr/>
            <p:nvPr/>
          </p:nvGrpSpPr>
          <p:grpSpPr>
            <a:xfrm>
              <a:off x="5112848" y="1886403"/>
              <a:ext cx="1176541" cy="1176541"/>
              <a:chOff x="5112848" y="1886403"/>
              <a:chExt cx="1176541" cy="1176541"/>
            </a:xfrm>
          </p:grpSpPr>
          <p:sp>
            <p:nvSpPr>
              <p:cNvPr id="97" name="Rounded Rectangle 96"/>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98" name="Rounded Rectangle 97"/>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90" name="Rectangle 89"/>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91"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93"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95"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96"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94"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grpSp>
        <p:nvGrpSpPr>
          <p:cNvPr id="99" name="Group 98"/>
          <p:cNvGrpSpPr>
            <a:grpSpLocks noChangeAspect="1"/>
          </p:cNvGrpSpPr>
          <p:nvPr/>
        </p:nvGrpSpPr>
        <p:grpSpPr>
          <a:xfrm>
            <a:off x="7442139" y="1957441"/>
            <a:ext cx="429386" cy="438912"/>
            <a:chOff x="4869178" y="1646465"/>
            <a:chExt cx="1566426" cy="1579932"/>
          </a:xfrm>
        </p:grpSpPr>
        <p:sp>
          <p:nvSpPr>
            <p:cNvPr id="100" name="Rounded Rectangle 99"/>
            <p:cNvSpPr/>
            <p:nvPr/>
          </p:nvSpPr>
          <p:spPr>
            <a:xfrm rot="2700000">
              <a:off x="5003455" y="1814788"/>
              <a:ext cx="1319770" cy="1319770"/>
            </a:xfrm>
            <a:prstGeom prst="roundRect">
              <a:avLst>
                <a:gd name="adj" fmla="val 5947"/>
              </a:avLst>
            </a:prstGeom>
            <a:gradFill flip="none" rotWithShape="1">
              <a:gsLst>
                <a:gs pos="100000">
                  <a:srgbClr val="706D6D">
                    <a:alpha val="0"/>
                  </a:srgbClr>
                </a:gs>
                <a:gs pos="2083">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nvGrpSpPr>
            <p:cNvPr id="101" name="Group 100"/>
            <p:cNvGrpSpPr/>
            <p:nvPr/>
          </p:nvGrpSpPr>
          <p:grpSpPr>
            <a:xfrm>
              <a:off x="5112848" y="1886403"/>
              <a:ext cx="1176541" cy="1176541"/>
              <a:chOff x="5112848" y="1886403"/>
              <a:chExt cx="1176541" cy="1176541"/>
            </a:xfrm>
          </p:grpSpPr>
          <p:sp>
            <p:nvSpPr>
              <p:cNvPr id="109" name="Rounded Rectangle 108"/>
              <p:cNvSpPr/>
              <p:nvPr/>
            </p:nvSpPr>
            <p:spPr>
              <a:xfrm rot="2700000">
                <a:off x="5112848" y="1886403"/>
                <a:ext cx="1176541" cy="1176541"/>
              </a:xfrm>
              <a:prstGeom prst="roundRect">
                <a:avLst>
                  <a:gd name="adj" fmla="val 5947"/>
                </a:avLst>
              </a:prstGeom>
              <a:gradFill flip="none" rotWithShape="1">
                <a:gsLst>
                  <a:gs pos="89000">
                    <a:srgbClr val="706D6D">
                      <a:alpha val="0"/>
                    </a:srgbClr>
                  </a:gs>
                  <a:gs pos="100000">
                    <a:srgbClr val="EAB430">
                      <a:lumMod val="50000"/>
                    </a:srgbClr>
                  </a:gs>
                </a:gsLst>
                <a:path path="shape">
                  <a:fillToRect l="50000" t="50000" r="50000" b="50000"/>
                </a:path>
                <a:tileRect/>
              </a:gradFill>
              <a:ln w="12700" cap="flat" cmpd="sng" algn="ctr">
                <a:noFill/>
                <a:prstDash val="solid"/>
                <a:miter lim="800000"/>
              </a:ln>
              <a:effectLst/>
            </p:spPr>
            <p:txBody>
              <a:bodyPr rtlCol="0" anchor="ctr"/>
              <a:lstStyle/>
              <a:p>
                <a:pPr algn="ctr">
                  <a:defRPr/>
                </a:pPr>
                <a:endParaRPr lang="en-US" sz="400" kern="0">
                  <a:solidFill>
                    <a:srgbClr val="E7E6E6"/>
                  </a:solidFill>
                  <a:latin typeface="Arial"/>
                  <a:cs typeface="Arial"/>
                </a:endParaRPr>
              </a:p>
            </p:txBody>
          </p:sp>
          <p:sp>
            <p:nvSpPr>
              <p:cNvPr id="110" name="Rounded Rectangle 109"/>
              <p:cNvSpPr/>
              <p:nvPr/>
            </p:nvSpPr>
            <p:spPr>
              <a:xfrm rot="2700000">
                <a:off x="5282469" y="2056022"/>
                <a:ext cx="837298" cy="837300"/>
              </a:xfrm>
              <a:prstGeom prst="roundRect">
                <a:avLst>
                  <a:gd name="adj" fmla="val 5947"/>
                </a:avLst>
              </a:prstGeom>
              <a:gradFill flip="none" rotWithShape="1">
                <a:gsLst>
                  <a:gs pos="0">
                    <a:srgbClr val="EAB430">
                      <a:alpha val="90000"/>
                    </a:srgbClr>
                  </a:gs>
                  <a:gs pos="100000">
                    <a:srgbClr val="EAB430">
                      <a:lumMod val="50000"/>
                      <a:alpha val="90000"/>
                    </a:srgbClr>
                  </a:gs>
                </a:gsLst>
                <a:lin ang="2700000" scaled="1"/>
                <a:tileRect/>
              </a:gradFill>
              <a:ln w="76200" cap="flat" cmpd="sng" algn="ctr">
                <a:gradFill>
                  <a:gsLst>
                    <a:gs pos="0">
                      <a:srgbClr val="EAB430">
                        <a:lumMod val="60000"/>
                        <a:lumOff val="40000"/>
                      </a:srgbClr>
                    </a:gs>
                    <a:gs pos="100000">
                      <a:srgbClr val="EAB430">
                        <a:lumMod val="75000"/>
                      </a:srgbClr>
                    </a:gs>
                  </a:gsLst>
                  <a:lin ang="5400000" scaled="0"/>
                </a:gradFill>
                <a:prstDash val="solid"/>
                <a:miter lim="800000"/>
              </a:ln>
              <a:effectLst/>
            </p:spPr>
            <p:txBody>
              <a:bodyPr rtlCol="0" anchor="ctr"/>
              <a:lstStyle/>
              <a:p>
                <a:pPr algn="ctr">
                  <a:defRPr/>
                </a:pPr>
                <a:endParaRPr lang="en-US" sz="400" kern="0">
                  <a:solidFill>
                    <a:srgbClr val="E7E6E6"/>
                  </a:solidFill>
                  <a:latin typeface="Arial"/>
                  <a:cs typeface="Arial"/>
                </a:endParaRPr>
              </a:p>
            </p:txBody>
          </p:sp>
        </p:grpSp>
        <p:sp>
          <p:nvSpPr>
            <p:cNvPr id="102" name="Rectangle 101"/>
            <p:cNvSpPr/>
            <p:nvPr/>
          </p:nvSpPr>
          <p:spPr>
            <a:xfrm>
              <a:off x="4966625" y="2208198"/>
              <a:ext cx="1468979" cy="720129"/>
            </a:xfrm>
            <a:prstGeom prst="rect">
              <a:avLst/>
            </a:prstGeom>
          </p:spPr>
          <p:txBody>
            <a:bodyPr wrap="none">
              <a:spAutoFit/>
            </a:bodyPr>
            <a:lstStyle/>
            <a:p>
              <a:pPr algn="ctr">
                <a:defRPr/>
              </a:pPr>
              <a:r>
                <a:rPr lang="en-US" sz="700" b="1" kern="0" dirty="0">
                  <a:solidFill>
                    <a:srgbClr val="5E460A"/>
                  </a:solidFill>
                  <a:effectLst>
                    <a:innerShdw blurRad="63500" dist="50800" dir="16200000">
                      <a:prstClr val="black">
                        <a:alpha val="50000"/>
                      </a:prstClr>
                    </a:innerShdw>
                  </a:effectLst>
                  <a:latin typeface="Arial"/>
                </a:rPr>
                <a:t>APIC</a:t>
              </a:r>
            </a:p>
          </p:txBody>
        </p:sp>
        <p:pic>
          <p:nvPicPr>
            <p:cNvPr id="103" name="Picture 2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70094" y="1646465"/>
              <a:ext cx="262045" cy="304653"/>
            </a:xfrm>
            <a:prstGeom prst="rect">
              <a:avLst/>
            </a:prstGeom>
            <a:noFill/>
            <a:ln>
              <a:noFill/>
            </a:ln>
            <a:effectLst>
              <a:outerShdw blurRad="25400" dist="254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4" name="Freeform 36"/>
            <p:cNvSpPr>
              <a:spLocks noEditPoints="1"/>
            </p:cNvSpPr>
            <p:nvPr/>
          </p:nvSpPr>
          <p:spPr bwMode="auto">
            <a:xfrm>
              <a:off x="4869178" y="2359129"/>
              <a:ext cx="387172" cy="191853"/>
            </a:xfrm>
            <a:custGeom>
              <a:avLst/>
              <a:gdLst>
                <a:gd name="T0" fmla="*/ 260 w 520"/>
                <a:gd name="T1" fmla="*/ 0 h 258"/>
                <a:gd name="T2" fmla="*/ 0 w 520"/>
                <a:gd name="T3" fmla="*/ 226 h 258"/>
                <a:gd name="T4" fmla="*/ 44 w 520"/>
                <a:gd name="T5" fmla="*/ 258 h 258"/>
                <a:gd name="T6" fmla="*/ 476 w 520"/>
                <a:gd name="T7" fmla="*/ 258 h 258"/>
                <a:gd name="T8" fmla="*/ 520 w 520"/>
                <a:gd name="T9" fmla="*/ 226 h 258"/>
                <a:gd name="T10" fmla="*/ 260 w 520"/>
                <a:gd name="T11" fmla="*/ 0 h 258"/>
                <a:gd name="T12" fmla="*/ 42 w 520"/>
                <a:gd name="T13" fmla="*/ 173 h 258"/>
                <a:gd name="T14" fmla="*/ 28 w 520"/>
                <a:gd name="T15" fmla="*/ 179 h 258"/>
                <a:gd name="T16" fmla="*/ 16 w 520"/>
                <a:gd name="T17" fmla="*/ 174 h 258"/>
                <a:gd name="T18" fmla="*/ 22 w 520"/>
                <a:gd name="T19" fmla="*/ 154 h 258"/>
                <a:gd name="T20" fmla="*/ 36 w 520"/>
                <a:gd name="T21" fmla="*/ 160 h 258"/>
                <a:gd name="T22" fmla="*/ 42 w 520"/>
                <a:gd name="T23" fmla="*/ 173 h 258"/>
                <a:gd name="T24" fmla="*/ 345 w 520"/>
                <a:gd name="T25" fmla="*/ 32 h 258"/>
                <a:gd name="T26" fmla="*/ 349 w 520"/>
                <a:gd name="T27" fmla="*/ 22 h 258"/>
                <a:gd name="T28" fmla="*/ 369 w 520"/>
                <a:gd name="T29" fmla="*/ 29 h 258"/>
                <a:gd name="T30" fmla="*/ 364 w 520"/>
                <a:gd name="T31" fmla="*/ 40 h 258"/>
                <a:gd name="T32" fmla="*/ 351 w 520"/>
                <a:gd name="T33" fmla="*/ 45 h 258"/>
                <a:gd name="T34" fmla="*/ 345 w 520"/>
                <a:gd name="T35" fmla="*/ 32 h 258"/>
                <a:gd name="T36" fmla="*/ 250 w 520"/>
                <a:gd name="T37" fmla="*/ 9 h 258"/>
                <a:gd name="T38" fmla="*/ 260 w 520"/>
                <a:gd name="T39" fmla="*/ 8 h 258"/>
                <a:gd name="T40" fmla="*/ 271 w 520"/>
                <a:gd name="T41" fmla="*/ 9 h 258"/>
                <a:gd name="T42" fmla="*/ 271 w 520"/>
                <a:gd name="T43" fmla="*/ 17 h 258"/>
                <a:gd name="T44" fmla="*/ 260 w 520"/>
                <a:gd name="T45" fmla="*/ 27 h 258"/>
                <a:gd name="T46" fmla="*/ 250 w 520"/>
                <a:gd name="T47" fmla="*/ 17 h 258"/>
                <a:gd name="T48" fmla="*/ 250 w 520"/>
                <a:gd name="T49" fmla="*/ 9 h 258"/>
                <a:gd name="T50" fmla="*/ 93 w 520"/>
                <a:gd name="T51" fmla="*/ 97 h 258"/>
                <a:gd name="T52" fmla="*/ 79 w 520"/>
                <a:gd name="T53" fmla="*/ 97 h 258"/>
                <a:gd name="T54" fmla="*/ 68 w 520"/>
                <a:gd name="T55" fmla="*/ 86 h 258"/>
                <a:gd name="T56" fmla="*/ 83 w 520"/>
                <a:gd name="T57" fmla="*/ 71 h 258"/>
                <a:gd name="T58" fmla="*/ 93 w 520"/>
                <a:gd name="T59" fmla="*/ 82 h 258"/>
                <a:gd name="T60" fmla="*/ 93 w 520"/>
                <a:gd name="T61" fmla="*/ 97 h 258"/>
                <a:gd name="T62" fmla="*/ 170 w 520"/>
                <a:gd name="T63" fmla="*/ 45 h 258"/>
                <a:gd name="T64" fmla="*/ 156 w 520"/>
                <a:gd name="T65" fmla="*/ 40 h 258"/>
                <a:gd name="T66" fmla="*/ 152 w 520"/>
                <a:gd name="T67" fmla="*/ 30 h 258"/>
                <a:gd name="T68" fmla="*/ 172 w 520"/>
                <a:gd name="T69" fmla="*/ 22 h 258"/>
                <a:gd name="T70" fmla="*/ 175 w 520"/>
                <a:gd name="T71" fmla="*/ 32 h 258"/>
                <a:gd name="T72" fmla="*/ 170 w 520"/>
                <a:gd name="T73" fmla="*/ 45 h 258"/>
                <a:gd name="T74" fmla="*/ 283 w 520"/>
                <a:gd name="T75" fmla="*/ 229 h 258"/>
                <a:gd name="T76" fmla="*/ 250 w 520"/>
                <a:gd name="T77" fmla="*/ 231 h 258"/>
                <a:gd name="T78" fmla="*/ 248 w 520"/>
                <a:gd name="T79" fmla="*/ 197 h 258"/>
                <a:gd name="T80" fmla="*/ 374 w 520"/>
                <a:gd name="T81" fmla="*/ 88 h 258"/>
                <a:gd name="T82" fmla="*/ 378 w 520"/>
                <a:gd name="T83" fmla="*/ 91 h 258"/>
                <a:gd name="T84" fmla="*/ 283 w 520"/>
                <a:gd name="T85" fmla="*/ 229 h 258"/>
                <a:gd name="T86" fmla="*/ 442 w 520"/>
                <a:gd name="T87" fmla="*/ 97 h 258"/>
                <a:gd name="T88" fmla="*/ 427 w 520"/>
                <a:gd name="T89" fmla="*/ 97 h 258"/>
                <a:gd name="T90" fmla="*/ 427 w 520"/>
                <a:gd name="T91" fmla="*/ 82 h 258"/>
                <a:gd name="T92" fmla="*/ 438 w 520"/>
                <a:gd name="T93" fmla="*/ 71 h 258"/>
                <a:gd name="T94" fmla="*/ 453 w 520"/>
                <a:gd name="T95" fmla="*/ 86 h 258"/>
                <a:gd name="T96" fmla="*/ 442 w 520"/>
                <a:gd name="T97" fmla="*/ 97 h 258"/>
                <a:gd name="T98" fmla="*/ 492 w 520"/>
                <a:gd name="T99" fmla="*/ 179 h 258"/>
                <a:gd name="T100" fmla="*/ 479 w 520"/>
                <a:gd name="T101" fmla="*/ 173 h 258"/>
                <a:gd name="T102" fmla="*/ 484 w 520"/>
                <a:gd name="T103" fmla="*/ 159 h 258"/>
                <a:gd name="T104" fmla="*/ 498 w 520"/>
                <a:gd name="T105" fmla="*/ 154 h 258"/>
                <a:gd name="T106" fmla="*/ 505 w 520"/>
                <a:gd name="T107" fmla="*/ 173 h 258"/>
                <a:gd name="T108" fmla="*/ 492 w 520"/>
                <a:gd name="T109" fmla="*/ 17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258">
                  <a:moveTo>
                    <a:pt x="260" y="0"/>
                  </a:moveTo>
                  <a:cubicBezTo>
                    <a:pt x="117" y="0"/>
                    <a:pt x="0" y="101"/>
                    <a:pt x="0" y="226"/>
                  </a:cubicBezTo>
                  <a:cubicBezTo>
                    <a:pt x="0" y="247"/>
                    <a:pt x="15" y="258"/>
                    <a:pt x="44" y="258"/>
                  </a:cubicBezTo>
                  <a:cubicBezTo>
                    <a:pt x="476" y="258"/>
                    <a:pt x="476" y="258"/>
                    <a:pt x="476" y="258"/>
                  </a:cubicBezTo>
                  <a:cubicBezTo>
                    <a:pt x="506" y="258"/>
                    <a:pt x="520" y="247"/>
                    <a:pt x="520" y="226"/>
                  </a:cubicBezTo>
                  <a:cubicBezTo>
                    <a:pt x="520" y="101"/>
                    <a:pt x="404" y="0"/>
                    <a:pt x="260" y="0"/>
                  </a:cubicBezTo>
                  <a:close/>
                  <a:moveTo>
                    <a:pt x="42" y="173"/>
                  </a:moveTo>
                  <a:cubicBezTo>
                    <a:pt x="40" y="179"/>
                    <a:pt x="34" y="181"/>
                    <a:pt x="28" y="179"/>
                  </a:cubicBezTo>
                  <a:cubicBezTo>
                    <a:pt x="16" y="174"/>
                    <a:pt x="16" y="174"/>
                    <a:pt x="16" y="174"/>
                  </a:cubicBezTo>
                  <a:cubicBezTo>
                    <a:pt x="18" y="167"/>
                    <a:pt x="20" y="160"/>
                    <a:pt x="22" y="154"/>
                  </a:cubicBezTo>
                  <a:cubicBezTo>
                    <a:pt x="36" y="160"/>
                    <a:pt x="36" y="160"/>
                    <a:pt x="36" y="160"/>
                  </a:cubicBezTo>
                  <a:cubicBezTo>
                    <a:pt x="42" y="162"/>
                    <a:pt x="44" y="168"/>
                    <a:pt x="42" y="173"/>
                  </a:cubicBezTo>
                  <a:close/>
                  <a:moveTo>
                    <a:pt x="345" y="32"/>
                  </a:moveTo>
                  <a:cubicBezTo>
                    <a:pt x="349" y="22"/>
                    <a:pt x="349" y="22"/>
                    <a:pt x="349" y="22"/>
                  </a:cubicBezTo>
                  <a:cubicBezTo>
                    <a:pt x="356" y="24"/>
                    <a:pt x="362" y="27"/>
                    <a:pt x="369" y="29"/>
                  </a:cubicBezTo>
                  <a:cubicBezTo>
                    <a:pt x="364" y="40"/>
                    <a:pt x="364" y="40"/>
                    <a:pt x="364" y="40"/>
                  </a:cubicBezTo>
                  <a:cubicBezTo>
                    <a:pt x="362" y="45"/>
                    <a:pt x="356" y="48"/>
                    <a:pt x="351" y="45"/>
                  </a:cubicBezTo>
                  <a:cubicBezTo>
                    <a:pt x="345" y="43"/>
                    <a:pt x="343" y="37"/>
                    <a:pt x="345" y="32"/>
                  </a:cubicBezTo>
                  <a:close/>
                  <a:moveTo>
                    <a:pt x="250" y="9"/>
                  </a:moveTo>
                  <a:cubicBezTo>
                    <a:pt x="253" y="8"/>
                    <a:pt x="257" y="8"/>
                    <a:pt x="260" y="8"/>
                  </a:cubicBezTo>
                  <a:cubicBezTo>
                    <a:pt x="264" y="8"/>
                    <a:pt x="267" y="8"/>
                    <a:pt x="271" y="9"/>
                  </a:cubicBezTo>
                  <a:cubicBezTo>
                    <a:pt x="271" y="17"/>
                    <a:pt x="271" y="17"/>
                    <a:pt x="271" y="17"/>
                  </a:cubicBezTo>
                  <a:cubicBezTo>
                    <a:pt x="271" y="23"/>
                    <a:pt x="266" y="27"/>
                    <a:pt x="260" y="27"/>
                  </a:cubicBezTo>
                  <a:cubicBezTo>
                    <a:pt x="255" y="27"/>
                    <a:pt x="250" y="23"/>
                    <a:pt x="250" y="17"/>
                  </a:cubicBezTo>
                  <a:lnTo>
                    <a:pt x="250" y="9"/>
                  </a:lnTo>
                  <a:close/>
                  <a:moveTo>
                    <a:pt x="93" y="97"/>
                  </a:moveTo>
                  <a:cubicBezTo>
                    <a:pt x="89" y="101"/>
                    <a:pt x="83" y="101"/>
                    <a:pt x="79" y="97"/>
                  </a:cubicBezTo>
                  <a:cubicBezTo>
                    <a:pt x="68" y="86"/>
                    <a:pt x="68" y="86"/>
                    <a:pt x="68" y="86"/>
                  </a:cubicBezTo>
                  <a:cubicBezTo>
                    <a:pt x="73" y="81"/>
                    <a:pt x="78" y="76"/>
                    <a:pt x="83" y="71"/>
                  </a:cubicBezTo>
                  <a:cubicBezTo>
                    <a:pt x="93" y="82"/>
                    <a:pt x="93" y="82"/>
                    <a:pt x="93" y="82"/>
                  </a:cubicBezTo>
                  <a:cubicBezTo>
                    <a:pt x="97" y="86"/>
                    <a:pt x="97" y="93"/>
                    <a:pt x="93" y="97"/>
                  </a:cubicBezTo>
                  <a:close/>
                  <a:moveTo>
                    <a:pt x="170" y="45"/>
                  </a:moveTo>
                  <a:cubicBezTo>
                    <a:pt x="164" y="48"/>
                    <a:pt x="158" y="45"/>
                    <a:pt x="156" y="40"/>
                  </a:cubicBezTo>
                  <a:cubicBezTo>
                    <a:pt x="152" y="30"/>
                    <a:pt x="152" y="30"/>
                    <a:pt x="152" y="30"/>
                  </a:cubicBezTo>
                  <a:cubicBezTo>
                    <a:pt x="158" y="27"/>
                    <a:pt x="165" y="24"/>
                    <a:pt x="172" y="22"/>
                  </a:cubicBezTo>
                  <a:cubicBezTo>
                    <a:pt x="175" y="32"/>
                    <a:pt x="175" y="32"/>
                    <a:pt x="175" y="32"/>
                  </a:cubicBezTo>
                  <a:cubicBezTo>
                    <a:pt x="178" y="37"/>
                    <a:pt x="175" y="43"/>
                    <a:pt x="170" y="45"/>
                  </a:cubicBezTo>
                  <a:close/>
                  <a:moveTo>
                    <a:pt x="283" y="229"/>
                  </a:moveTo>
                  <a:cubicBezTo>
                    <a:pt x="275" y="239"/>
                    <a:pt x="259" y="240"/>
                    <a:pt x="250" y="231"/>
                  </a:cubicBezTo>
                  <a:cubicBezTo>
                    <a:pt x="240" y="222"/>
                    <a:pt x="239" y="207"/>
                    <a:pt x="248" y="197"/>
                  </a:cubicBezTo>
                  <a:cubicBezTo>
                    <a:pt x="374" y="88"/>
                    <a:pt x="374" y="88"/>
                    <a:pt x="374" y="88"/>
                  </a:cubicBezTo>
                  <a:cubicBezTo>
                    <a:pt x="378" y="91"/>
                    <a:pt x="378" y="91"/>
                    <a:pt x="378" y="91"/>
                  </a:cubicBezTo>
                  <a:lnTo>
                    <a:pt x="283" y="229"/>
                  </a:lnTo>
                  <a:close/>
                  <a:moveTo>
                    <a:pt x="442" y="97"/>
                  </a:moveTo>
                  <a:cubicBezTo>
                    <a:pt x="438" y="101"/>
                    <a:pt x="431" y="101"/>
                    <a:pt x="427" y="97"/>
                  </a:cubicBezTo>
                  <a:cubicBezTo>
                    <a:pt x="423" y="93"/>
                    <a:pt x="423" y="86"/>
                    <a:pt x="427" y="82"/>
                  </a:cubicBezTo>
                  <a:cubicBezTo>
                    <a:pt x="438" y="71"/>
                    <a:pt x="438" y="71"/>
                    <a:pt x="438" y="71"/>
                  </a:cubicBezTo>
                  <a:cubicBezTo>
                    <a:pt x="443" y="76"/>
                    <a:pt x="448" y="81"/>
                    <a:pt x="453" y="86"/>
                  </a:cubicBezTo>
                  <a:lnTo>
                    <a:pt x="442" y="97"/>
                  </a:lnTo>
                  <a:close/>
                  <a:moveTo>
                    <a:pt x="492" y="179"/>
                  </a:moveTo>
                  <a:cubicBezTo>
                    <a:pt x="487" y="181"/>
                    <a:pt x="481" y="178"/>
                    <a:pt x="479" y="173"/>
                  </a:cubicBezTo>
                  <a:cubicBezTo>
                    <a:pt x="476" y="168"/>
                    <a:pt x="479" y="162"/>
                    <a:pt x="484" y="159"/>
                  </a:cubicBezTo>
                  <a:cubicBezTo>
                    <a:pt x="498" y="154"/>
                    <a:pt x="498" y="154"/>
                    <a:pt x="498" y="154"/>
                  </a:cubicBezTo>
                  <a:cubicBezTo>
                    <a:pt x="501" y="160"/>
                    <a:pt x="503" y="167"/>
                    <a:pt x="505" y="173"/>
                  </a:cubicBezTo>
                  <a:lnTo>
                    <a:pt x="492" y="179"/>
                  </a:lnTo>
                  <a:close/>
                </a:path>
              </a:pathLst>
            </a:custGeom>
            <a:solidFill>
              <a:srgbClr val="FFFFFF"/>
            </a:solidFill>
            <a:ln>
              <a:noFill/>
            </a:ln>
            <a:effectLst>
              <a:outerShdw blurRad="25400" dist="254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nvGrpSpPr>
            <p:cNvPr id="105" name="Group 29"/>
            <p:cNvGrpSpPr>
              <a:grpSpLocks noChangeAspect="1"/>
            </p:cNvGrpSpPr>
            <p:nvPr/>
          </p:nvGrpSpPr>
          <p:grpSpPr bwMode="auto">
            <a:xfrm>
              <a:off x="5560387" y="2912899"/>
              <a:ext cx="269484" cy="313498"/>
              <a:chOff x="5451" y="1149"/>
              <a:chExt cx="349" cy="406"/>
            </a:xfrm>
            <a:effectLst>
              <a:outerShdw blurRad="25400" dist="25400" dir="5400000" algn="t" rotWithShape="0">
                <a:prstClr val="black">
                  <a:alpha val="40000"/>
                </a:prstClr>
              </a:outerShdw>
            </a:effectLst>
          </p:grpSpPr>
          <p:sp>
            <p:nvSpPr>
              <p:cNvPr id="107" name="Freeform 30"/>
              <p:cNvSpPr>
                <a:spLocks noEditPoints="1"/>
              </p:cNvSpPr>
              <p:nvPr/>
            </p:nvSpPr>
            <p:spPr bwMode="auto">
              <a:xfrm>
                <a:off x="5451" y="1204"/>
                <a:ext cx="349" cy="351"/>
              </a:xfrm>
              <a:custGeom>
                <a:avLst/>
                <a:gdLst>
                  <a:gd name="T0" fmla="*/ 110 w 221"/>
                  <a:gd name="T1" fmla="*/ 0 h 222"/>
                  <a:gd name="T2" fmla="*/ 0 w 221"/>
                  <a:gd name="T3" fmla="*/ 111 h 222"/>
                  <a:gd name="T4" fmla="*/ 110 w 221"/>
                  <a:gd name="T5" fmla="*/ 222 h 222"/>
                  <a:gd name="T6" fmla="*/ 221 w 221"/>
                  <a:gd name="T7" fmla="*/ 111 h 222"/>
                  <a:gd name="T8" fmla="*/ 110 w 221"/>
                  <a:gd name="T9" fmla="*/ 0 h 222"/>
                  <a:gd name="T10" fmla="*/ 181 w 221"/>
                  <a:gd name="T11" fmla="*/ 152 h 222"/>
                  <a:gd name="T12" fmla="*/ 170 w 221"/>
                  <a:gd name="T13" fmla="*/ 156 h 222"/>
                  <a:gd name="T14" fmla="*/ 102 w 221"/>
                  <a:gd name="T15" fmla="*/ 121 h 222"/>
                  <a:gd name="T16" fmla="*/ 98 w 221"/>
                  <a:gd name="T17" fmla="*/ 114 h 222"/>
                  <a:gd name="T18" fmla="*/ 98 w 221"/>
                  <a:gd name="T19" fmla="*/ 113 h 222"/>
                  <a:gd name="T20" fmla="*/ 98 w 221"/>
                  <a:gd name="T21" fmla="*/ 38 h 222"/>
                  <a:gd name="T22" fmla="*/ 106 w 221"/>
                  <a:gd name="T23" fmla="*/ 29 h 222"/>
                  <a:gd name="T24" fmla="*/ 115 w 221"/>
                  <a:gd name="T25" fmla="*/ 38 h 222"/>
                  <a:gd name="T26" fmla="*/ 115 w 221"/>
                  <a:gd name="T27" fmla="*/ 109 h 222"/>
                  <a:gd name="T28" fmla="*/ 177 w 221"/>
                  <a:gd name="T29" fmla="*/ 141 h 222"/>
                  <a:gd name="T30" fmla="*/ 181 w 221"/>
                  <a:gd name="T31" fmla="*/ 15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222">
                    <a:moveTo>
                      <a:pt x="110" y="0"/>
                    </a:moveTo>
                    <a:cubicBezTo>
                      <a:pt x="49" y="0"/>
                      <a:pt x="0" y="50"/>
                      <a:pt x="0" y="111"/>
                    </a:cubicBezTo>
                    <a:cubicBezTo>
                      <a:pt x="0" y="172"/>
                      <a:pt x="49" y="222"/>
                      <a:pt x="110" y="222"/>
                    </a:cubicBezTo>
                    <a:cubicBezTo>
                      <a:pt x="172" y="222"/>
                      <a:pt x="221" y="172"/>
                      <a:pt x="221" y="111"/>
                    </a:cubicBezTo>
                    <a:cubicBezTo>
                      <a:pt x="221" y="50"/>
                      <a:pt x="172" y="0"/>
                      <a:pt x="110" y="0"/>
                    </a:cubicBezTo>
                    <a:close/>
                    <a:moveTo>
                      <a:pt x="181" y="152"/>
                    </a:moveTo>
                    <a:cubicBezTo>
                      <a:pt x="179" y="156"/>
                      <a:pt x="174" y="158"/>
                      <a:pt x="170" y="156"/>
                    </a:cubicBezTo>
                    <a:cubicBezTo>
                      <a:pt x="102" y="121"/>
                      <a:pt x="102" y="121"/>
                      <a:pt x="102" y="121"/>
                    </a:cubicBezTo>
                    <a:cubicBezTo>
                      <a:pt x="99" y="120"/>
                      <a:pt x="98" y="117"/>
                      <a:pt x="98" y="114"/>
                    </a:cubicBezTo>
                    <a:cubicBezTo>
                      <a:pt x="98" y="114"/>
                      <a:pt x="98" y="114"/>
                      <a:pt x="98" y="113"/>
                    </a:cubicBezTo>
                    <a:cubicBezTo>
                      <a:pt x="98" y="38"/>
                      <a:pt x="98" y="38"/>
                      <a:pt x="98" y="38"/>
                    </a:cubicBezTo>
                    <a:cubicBezTo>
                      <a:pt x="98" y="33"/>
                      <a:pt x="102" y="29"/>
                      <a:pt x="106" y="29"/>
                    </a:cubicBezTo>
                    <a:cubicBezTo>
                      <a:pt x="111" y="29"/>
                      <a:pt x="115" y="33"/>
                      <a:pt x="115" y="38"/>
                    </a:cubicBezTo>
                    <a:cubicBezTo>
                      <a:pt x="115" y="109"/>
                      <a:pt x="115" y="109"/>
                      <a:pt x="115" y="109"/>
                    </a:cubicBezTo>
                    <a:cubicBezTo>
                      <a:pt x="177" y="141"/>
                      <a:pt x="177" y="141"/>
                      <a:pt x="177" y="141"/>
                    </a:cubicBezTo>
                    <a:cubicBezTo>
                      <a:pt x="182" y="143"/>
                      <a:pt x="183" y="148"/>
                      <a:pt x="181"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sp>
            <p:nvSpPr>
              <p:cNvPr id="108" name="Freeform 31"/>
              <p:cNvSpPr>
                <a:spLocks/>
              </p:cNvSpPr>
              <p:nvPr/>
            </p:nvSpPr>
            <p:spPr bwMode="auto">
              <a:xfrm>
                <a:off x="5523" y="1149"/>
                <a:ext cx="205" cy="26"/>
              </a:xfrm>
              <a:custGeom>
                <a:avLst/>
                <a:gdLst>
                  <a:gd name="T0" fmla="*/ 87 w 87"/>
                  <a:gd name="T1" fmla="*/ 5 h 11"/>
                  <a:gd name="T2" fmla="*/ 81 w 87"/>
                  <a:gd name="T3" fmla="*/ 11 h 11"/>
                  <a:gd name="T4" fmla="*/ 5 w 87"/>
                  <a:gd name="T5" fmla="*/ 11 h 11"/>
                  <a:gd name="T6" fmla="*/ 0 w 87"/>
                  <a:gd name="T7" fmla="*/ 5 h 11"/>
                  <a:gd name="T8" fmla="*/ 0 w 87"/>
                  <a:gd name="T9" fmla="*/ 5 h 11"/>
                  <a:gd name="T10" fmla="*/ 5 w 87"/>
                  <a:gd name="T11" fmla="*/ 0 h 11"/>
                  <a:gd name="T12" fmla="*/ 81 w 87"/>
                  <a:gd name="T13" fmla="*/ 0 h 11"/>
                  <a:gd name="T14" fmla="*/ 87 w 87"/>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
                    <a:moveTo>
                      <a:pt x="87" y="5"/>
                    </a:moveTo>
                    <a:cubicBezTo>
                      <a:pt x="87" y="8"/>
                      <a:pt x="84" y="11"/>
                      <a:pt x="81" y="11"/>
                    </a:cubicBezTo>
                    <a:cubicBezTo>
                      <a:pt x="5" y="11"/>
                      <a:pt x="5" y="11"/>
                      <a:pt x="5" y="11"/>
                    </a:cubicBezTo>
                    <a:cubicBezTo>
                      <a:pt x="2" y="11"/>
                      <a:pt x="0" y="8"/>
                      <a:pt x="0" y="5"/>
                    </a:cubicBezTo>
                    <a:cubicBezTo>
                      <a:pt x="0" y="5"/>
                      <a:pt x="0" y="5"/>
                      <a:pt x="0" y="5"/>
                    </a:cubicBezTo>
                    <a:cubicBezTo>
                      <a:pt x="0" y="2"/>
                      <a:pt x="2" y="0"/>
                      <a:pt x="5" y="0"/>
                    </a:cubicBezTo>
                    <a:cubicBezTo>
                      <a:pt x="81" y="0"/>
                      <a:pt x="81" y="0"/>
                      <a:pt x="81" y="0"/>
                    </a:cubicBezTo>
                    <a:cubicBezTo>
                      <a:pt x="84" y="0"/>
                      <a:pt x="87" y="2"/>
                      <a:pt x="8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06" name="Freeform 30"/>
            <p:cNvSpPr>
              <a:spLocks noEditPoints="1"/>
            </p:cNvSpPr>
            <p:nvPr/>
          </p:nvSpPr>
          <p:spPr bwMode="auto">
            <a:xfrm>
              <a:off x="6198303" y="2302812"/>
              <a:ext cx="224423" cy="297362"/>
            </a:xfrm>
            <a:custGeom>
              <a:avLst/>
              <a:gdLst>
                <a:gd name="T0" fmla="*/ 165 w 178"/>
                <a:gd name="T1" fmla="*/ 83 h 235"/>
                <a:gd name="T2" fmla="*/ 154 w 178"/>
                <a:gd name="T3" fmla="*/ 83 h 235"/>
                <a:gd name="T4" fmla="*/ 154 w 178"/>
                <a:gd name="T5" fmla="*/ 77 h 235"/>
                <a:gd name="T6" fmla="*/ 151 w 178"/>
                <a:gd name="T7" fmla="*/ 77 h 235"/>
                <a:gd name="T8" fmla="*/ 151 w 178"/>
                <a:gd name="T9" fmla="*/ 61 h 235"/>
                <a:gd name="T10" fmla="*/ 89 w 178"/>
                <a:gd name="T11" fmla="*/ 0 h 235"/>
                <a:gd name="T12" fmla="*/ 27 w 178"/>
                <a:gd name="T13" fmla="*/ 61 h 235"/>
                <a:gd name="T14" fmla="*/ 27 w 178"/>
                <a:gd name="T15" fmla="*/ 77 h 235"/>
                <a:gd name="T16" fmla="*/ 24 w 178"/>
                <a:gd name="T17" fmla="*/ 77 h 235"/>
                <a:gd name="T18" fmla="*/ 24 w 178"/>
                <a:gd name="T19" fmla="*/ 83 h 235"/>
                <a:gd name="T20" fmla="*/ 13 w 178"/>
                <a:gd name="T21" fmla="*/ 83 h 235"/>
                <a:gd name="T22" fmla="*/ 0 w 178"/>
                <a:gd name="T23" fmla="*/ 96 h 235"/>
                <a:gd name="T24" fmla="*/ 0 w 178"/>
                <a:gd name="T25" fmla="*/ 222 h 235"/>
                <a:gd name="T26" fmla="*/ 13 w 178"/>
                <a:gd name="T27" fmla="*/ 235 h 235"/>
                <a:gd name="T28" fmla="*/ 165 w 178"/>
                <a:gd name="T29" fmla="*/ 235 h 235"/>
                <a:gd name="T30" fmla="*/ 178 w 178"/>
                <a:gd name="T31" fmla="*/ 222 h 235"/>
                <a:gd name="T32" fmla="*/ 178 w 178"/>
                <a:gd name="T33" fmla="*/ 96 h 235"/>
                <a:gd name="T34" fmla="*/ 165 w 178"/>
                <a:gd name="T35" fmla="*/ 83 h 235"/>
                <a:gd name="T36" fmla="*/ 47 w 178"/>
                <a:gd name="T37" fmla="*/ 61 h 235"/>
                <a:gd name="T38" fmla="*/ 89 w 178"/>
                <a:gd name="T39" fmla="*/ 19 h 235"/>
                <a:gd name="T40" fmla="*/ 131 w 178"/>
                <a:gd name="T41" fmla="*/ 61 h 235"/>
                <a:gd name="T42" fmla="*/ 131 w 178"/>
                <a:gd name="T43" fmla="*/ 77 h 235"/>
                <a:gd name="T44" fmla="*/ 128 w 178"/>
                <a:gd name="T45" fmla="*/ 77 h 235"/>
                <a:gd name="T46" fmla="*/ 128 w 178"/>
                <a:gd name="T47" fmla="*/ 83 h 235"/>
                <a:gd name="T48" fmla="*/ 50 w 178"/>
                <a:gd name="T49" fmla="*/ 83 h 235"/>
                <a:gd name="T50" fmla="*/ 50 w 178"/>
                <a:gd name="T51" fmla="*/ 77 h 235"/>
                <a:gd name="T52" fmla="*/ 47 w 178"/>
                <a:gd name="T53" fmla="*/ 77 h 235"/>
                <a:gd name="T54" fmla="*/ 47 w 178"/>
                <a:gd name="T55" fmla="*/ 6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235">
                  <a:moveTo>
                    <a:pt x="165" y="83"/>
                  </a:moveTo>
                  <a:cubicBezTo>
                    <a:pt x="154" y="83"/>
                    <a:pt x="154" y="83"/>
                    <a:pt x="154" y="83"/>
                  </a:cubicBezTo>
                  <a:cubicBezTo>
                    <a:pt x="154" y="77"/>
                    <a:pt x="154" y="77"/>
                    <a:pt x="154" y="77"/>
                  </a:cubicBezTo>
                  <a:cubicBezTo>
                    <a:pt x="151" y="77"/>
                    <a:pt x="151" y="77"/>
                    <a:pt x="151" y="77"/>
                  </a:cubicBezTo>
                  <a:cubicBezTo>
                    <a:pt x="151" y="61"/>
                    <a:pt x="151" y="61"/>
                    <a:pt x="151" y="61"/>
                  </a:cubicBezTo>
                  <a:cubicBezTo>
                    <a:pt x="151" y="27"/>
                    <a:pt x="123" y="0"/>
                    <a:pt x="89" y="0"/>
                  </a:cubicBezTo>
                  <a:cubicBezTo>
                    <a:pt x="55" y="0"/>
                    <a:pt x="27" y="27"/>
                    <a:pt x="27" y="61"/>
                  </a:cubicBezTo>
                  <a:cubicBezTo>
                    <a:pt x="27" y="77"/>
                    <a:pt x="27" y="77"/>
                    <a:pt x="27" y="77"/>
                  </a:cubicBezTo>
                  <a:cubicBezTo>
                    <a:pt x="24" y="77"/>
                    <a:pt x="24" y="77"/>
                    <a:pt x="24" y="77"/>
                  </a:cubicBezTo>
                  <a:cubicBezTo>
                    <a:pt x="24" y="83"/>
                    <a:pt x="24" y="83"/>
                    <a:pt x="24" y="83"/>
                  </a:cubicBezTo>
                  <a:cubicBezTo>
                    <a:pt x="13" y="83"/>
                    <a:pt x="13" y="83"/>
                    <a:pt x="13" y="83"/>
                  </a:cubicBezTo>
                  <a:cubicBezTo>
                    <a:pt x="6" y="83"/>
                    <a:pt x="0" y="88"/>
                    <a:pt x="0" y="96"/>
                  </a:cubicBezTo>
                  <a:cubicBezTo>
                    <a:pt x="0" y="222"/>
                    <a:pt x="0" y="222"/>
                    <a:pt x="0" y="222"/>
                  </a:cubicBezTo>
                  <a:cubicBezTo>
                    <a:pt x="0" y="229"/>
                    <a:pt x="6" y="235"/>
                    <a:pt x="13" y="235"/>
                  </a:cubicBezTo>
                  <a:cubicBezTo>
                    <a:pt x="165" y="235"/>
                    <a:pt x="165" y="235"/>
                    <a:pt x="165" y="235"/>
                  </a:cubicBezTo>
                  <a:cubicBezTo>
                    <a:pt x="172" y="235"/>
                    <a:pt x="178" y="229"/>
                    <a:pt x="178" y="222"/>
                  </a:cubicBezTo>
                  <a:cubicBezTo>
                    <a:pt x="178" y="96"/>
                    <a:pt x="178" y="96"/>
                    <a:pt x="178" y="96"/>
                  </a:cubicBezTo>
                  <a:cubicBezTo>
                    <a:pt x="178" y="88"/>
                    <a:pt x="172" y="83"/>
                    <a:pt x="165" y="83"/>
                  </a:cubicBezTo>
                  <a:close/>
                  <a:moveTo>
                    <a:pt x="47" y="61"/>
                  </a:moveTo>
                  <a:cubicBezTo>
                    <a:pt x="47" y="38"/>
                    <a:pt x="66" y="19"/>
                    <a:pt x="89" y="19"/>
                  </a:cubicBezTo>
                  <a:cubicBezTo>
                    <a:pt x="112" y="19"/>
                    <a:pt x="131" y="38"/>
                    <a:pt x="131" y="61"/>
                  </a:cubicBezTo>
                  <a:cubicBezTo>
                    <a:pt x="131" y="77"/>
                    <a:pt x="131" y="77"/>
                    <a:pt x="131" y="77"/>
                  </a:cubicBezTo>
                  <a:cubicBezTo>
                    <a:pt x="128" y="77"/>
                    <a:pt x="128" y="77"/>
                    <a:pt x="128" y="77"/>
                  </a:cubicBezTo>
                  <a:cubicBezTo>
                    <a:pt x="128" y="83"/>
                    <a:pt x="128" y="83"/>
                    <a:pt x="128" y="83"/>
                  </a:cubicBezTo>
                  <a:cubicBezTo>
                    <a:pt x="50" y="83"/>
                    <a:pt x="50" y="83"/>
                    <a:pt x="50" y="83"/>
                  </a:cubicBezTo>
                  <a:cubicBezTo>
                    <a:pt x="50" y="77"/>
                    <a:pt x="50" y="77"/>
                    <a:pt x="50" y="77"/>
                  </a:cubicBezTo>
                  <a:cubicBezTo>
                    <a:pt x="47" y="77"/>
                    <a:pt x="47" y="77"/>
                    <a:pt x="47" y="77"/>
                  </a:cubicBezTo>
                  <a:lnTo>
                    <a:pt x="47" y="61"/>
                  </a:lnTo>
                  <a:close/>
                </a:path>
              </a:pathLst>
            </a:custGeom>
            <a:solidFill>
              <a:srgbClr val="E7E6E6"/>
            </a:solidFill>
            <a:ln w="34925" cap="rnd">
              <a:noFill/>
              <a:round/>
              <a:headEnd/>
              <a:tailEnd/>
            </a:ln>
            <a:effectLst>
              <a:outerShdw blurRad="25400" dist="254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pPr>
                <a:defRPr/>
              </a:pPr>
              <a:endParaRPr lang="en-US" sz="400" kern="0">
                <a:solidFill>
                  <a:sysClr val="windowText" lastClr="000000"/>
                </a:solidFill>
                <a:latin typeface="Arial"/>
              </a:endParaRPr>
            </a:p>
          </p:txBody>
        </p:sp>
      </p:grpSp>
      <p:sp>
        <p:nvSpPr>
          <p:cNvPr id="111" name="Rounded Rectangle 110"/>
          <p:cNvSpPr/>
          <p:nvPr/>
        </p:nvSpPr>
        <p:spPr>
          <a:xfrm rot="5400000">
            <a:off x="5881751" y="2568382"/>
            <a:ext cx="207567" cy="88267"/>
          </a:xfrm>
          <a:prstGeom prst="roundRect">
            <a:avLst/>
          </a:prstGeom>
          <a:solidFill>
            <a:srgbClr val="3DA649"/>
          </a:solidFill>
          <a:ln w="25400" cap="flat" cmpd="sng" algn="ctr">
            <a:solidFill>
              <a:srgbClr val="00A3DE">
                <a:shade val="50000"/>
              </a:srgbClr>
            </a:solidFill>
            <a:prstDash val="solid"/>
          </a:ln>
          <a:effectLst/>
        </p:spPr>
        <p:txBody>
          <a:bodyPr lIns="91436" tIns="45718" rIns="91436" bIns="45718" rtlCol="0" anchor="ctr"/>
          <a:lstStyle/>
          <a:p>
            <a:pPr algn="ctr"/>
            <a:endParaRPr lang="en-US" kern="0" smtClean="0">
              <a:solidFill>
                <a:prstClr val="white"/>
              </a:solidFill>
              <a:latin typeface="Arial"/>
              <a:ea typeface="Apple LiGothic Medium"/>
              <a:cs typeface="Apple LiGothic Medium"/>
            </a:endParaRPr>
          </a:p>
        </p:txBody>
      </p:sp>
      <p:sp>
        <p:nvSpPr>
          <p:cNvPr id="112" name="TextBox 111"/>
          <p:cNvSpPr txBox="1"/>
          <p:nvPr/>
        </p:nvSpPr>
        <p:spPr>
          <a:xfrm>
            <a:off x="5382422" y="1870910"/>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113" name="TextBox 112"/>
          <p:cNvSpPr txBox="1"/>
          <p:nvPr/>
        </p:nvSpPr>
        <p:spPr>
          <a:xfrm>
            <a:off x="5889852" y="1873087"/>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cxnSp>
        <p:nvCxnSpPr>
          <p:cNvPr id="114" name="Straight Arrow Connector 113"/>
          <p:cNvCxnSpPr>
            <a:endCxn id="84" idx="3"/>
          </p:cNvCxnSpPr>
          <p:nvPr/>
        </p:nvCxnSpPr>
        <p:spPr>
          <a:xfrm flipV="1">
            <a:off x="6846284" y="2718586"/>
            <a:ext cx="244864" cy="252753"/>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cxnSp>
        <p:nvCxnSpPr>
          <p:cNvPr id="115" name="Straight Arrow Connector 114"/>
          <p:cNvCxnSpPr>
            <a:endCxn id="81" idx="3"/>
          </p:cNvCxnSpPr>
          <p:nvPr/>
        </p:nvCxnSpPr>
        <p:spPr>
          <a:xfrm flipH="1" flipV="1">
            <a:off x="6647836" y="2716299"/>
            <a:ext cx="198448" cy="255040"/>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cxnSp>
        <p:nvCxnSpPr>
          <p:cNvPr id="116" name="Straight Arrow Connector 115"/>
          <p:cNvCxnSpPr/>
          <p:nvPr/>
        </p:nvCxnSpPr>
        <p:spPr>
          <a:xfrm flipH="1" flipV="1">
            <a:off x="7264822" y="2755197"/>
            <a:ext cx="324101" cy="252752"/>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sp>
        <p:nvSpPr>
          <p:cNvPr id="117" name="TextBox 116"/>
          <p:cNvSpPr txBox="1"/>
          <p:nvPr/>
        </p:nvSpPr>
        <p:spPr>
          <a:xfrm>
            <a:off x="7355825" y="2893806"/>
            <a:ext cx="1063270" cy="346251"/>
          </a:xfrm>
          <a:prstGeom prst="rect">
            <a:avLst/>
          </a:prstGeom>
          <a:noFill/>
        </p:spPr>
        <p:txBody>
          <a:bodyPr wrap="square" lIns="68580" tIns="34291" rIns="68580" bIns="34291" rtlCol="0">
            <a:spAutoFit/>
          </a:bodyPr>
          <a:lstStyle/>
          <a:p>
            <a:pPr algn="ctr" defTabSz="456953">
              <a:defRPr/>
            </a:pPr>
            <a:r>
              <a:rPr lang="en-US" sz="900" kern="0" dirty="0">
                <a:solidFill>
                  <a:sysClr val="windowText" lastClr="000000"/>
                </a:solidFill>
                <a:latin typeface="Arial"/>
              </a:rPr>
              <a:t>Shards in </a:t>
            </a:r>
          </a:p>
          <a:p>
            <a:pPr algn="ctr" defTabSz="456953">
              <a:defRPr/>
            </a:pPr>
            <a:r>
              <a:rPr lang="en-US" sz="900" kern="0" dirty="0">
                <a:solidFill>
                  <a:sysClr val="windowText" lastClr="000000"/>
                </a:solidFill>
                <a:latin typeface="Arial"/>
              </a:rPr>
              <a:t>‘read</a:t>
            </a:r>
            <a:r>
              <a:rPr lang="en-US" sz="900" kern="0" dirty="0" smtClean="0">
                <a:solidFill>
                  <a:sysClr val="windowText" lastClr="000000"/>
                </a:solidFill>
                <a:latin typeface="Arial"/>
              </a:rPr>
              <a:t>-write’ </a:t>
            </a:r>
            <a:r>
              <a:rPr lang="en-US" sz="900" kern="0" dirty="0">
                <a:solidFill>
                  <a:sysClr val="windowText" lastClr="000000"/>
                </a:solidFill>
                <a:latin typeface="Arial"/>
              </a:rPr>
              <a:t>mode</a:t>
            </a:r>
          </a:p>
        </p:txBody>
      </p:sp>
      <p:cxnSp>
        <p:nvCxnSpPr>
          <p:cNvPr id="118" name="Straight Arrow Connector 117"/>
          <p:cNvCxnSpPr/>
          <p:nvPr/>
        </p:nvCxnSpPr>
        <p:spPr>
          <a:xfrm flipV="1">
            <a:off x="7586241" y="2737433"/>
            <a:ext cx="44133" cy="270516"/>
          </a:xfrm>
          <a:prstGeom prst="straightConnector1">
            <a:avLst/>
          </a:prstGeom>
          <a:noFill/>
          <a:ln w="19050" cap="flat" cmpd="sng" algn="ctr">
            <a:solidFill>
              <a:srgbClr val="272A48"/>
            </a:solidFill>
            <a:prstDash val="solid"/>
            <a:tailEnd type="arrow"/>
          </a:ln>
          <a:effectLst>
            <a:outerShdw blurRad="40000" dist="20000" dir="5400000" rotWithShape="0">
              <a:srgbClr val="000000">
                <a:alpha val="38000"/>
              </a:srgbClr>
            </a:outerShdw>
          </a:effectLst>
        </p:spPr>
      </p:cxnSp>
      <p:sp>
        <p:nvSpPr>
          <p:cNvPr id="235" name="TextBox 234"/>
          <p:cNvSpPr txBox="1"/>
          <p:nvPr/>
        </p:nvSpPr>
        <p:spPr>
          <a:xfrm>
            <a:off x="6361447" y="1853672"/>
            <a:ext cx="492593" cy="646331"/>
          </a:xfrm>
          <a:prstGeom prst="rect">
            <a:avLst/>
          </a:prstGeom>
          <a:noFill/>
        </p:spPr>
        <p:txBody>
          <a:bodyPr wrap="none" lIns="91436" tIns="45718" rIns="91436" bIns="45718" rtlCol="0">
            <a:spAutoFit/>
          </a:bodyPr>
          <a:lstStyle/>
          <a:p>
            <a:r>
              <a:rPr lang="en-US" sz="3600" b="1" dirty="0">
                <a:solidFill>
                  <a:srgbClr val="FF0000"/>
                </a:solidFill>
                <a:latin typeface="Arial"/>
              </a:rPr>
              <a:t>X</a:t>
            </a:r>
          </a:p>
        </p:txBody>
      </p:sp>
      <p:sp>
        <p:nvSpPr>
          <p:cNvPr id="236" name="Rectangle 235"/>
          <p:cNvSpPr/>
          <p:nvPr/>
        </p:nvSpPr>
        <p:spPr>
          <a:xfrm>
            <a:off x="218442" y="3240057"/>
            <a:ext cx="2881597" cy="1123393"/>
          </a:xfrm>
          <a:prstGeom prst="rect">
            <a:avLst/>
          </a:prstGeom>
        </p:spPr>
        <p:style>
          <a:lnRef idx="1">
            <a:schemeClr val="accent5"/>
          </a:lnRef>
          <a:fillRef idx="2">
            <a:schemeClr val="accent5"/>
          </a:fillRef>
          <a:effectRef idx="1">
            <a:schemeClr val="accent5"/>
          </a:effectRef>
          <a:fontRef idx="minor">
            <a:schemeClr val="dk1"/>
          </a:fontRef>
        </p:style>
        <p:txBody>
          <a:bodyPr wrap="square" lIns="68586" tIns="34294" rIns="68586" bIns="34294">
            <a:spAutoFit/>
          </a:bodyPr>
          <a:lstStyle/>
          <a:p>
            <a:pPr>
              <a:spcAft>
                <a:spcPts val="450"/>
              </a:spcAft>
              <a:buClr>
                <a:srgbClr val="214794"/>
              </a:buClr>
            </a:pPr>
            <a:r>
              <a:rPr lang="en-CA" sz="1400" kern="0" dirty="0" smtClean="0">
                <a:solidFill>
                  <a:srgbClr val="676767"/>
                </a:solidFill>
                <a:latin typeface="Arial"/>
                <a:ea typeface="Apple LiGothic Medium"/>
                <a:cs typeface="Apple LiGothic Medium"/>
              </a:rPr>
              <a:t>Oops… </a:t>
            </a:r>
          </a:p>
          <a:p>
            <a:pPr>
              <a:spcAft>
                <a:spcPts val="450"/>
              </a:spcAft>
              <a:buClr>
                <a:srgbClr val="214794"/>
              </a:buClr>
            </a:pPr>
            <a:r>
              <a:rPr lang="en-CA" sz="1400" kern="0" dirty="0" smtClean="0">
                <a:solidFill>
                  <a:srgbClr val="676767"/>
                </a:solidFill>
                <a:latin typeface="Arial"/>
                <a:ea typeface="Apple LiGothic Medium"/>
                <a:cs typeface="Apple LiGothic Medium"/>
              </a:rPr>
              <a:t>Orange  shard is Read-only</a:t>
            </a:r>
            <a:endParaRPr lang="en-CA" sz="1400" kern="0" dirty="0">
              <a:solidFill>
                <a:srgbClr val="676767"/>
              </a:solidFill>
              <a:latin typeface="Arial"/>
              <a:ea typeface="Apple LiGothic Medium"/>
              <a:cs typeface="Apple LiGothic Medium"/>
            </a:endParaRPr>
          </a:p>
          <a:p>
            <a:pPr>
              <a:spcAft>
                <a:spcPts val="450"/>
              </a:spcAft>
              <a:buClr>
                <a:srgbClr val="214794"/>
              </a:buClr>
            </a:pPr>
            <a:r>
              <a:rPr lang="en-US" sz="1400" kern="0" dirty="0" smtClean="0">
                <a:solidFill>
                  <a:srgbClr val="676767"/>
                </a:solidFill>
                <a:latin typeface="Arial"/>
                <a:ea typeface="Apple LiGothic Medium"/>
                <a:cs typeface="Apple LiGothic Medium"/>
              </a:rPr>
              <a:t>Blue shard is Read-Write</a:t>
            </a:r>
          </a:p>
          <a:p>
            <a:pPr>
              <a:spcAft>
                <a:spcPts val="450"/>
              </a:spcAft>
              <a:buClr>
                <a:srgbClr val="214794"/>
              </a:buClr>
            </a:pPr>
            <a:r>
              <a:rPr lang="en-US" sz="1400" kern="0" dirty="0" smtClean="0">
                <a:solidFill>
                  <a:srgbClr val="676767"/>
                </a:solidFill>
                <a:latin typeface="Arial"/>
                <a:ea typeface="Apple LiGothic Medium"/>
                <a:cs typeface="Apple LiGothic Medium"/>
              </a:rPr>
              <a:t>Green shard is gone </a:t>
            </a:r>
            <a:r>
              <a:rPr lang="en-US" sz="1400" kern="0" dirty="0" smtClean="0">
                <a:solidFill>
                  <a:srgbClr val="676767"/>
                </a:solidFill>
                <a:latin typeface="Arial"/>
                <a:ea typeface="Apple LiGothic Medium"/>
                <a:cs typeface="Apple LiGothic Medium"/>
                <a:sym typeface="Wingdings" panose="05000000000000000000" pitchFamily="2" charset="2"/>
              </a:rPr>
              <a:t></a:t>
            </a:r>
            <a:endParaRPr lang="en-US" sz="1400" kern="0" dirty="0">
              <a:solidFill>
                <a:srgbClr val="676767"/>
              </a:solidFill>
              <a:latin typeface="Arial"/>
              <a:ea typeface="Apple LiGothic Medium"/>
              <a:cs typeface="Apple LiGothic Medium"/>
            </a:endParaRPr>
          </a:p>
        </p:txBody>
      </p:sp>
    </p:spTree>
    <p:extLst>
      <p:ext uri="{BB962C8B-B14F-4D97-AF65-F5344CB8AC3E}">
        <p14:creationId xmlns:p14="http://schemas.microsoft.com/office/powerpoint/2010/main" val="3984573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4" grpId="0" animBg="1"/>
      <p:bldP spid="55" grpId="0" animBg="1"/>
      <p:bldP spid="56" grpId="0" animBg="1"/>
      <p:bldP spid="81" grpId="0" animBg="1"/>
      <p:bldP spid="82" grpId="0" animBg="1"/>
      <p:bldP spid="83" grpId="0" animBg="1"/>
      <p:bldP spid="84" grpId="0" animBg="1"/>
      <p:bldP spid="85" grpId="0" animBg="1"/>
      <p:bldP spid="86" grpId="0"/>
      <p:bldP spid="111" grpId="0" animBg="1"/>
      <p:bldP spid="112" grpId="0"/>
      <p:bldP spid="113" grpId="0"/>
      <p:bldP spid="117" grpId="0"/>
      <p:bldP spid="235" grpId="0"/>
      <p:bldP spid="2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996724"/>
            <a:ext cx="8345488" cy="3168210"/>
          </a:xfrm>
        </p:spPr>
        <p:txBody>
          <a:bodyPr/>
          <a:lstStyle/>
          <a:p>
            <a:r>
              <a:rPr lang="fr-FR" dirty="0" smtClean="0"/>
              <a:t>MO on switches </a:t>
            </a:r>
            <a:r>
              <a:rPr lang="fr-FR" dirty="0" err="1" smtClean="0"/>
              <a:t>can</a:t>
            </a:r>
            <a:r>
              <a:rPr lang="fr-FR" dirty="0" smtClean="0"/>
              <a:t> </a:t>
            </a:r>
            <a:r>
              <a:rPr lang="fr-FR" dirty="0" err="1" smtClean="0"/>
              <a:t>be</a:t>
            </a:r>
            <a:r>
              <a:rPr lang="fr-FR" dirty="0" smtClean="0"/>
              <a:t> </a:t>
            </a:r>
            <a:r>
              <a:rPr lang="fr-FR" dirty="0" err="1" smtClean="0"/>
              <a:t>splitted</a:t>
            </a:r>
            <a:r>
              <a:rPr lang="fr-FR" dirty="0" smtClean="0"/>
              <a:t> in multiple </a:t>
            </a:r>
            <a:r>
              <a:rPr lang="fr-FR" dirty="0" err="1" smtClean="0"/>
              <a:t>chunk</a:t>
            </a:r>
            <a:r>
              <a:rPr lang="fr-FR" dirty="0" smtClean="0"/>
              <a:t>.</a:t>
            </a:r>
          </a:p>
          <a:p>
            <a:r>
              <a:rPr lang="fr-FR" dirty="0" err="1" smtClean="0"/>
              <a:t>Primary</a:t>
            </a:r>
            <a:r>
              <a:rPr lang="fr-FR" dirty="0" smtClean="0"/>
              <a:t> </a:t>
            </a:r>
            <a:r>
              <a:rPr lang="fr-FR" dirty="0" err="1" smtClean="0"/>
              <a:t>chunk</a:t>
            </a:r>
            <a:r>
              <a:rPr lang="fr-FR" dirty="0" smtClean="0"/>
              <a:t> </a:t>
            </a:r>
            <a:r>
              <a:rPr lang="fr-FR" dirty="0" err="1" smtClean="0"/>
              <a:t>is</a:t>
            </a:r>
            <a:r>
              <a:rPr lang="fr-FR" dirty="0" smtClean="0"/>
              <a:t> the MO </a:t>
            </a:r>
            <a:r>
              <a:rPr lang="fr-FR" dirty="0" err="1" smtClean="0"/>
              <a:t>owner</a:t>
            </a:r>
            <a:r>
              <a:rPr lang="fr-FR" dirty="0" smtClean="0"/>
              <a:t> </a:t>
            </a:r>
          </a:p>
          <a:p>
            <a:r>
              <a:rPr lang="fr-FR" dirty="0" err="1" smtClean="0"/>
              <a:t>Some</a:t>
            </a:r>
            <a:r>
              <a:rPr lang="fr-FR" dirty="0" smtClean="0"/>
              <a:t> MO have more </a:t>
            </a:r>
            <a:r>
              <a:rPr lang="fr-FR" dirty="0" err="1" smtClean="0"/>
              <a:t>than</a:t>
            </a:r>
            <a:r>
              <a:rPr lang="fr-FR" dirty="0" smtClean="0"/>
              <a:t> one </a:t>
            </a:r>
            <a:r>
              <a:rPr lang="fr-FR" dirty="0" err="1" smtClean="0"/>
              <a:t>chunk</a:t>
            </a:r>
            <a:r>
              <a:rPr lang="fr-FR" dirty="0" smtClean="0"/>
              <a:t> (2</a:t>
            </a:r>
            <a:r>
              <a:rPr lang="fr-FR" baseline="30000" dirty="0" smtClean="0"/>
              <a:t>nd</a:t>
            </a:r>
            <a:r>
              <a:rPr lang="fr-FR" dirty="0" smtClean="0"/>
              <a:t>, 3rd </a:t>
            </a:r>
            <a:r>
              <a:rPr lang="fr-FR" dirty="0" err="1" smtClean="0"/>
              <a:t>chunk</a:t>
            </a:r>
            <a:r>
              <a:rPr lang="fr-FR" dirty="0" smtClean="0"/>
              <a:t>). </a:t>
            </a:r>
            <a:r>
              <a:rPr lang="fr-FR" dirty="0" err="1" smtClean="0"/>
              <a:t>Each</a:t>
            </a:r>
            <a:r>
              <a:rPr lang="fr-FR" dirty="0" smtClean="0"/>
              <a:t> </a:t>
            </a:r>
            <a:r>
              <a:rPr lang="fr-FR" dirty="0" err="1" smtClean="0"/>
              <a:t>chunk</a:t>
            </a:r>
            <a:r>
              <a:rPr lang="fr-FR" dirty="0" smtClean="0"/>
              <a:t> </a:t>
            </a:r>
            <a:r>
              <a:rPr lang="fr-FR" dirty="0" err="1" smtClean="0"/>
              <a:t>contains</a:t>
            </a:r>
            <a:r>
              <a:rPr lang="fr-FR" dirty="0" smtClean="0"/>
              <a:t> </a:t>
            </a:r>
            <a:r>
              <a:rPr lang="fr-FR" dirty="0" err="1" smtClean="0"/>
              <a:t>some</a:t>
            </a:r>
            <a:r>
              <a:rPr lang="fr-FR" dirty="0" smtClean="0"/>
              <a:t> of the </a:t>
            </a:r>
            <a:r>
              <a:rPr lang="fr-FR" dirty="0" err="1" smtClean="0"/>
              <a:t>property</a:t>
            </a:r>
            <a:r>
              <a:rPr lang="fr-FR" dirty="0" smtClean="0"/>
              <a:t> of an MO.</a:t>
            </a:r>
          </a:p>
          <a:p>
            <a:r>
              <a:rPr lang="fr-FR" dirty="0" err="1" smtClean="0"/>
              <a:t>Each</a:t>
            </a:r>
            <a:r>
              <a:rPr lang="fr-FR" dirty="0" smtClean="0"/>
              <a:t> </a:t>
            </a:r>
            <a:r>
              <a:rPr lang="fr-FR" dirty="0" err="1" smtClean="0"/>
              <a:t>chunk</a:t>
            </a:r>
            <a:r>
              <a:rPr lang="fr-FR" dirty="0" smtClean="0"/>
              <a:t> </a:t>
            </a:r>
            <a:r>
              <a:rPr lang="fr-FR" dirty="0" err="1" smtClean="0"/>
              <a:t>may</a:t>
            </a:r>
            <a:r>
              <a:rPr lang="fr-FR" dirty="0" smtClean="0"/>
              <a:t> have </a:t>
            </a:r>
            <a:r>
              <a:rPr lang="fr-FR" dirty="0" err="1" smtClean="0"/>
              <a:t>different</a:t>
            </a:r>
            <a:r>
              <a:rPr lang="fr-FR" dirty="0" smtClean="0"/>
              <a:t> </a:t>
            </a:r>
            <a:r>
              <a:rPr lang="fr-FR" dirty="0" err="1" smtClean="0"/>
              <a:t>chunk</a:t>
            </a:r>
            <a:r>
              <a:rPr lang="fr-FR" dirty="0" smtClean="0"/>
              <a:t> </a:t>
            </a:r>
            <a:r>
              <a:rPr lang="fr-FR" dirty="0" err="1" smtClean="0"/>
              <a:t>owner</a:t>
            </a:r>
            <a:r>
              <a:rPr lang="fr-FR" dirty="0" smtClean="0"/>
              <a:t>.</a:t>
            </a:r>
          </a:p>
          <a:p>
            <a:r>
              <a:rPr lang="fr-FR" dirty="0" err="1" smtClean="0"/>
              <a:t>Owner</a:t>
            </a:r>
            <a:r>
              <a:rPr lang="fr-FR" dirty="0" smtClean="0"/>
              <a:t> </a:t>
            </a:r>
            <a:r>
              <a:rPr lang="fr-FR" dirty="0" err="1" smtClean="0"/>
              <a:t>is</a:t>
            </a:r>
            <a:r>
              <a:rPr lang="fr-FR" dirty="0" smtClean="0"/>
              <a:t> a </a:t>
            </a:r>
            <a:r>
              <a:rPr lang="fr-FR" dirty="0" err="1" smtClean="0"/>
              <a:t>process</a:t>
            </a:r>
            <a:r>
              <a:rPr lang="fr-FR" dirty="0" smtClean="0"/>
              <a:t> (DME or NXOS </a:t>
            </a:r>
            <a:r>
              <a:rPr lang="fr-FR" dirty="0" err="1" smtClean="0"/>
              <a:t>process</a:t>
            </a:r>
            <a:r>
              <a:rPr lang="fr-FR" dirty="0" smtClean="0"/>
              <a:t>)</a:t>
            </a:r>
          </a:p>
          <a:p>
            <a:r>
              <a:rPr lang="fr-FR" dirty="0" err="1" smtClean="0"/>
              <a:t>Everyone</a:t>
            </a:r>
            <a:r>
              <a:rPr lang="fr-FR" dirty="0" smtClean="0"/>
              <a:t> have Read </a:t>
            </a:r>
            <a:r>
              <a:rPr lang="fr-FR" dirty="0" err="1" smtClean="0"/>
              <a:t>access</a:t>
            </a:r>
            <a:r>
              <a:rPr lang="fr-FR" dirty="0" smtClean="0"/>
              <a:t> to all </a:t>
            </a:r>
            <a:r>
              <a:rPr lang="fr-FR" dirty="0" err="1" smtClean="0"/>
              <a:t>chunk</a:t>
            </a:r>
            <a:r>
              <a:rPr lang="fr-FR" dirty="0" smtClean="0"/>
              <a:t> of all MO</a:t>
            </a:r>
          </a:p>
          <a:p>
            <a:r>
              <a:rPr lang="fr-FR" dirty="0" err="1" smtClean="0"/>
              <a:t>Only</a:t>
            </a:r>
            <a:r>
              <a:rPr lang="fr-FR" dirty="0" smtClean="0"/>
              <a:t> the </a:t>
            </a:r>
            <a:r>
              <a:rPr lang="fr-FR" dirty="0" err="1" smtClean="0"/>
              <a:t>owner</a:t>
            </a:r>
            <a:r>
              <a:rPr lang="fr-FR" dirty="0" smtClean="0"/>
              <a:t> have Write </a:t>
            </a:r>
            <a:r>
              <a:rPr lang="fr-FR" dirty="0" err="1" smtClean="0"/>
              <a:t>access</a:t>
            </a:r>
            <a:r>
              <a:rPr lang="fr-FR" dirty="0" smtClean="0"/>
              <a:t> to a Mo/</a:t>
            </a:r>
            <a:r>
              <a:rPr lang="fr-FR" dirty="0" err="1" smtClean="0"/>
              <a:t>Property</a:t>
            </a:r>
            <a:endParaRPr lang="fr-FR" dirty="0"/>
          </a:p>
        </p:txBody>
      </p:sp>
      <p:sp>
        <p:nvSpPr>
          <p:cNvPr id="3" name="Title 2"/>
          <p:cNvSpPr>
            <a:spLocks noGrp="1"/>
          </p:cNvSpPr>
          <p:nvPr>
            <p:ph type="title"/>
          </p:nvPr>
        </p:nvSpPr>
        <p:spPr>
          <a:xfrm>
            <a:off x="307137" y="145370"/>
            <a:ext cx="8345488" cy="731837"/>
          </a:xfrm>
        </p:spPr>
        <p:txBody>
          <a:bodyPr/>
          <a:lstStyle/>
          <a:p>
            <a:r>
              <a:rPr lang="fr-FR" dirty="0" smtClean="0"/>
              <a:t>Object model on Switches	</a:t>
            </a:r>
            <a:endParaRPr lang="fr-FR" dirty="0"/>
          </a:p>
        </p:txBody>
      </p:sp>
    </p:spTree>
    <p:extLst>
      <p:ext uri="{BB962C8B-B14F-4D97-AF65-F5344CB8AC3E}">
        <p14:creationId xmlns:p14="http://schemas.microsoft.com/office/powerpoint/2010/main" val="289092729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err="1" smtClean="0"/>
              <a:t>Whenever</a:t>
            </a:r>
            <a:r>
              <a:rPr lang="fr-FR" dirty="0" smtClean="0"/>
              <a:t> a </a:t>
            </a:r>
            <a:r>
              <a:rPr lang="fr-FR" dirty="0" err="1" smtClean="0"/>
              <a:t>process</a:t>
            </a:r>
            <a:r>
              <a:rPr lang="fr-FR" dirty="0" smtClean="0"/>
              <a:t> </a:t>
            </a:r>
            <a:r>
              <a:rPr lang="fr-FR" dirty="0" err="1" smtClean="0"/>
              <a:t>modify</a:t>
            </a:r>
            <a:r>
              <a:rPr lang="fr-FR" dirty="0" smtClean="0"/>
              <a:t> an </a:t>
            </a:r>
            <a:r>
              <a:rPr lang="fr-FR" dirty="0" err="1" smtClean="0"/>
              <a:t>property</a:t>
            </a:r>
            <a:r>
              <a:rPr lang="fr-FR" dirty="0" smtClean="0"/>
              <a:t> of an MO </a:t>
            </a:r>
            <a:r>
              <a:rPr lang="fr-FR" dirty="0" err="1" smtClean="0"/>
              <a:t>it</a:t>
            </a:r>
            <a:r>
              <a:rPr lang="fr-FR" dirty="0" smtClean="0"/>
              <a:t> </a:t>
            </a:r>
            <a:r>
              <a:rPr lang="fr-FR" dirty="0" err="1" smtClean="0"/>
              <a:t>owns</a:t>
            </a:r>
            <a:r>
              <a:rPr lang="fr-FR" dirty="0" smtClean="0"/>
              <a:t>, </a:t>
            </a:r>
            <a:r>
              <a:rPr lang="fr-FR" dirty="0" err="1" smtClean="0"/>
              <a:t>it</a:t>
            </a:r>
            <a:r>
              <a:rPr lang="fr-FR" dirty="0" smtClean="0"/>
              <a:t> </a:t>
            </a:r>
            <a:r>
              <a:rPr lang="fr-FR" dirty="0" err="1" smtClean="0"/>
              <a:t>will</a:t>
            </a:r>
            <a:r>
              <a:rPr lang="fr-FR" dirty="0" smtClean="0"/>
              <a:t> </a:t>
            </a:r>
            <a:r>
              <a:rPr lang="fr-FR" dirty="0" err="1" smtClean="0"/>
              <a:t>send</a:t>
            </a:r>
            <a:r>
              <a:rPr lang="fr-FR" dirty="0" smtClean="0"/>
              <a:t> an MTS notification to a </a:t>
            </a:r>
            <a:r>
              <a:rPr lang="fr-FR" dirty="0" err="1" smtClean="0"/>
              <a:t>specific</a:t>
            </a:r>
            <a:r>
              <a:rPr lang="fr-FR" dirty="0" smtClean="0"/>
              <a:t> MTS group (</a:t>
            </a:r>
            <a:r>
              <a:rPr lang="fr-FR" dirty="0" err="1" smtClean="0"/>
              <a:t>there</a:t>
            </a:r>
            <a:r>
              <a:rPr lang="fr-FR" dirty="0" smtClean="0"/>
              <a:t> are </a:t>
            </a:r>
            <a:r>
              <a:rPr lang="fr-FR" dirty="0" err="1" smtClean="0"/>
              <a:t>thousands</a:t>
            </a:r>
            <a:r>
              <a:rPr lang="fr-FR" dirty="0" smtClean="0"/>
              <a:t> of </a:t>
            </a:r>
            <a:r>
              <a:rPr lang="fr-FR" dirty="0" err="1" smtClean="0"/>
              <a:t>those</a:t>
            </a:r>
            <a:r>
              <a:rPr lang="fr-FR" dirty="0" smtClean="0"/>
              <a:t>).</a:t>
            </a:r>
          </a:p>
          <a:p>
            <a:r>
              <a:rPr lang="fr-FR" dirty="0" err="1" smtClean="0"/>
              <a:t>Any</a:t>
            </a:r>
            <a:r>
              <a:rPr lang="fr-FR" dirty="0" smtClean="0"/>
              <a:t> </a:t>
            </a:r>
            <a:r>
              <a:rPr lang="fr-FR" dirty="0" err="1" smtClean="0"/>
              <a:t>process</a:t>
            </a:r>
            <a:r>
              <a:rPr lang="fr-FR" dirty="0" smtClean="0"/>
              <a:t> </a:t>
            </a:r>
            <a:r>
              <a:rPr lang="fr-FR" dirty="0" err="1" smtClean="0"/>
              <a:t>can</a:t>
            </a:r>
            <a:r>
              <a:rPr lang="fr-FR" dirty="0" smtClean="0"/>
              <a:t> </a:t>
            </a:r>
            <a:r>
              <a:rPr lang="fr-FR" dirty="0" err="1" smtClean="0"/>
              <a:t>suscribe</a:t>
            </a:r>
            <a:r>
              <a:rPr lang="fr-FR" dirty="0" smtClean="0"/>
              <a:t> to notification for the MTS group </a:t>
            </a:r>
            <a:r>
              <a:rPr lang="fr-FR" dirty="0" err="1" smtClean="0"/>
              <a:t>they</a:t>
            </a:r>
            <a:r>
              <a:rPr lang="fr-FR" dirty="0" smtClean="0"/>
              <a:t> are </a:t>
            </a:r>
            <a:r>
              <a:rPr lang="fr-FR" dirty="0" err="1" smtClean="0"/>
              <a:t>interested</a:t>
            </a:r>
            <a:r>
              <a:rPr lang="fr-FR" dirty="0" smtClean="0"/>
              <a:t> in. </a:t>
            </a:r>
          </a:p>
          <a:p>
            <a:r>
              <a:rPr lang="fr-FR" dirty="0" err="1" smtClean="0"/>
              <a:t>Suscriber</a:t>
            </a:r>
            <a:r>
              <a:rPr lang="fr-FR" dirty="0" smtClean="0"/>
              <a:t> </a:t>
            </a:r>
            <a:r>
              <a:rPr lang="fr-FR" dirty="0" err="1" smtClean="0"/>
              <a:t>will</a:t>
            </a:r>
            <a:r>
              <a:rPr lang="fr-FR" dirty="0" smtClean="0"/>
              <a:t> </a:t>
            </a:r>
            <a:r>
              <a:rPr lang="fr-FR" dirty="0" err="1" smtClean="0"/>
              <a:t>get</a:t>
            </a:r>
            <a:r>
              <a:rPr lang="fr-FR" dirty="0" smtClean="0"/>
              <a:t> the notification and </a:t>
            </a:r>
            <a:r>
              <a:rPr lang="fr-FR" dirty="0" err="1" smtClean="0"/>
              <a:t>will</a:t>
            </a:r>
            <a:r>
              <a:rPr lang="fr-FR" dirty="0" smtClean="0"/>
              <a:t> check in the DB </a:t>
            </a:r>
            <a:r>
              <a:rPr lang="fr-FR" dirty="0" err="1" smtClean="0"/>
              <a:t>what</a:t>
            </a:r>
            <a:r>
              <a:rPr lang="fr-FR" dirty="0" smtClean="0"/>
              <a:t> </a:t>
            </a:r>
            <a:r>
              <a:rPr lang="fr-FR" dirty="0" err="1" smtClean="0"/>
              <a:t>was</a:t>
            </a:r>
            <a:r>
              <a:rPr lang="fr-FR" dirty="0" smtClean="0"/>
              <a:t> </a:t>
            </a:r>
            <a:r>
              <a:rPr lang="fr-FR" dirty="0" err="1" smtClean="0"/>
              <a:t>modified</a:t>
            </a:r>
            <a:r>
              <a:rPr lang="fr-FR" dirty="0" smtClean="0"/>
              <a:t> for the MO and </a:t>
            </a:r>
            <a:r>
              <a:rPr lang="fr-FR" dirty="0" err="1" smtClean="0"/>
              <a:t>eventually</a:t>
            </a:r>
            <a:r>
              <a:rPr lang="fr-FR" dirty="0" smtClean="0"/>
              <a:t> </a:t>
            </a:r>
            <a:r>
              <a:rPr lang="fr-FR" dirty="0" err="1" smtClean="0"/>
              <a:t>will</a:t>
            </a:r>
            <a:r>
              <a:rPr lang="fr-FR" dirty="0" smtClean="0"/>
              <a:t> </a:t>
            </a:r>
            <a:r>
              <a:rPr lang="fr-FR" dirty="0" err="1" smtClean="0"/>
              <a:t>takes</a:t>
            </a:r>
            <a:r>
              <a:rPr lang="fr-FR" dirty="0" smtClean="0"/>
              <a:t> actions.</a:t>
            </a:r>
            <a:endParaRPr lang="fr-FR" dirty="0"/>
          </a:p>
        </p:txBody>
      </p:sp>
      <p:sp>
        <p:nvSpPr>
          <p:cNvPr id="3" name="Title 2"/>
          <p:cNvSpPr>
            <a:spLocks noGrp="1"/>
          </p:cNvSpPr>
          <p:nvPr>
            <p:ph type="title"/>
          </p:nvPr>
        </p:nvSpPr>
        <p:spPr>
          <a:xfrm>
            <a:off x="353460" y="120819"/>
            <a:ext cx="8345488" cy="731837"/>
          </a:xfrm>
        </p:spPr>
        <p:txBody>
          <a:bodyPr/>
          <a:lstStyle/>
          <a:p>
            <a:r>
              <a:rPr lang="fr-FR" dirty="0" err="1" smtClean="0"/>
              <a:t>Modifying</a:t>
            </a:r>
            <a:r>
              <a:rPr lang="fr-FR" dirty="0" smtClean="0"/>
              <a:t> Object Model on switch </a:t>
            </a:r>
            <a:endParaRPr lang="fr-FR" dirty="0"/>
          </a:p>
        </p:txBody>
      </p:sp>
    </p:spTree>
    <p:extLst>
      <p:ext uri="{BB962C8B-B14F-4D97-AF65-F5344CB8AC3E}">
        <p14:creationId xmlns:p14="http://schemas.microsoft.com/office/powerpoint/2010/main" val="248616042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t>Tasks framework</a:t>
            </a:r>
            <a:endParaRPr/>
          </a:p>
        </p:txBody>
      </p:sp>
      <p:sp>
        <p:nvSpPr>
          <p:cNvPr id="112643" name="Content Placeholder 2"/>
          <p:cNvSpPr>
            <a:spLocks noGrp="1"/>
          </p:cNvSpPr>
          <p:nvPr>
            <p:ph idx="4294967295"/>
          </p:nvPr>
        </p:nvSpPr>
        <p:spPr>
          <a:xfrm>
            <a:off x="230189" y="1004888"/>
            <a:ext cx="8580437" cy="3724275"/>
          </a:xfrm>
          <a:prstGeom prst="rect">
            <a:avLst/>
          </a:prstGeom>
          <a:noFill/>
          <a:ln>
            <a:noFill/>
          </a:ln>
        </p:spPr>
        <p:txBody>
          <a:bodyPr/>
          <a:lstStyle/>
          <a:p>
            <a:pPr>
              <a:defRPr/>
            </a:pPr>
            <a:r>
              <a:rPr dirty="0" smtClean="0">
                <a:ea typeface="ＭＳ Ｐゴシック" pitchFamily="34" charset="-128"/>
              </a:rPr>
              <a:t>DMEs communicate using message entities called “stimulus” which usually have request and response</a:t>
            </a:r>
          </a:p>
          <a:p>
            <a:pPr>
              <a:defRPr/>
            </a:pPr>
            <a:r>
              <a:rPr lang="en-US" dirty="0" smtClean="0">
                <a:ea typeface="ＭＳ Ｐゴシック" pitchFamily="34" charset="-128"/>
              </a:rPr>
              <a:t>Format : </a:t>
            </a:r>
            <a:r>
              <a:rPr lang="en-US" b="1" dirty="0"/>
              <a:t>System Type: System ID: Service ID, Slot Number, Shard ID, Replica ID.</a:t>
            </a:r>
            <a:endParaRPr dirty="0" smtClean="0">
              <a:ea typeface="ＭＳ Ｐゴシック" pitchFamily="34" charset="-128"/>
            </a:endParaRPr>
          </a:p>
          <a:p>
            <a:pPr lvl="1">
              <a:defRPr/>
            </a:pPr>
            <a:r>
              <a:rPr lang="en-US" dirty="0" err="1" smtClean="0">
                <a:ea typeface="ＭＳ Ｐゴシック" pitchFamily="34" charset="-128"/>
              </a:rPr>
              <a:t>Eg</a:t>
            </a:r>
            <a:r>
              <a:rPr lang="en-US" dirty="0">
                <a:ea typeface="ＭＳ Ｐゴシック" pitchFamily="34" charset="-128"/>
              </a:rPr>
              <a:t>: </a:t>
            </a:r>
            <a:endParaRPr lang="en-US" dirty="0" smtClean="0">
              <a:ea typeface="ＭＳ Ｐゴシック" pitchFamily="34" charset="-128"/>
            </a:endParaRPr>
          </a:p>
          <a:p>
            <a:pPr lvl="1">
              <a:defRPr/>
            </a:pPr>
            <a:r>
              <a:rPr lang="en-US" b="1" dirty="0" smtClean="0">
                <a:latin typeface="Courier New" panose="02070309020205020404" pitchFamily="49" charset="0"/>
                <a:ea typeface="ＭＳ Ｐゴシック" pitchFamily="34" charset="-128"/>
                <a:cs typeface="Courier New" panose="02070309020205020404" pitchFamily="49" charset="0"/>
              </a:rPr>
              <a:t>5047</a:t>
            </a:r>
            <a:r>
              <a:rPr lang="en-US" b="1" dirty="0">
                <a:latin typeface="Courier New" panose="02070309020205020404" pitchFamily="49" charset="0"/>
                <a:ea typeface="ＭＳ Ｐゴシック" pitchFamily="34" charset="-128"/>
                <a:cs typeface="Courier New" panose="02070309020205020404" pitchFamily="49" charset="0"/>
              </a:rPr>
              <a:t>||</a:t>
            </a:r>
            <a:r>
              <a:rPr lang="en-US" b="1" dirty="0" smtClean="0">
                <a:latin typeface="Courier New" panose="02070309020205020404" pitchFamily="49" charset="0"/>
                <a:ea typeface="ＭＳ Ｐゴシック" pitchFamily="34" charset="-128"/>
                <a:cs typeface="Courier New" panose="02070309020205020404" pitchFamily="49" charset="0"/>
              </a:rPr>
              <a:t>16-03-02 20:57:52.024+01:00</a:t>
            </a:r>
            <a:r>
              <a:rPr lang="en-US" b="1" dirty="0">
                <a:latin typeface="Courier New" panose="02070309020205020404" pitchFamily="49" charset="0"/>
                <a:ea typeface="ＭＳ Ｐゴシック" pitchFamily="34" charset="-128"/>
                <a:cs typeface="Courier New" panose="02070309020205020404" pitchFamily="49" charset="0"/>
              </a:rPr>
              <a:t>||</a:t>
            </a:r>
            <a:r>
              <a:rPr lang="en-US" b="1" dirty="0" err="1">
                <a:latin typeface="Courier New" panose="02070309020205020404" pitchFamily="49" charset="0"/>
                <a:ea typeface="ＭＳ Ｐゴシック" pitchFamily="34" charset="-128"/>
                <a:cs typeface="Courier New" panose="02070309020205020404" pitchFamily="49" charset="0"/>
              </a:rPr>
              <a:t>polUpdate</a:t>
            </a:r>
            <a:r>
              <a:rPr lang="en-US" b="1" dirty="0">
                <a:latin typeface="Courier New" panose="02070309020205020404" pitchFamily="49" charset="0"/>
                <a:ea typeface="ＭＳ Ｐゴシック" pitchFamily="34" charset="-128"/>
                <a:cs typeface="Courier New" panose="02070309020205020404" pitchFamily="49" charset="0"/>
              </a:rPr>
              <a:t>__||DBG4||</a:t>
            </a:r>
            <a:r>
              <a:rPr lang="en-US" b="1" dirty="0" err="1">
                <a:solidFill>
                  <a:srgbClr val="C00000"/>
                </a:solidFill>
                <a:latin typeface="Courier New" panose="02070309020205020404" pitchFamily="49" charset="0"/>
                <a:ea typeface="ＭＳ Ｐゴシック" pitchFamily="34" charset="-128"/>
                <a:cs typeface="Courier New" panose="02070309020205020404" pitchFamily="49" charset="0"/>
              </a:rPr>
              <a:t>fr</a:t>
            </a:r>
            <a:r>
              <a:rPr lang="en-US" b="1" dirty="0">
                <a:solidFill>
                  <a:srgbClr val="C00000"/>
                </a:solidFill>
                <a:latin typeface="Courier New" panose="02070309020205020404" pitchFamily="49" charset="0"/>
                <a:ea typeface="ＭＳ Ｐゴシック" pitchFamily="34" charset="-128"/>
                <a:cs typeface="Courier New" panose="02070309020205020404" pitchFamily="49" charset="0"/>
              </a:rPr>
              <a:t>=ifc_policymgr:2:1:6:0:31:1</a:t>
            </a:r>
            <a:r>
              <a:rPr lang="en-US" b="1" dirty="0">
                <a:latin typeface="Courier New" panose="02070309020205020404" pitchFamily="49" charset="0"/>
                <a:ea typeface="ＭＳ Ｐゴシック" pitchFamily="34" charset="-128"/>
                <a:cs typeface="Courier New" panose="02070309020205020404" pitchFamily="49" charset="0"/>
              </a:rPr>
              <a:t>,</a:t>
            </a:r>
            <a:r>
              <a:rPr lang="en-US" b="1" dirty="0">
                <a:solidFill>
                  <a:srgbClr val="C00000"/>
                </a:solidFill>
                <a:latin typeface="Courier New" panose="02070309020205020404" pitchFamily="49" charset="0"/>
                <a:ea typeface="ＭＳ Ｐゴシック" pitchFamily="34" charset="-128"/>
                <a:cs typeface="Courier New" panose="02070309020205020404" pitchFamily="49" charset="0"/>
              </a:rPr>
              <a:t>to=ifc_policyelem:1:101:5:0:255:127</a:t>
            </a:r>
            <a:r>
              <a:rPr lang="en-US" b="1" dirty="0">
                <a:latin typeface="Courier New" panose="02070309020205020404" pitchFamily="49" charset="0"/>
                <a:ea typeface="ＭＳ Ｐゴシック" pitchFamily="34" charset="-128"/>
                <a:cs typeface="Courier New" panose="02070309020205020404" pitchFamily="49" charset="0"/>
              </a:rPr>
              <a:t>,co=doer:0:0:0x1328d6:1,si=0x1061f138f97a98:0x23||(envelope 0x3000000159dfd: RECEIVE-BULK:REQUEST[</a:t>
            </a:r>
            <a:r>
              <a:rPr lang="en-US" b="1" dirty="0" err="1">
                <a:latin typeface="Courier New" panose="02070309020205020404" pitchFamily="49" charset="0"/>
                <a:ea typeface="ＭＳ Ｐゴシック" pitchFamily="34" charset="-128"/>
                <a:cs typeface="Courier New" panose="02070309020205020404" pitchFamily="49" charset="0"/>
              </a:rPr>
              <a:t>polUpdate</a:t>
            </a:r>
            <a:r>
              <a:rPr lang="en-US" b="1" dirty="0">
                <a:latin typeface="Courier New" panose="02070309020205020404" pitchFamily="49" charset="0"/>
                <a:ea typeface="ＭＳ Ｐゴシック" pitchFamily="34" charset="-128"/>
                <a:cs typeface="Courier New" panose="02070309020205020404" pitchFamily="49" charset="0"/>
              </a:rPr>
              <a:t>/]) CONTENT </a:t>
            </a:r>
            <a:r>
              <a:rPr lang="en-US" dirty="0" smtClean="0">
                <a:latin typeface="Courier New" panose="02070309020205020404" pitchFamily="49" charset="0"/>
                <a:ea typeface="ＭＳ Ｐゴシック" pitchFamily="34" charset="-128"/>
                <a:cs typeface="Courier New" panose="02070309020205020404" pitchFamily="49" charset="0"/>
              </a:rPr>
              <a:t>:</a:t>
            </a:r>
          </a:p>
          <a:p>
            <a:pPr lvl="1">
              <a:defRPr/>
            </a:pPr>
            <a:endParaRPr lang="en-US" dirty="0">
              <a:latin typeface="Courier New" panose="02070309020205020404" pitchFamily="49" charset="0"/>
              <a:ea typeface="ＭＳ Ｐゴシック" pitchFamily="34" charset="-128"/>
              <a:cs typeface="Courier New" panose="02070309020205020404" pitchFamily="49" charset="0"/>
            </a:endParaRPr>
          </a:p>
          <a:p>
            <a:pPr lvl="1">
              <a:defRPr/>
            </a:pPr>
            <a:r>
              <a:rPr lang="en-US" b="1" dirty="0" smtClean="0">
                <a:latin typeface="Courier New" panose="02070309020205020404" pitchFamily="49" charset="0"/>
                <a:ea typeface="ＭＳ Ｐゴシック" pitchFamily="34" charset="-128"/>
                <a:cs typeface="Courier New" panose="02070309020205020404" pitchFamily="49" charset="0"/>
              </a:rPr>
              <a:t>From </a:t>
            </a:r>
            <a:r>
              <a:rPr lang="en-US" b="1" dirty="0" err="1" smtClean="0">
                <a:latin typeface="Courier New" panose="02070309020205020404" pitchFamily="49" charset="0"/>
                <a:ea typeface="ＭＳ Ｐゴシック" pitchFamily="34" charset="-128"/>
                <a:cs typeface="Courier New" panose="02070309020205020404" pitchFamily="49" charset="0"/>
              </a:rPr>
              <a:t>policymgr</a:t>
            </a:r>
            <a:r>
              <a:rPr lang="en-US" b="1" dirty="0" smtClean="0">
                <a:latin typeface="Courier New" panose="02070309020205020404" pitchFamily="49" charset="0"/>
                <a:ea typeface="ＭＳ Ｐゴシック" pitchFamily="34" charset="-128"/>
                <a:cs typeface="Courier New" panose="02070309020205020404" pitchFamily="49" charset="0"/>
              </a:rPr>
              <a:t> (6) on </a:t>
            </a:r>
            <a:r>
              <a:rPr lang="en-US" b="1" dirty="0" err="1" smtClean="0">
                <a:latin typeface="Courier New" panose="02070309020205020404" pitchFamily="49" charset="0"/>
                <a:ea typeface="ＭＳ Ｐゴシック" pitchFamily="34" charset="-128"/>
                <a:cs typeface="Courier New" panose="02070309020205020404" pitchFamily="49" charset="0"/>
              </a:rPr>
              <a:t>Apic</a:t>
            </a:r>
            <a:r>
              <a:rPr lang="en-US" b="1" dirty="0" smtClean="0">
                <a:latin typeface="Courier New" panose="02070309020205020404" pitchFamily="49" charset="0"/>
                <a:ea typeface="ＭＳ Ｐゴシック" pitchFamily="34" charset="-128"/>
                <a:cs typeface="Courier New" panose="02070309020205020404" pitchFamily="49" charset="0"/>
              </a:rPr>
              <a:t> (1) node-1 (1) to </a:t>
            </a:r>
            <a:r>
              <a:rPr lang="en-US" b="1" dirty="0" err="1" smtClean="0">
                <a:latin typeface="Courier New" panose="02070309020205020404" pitchFamily="49" charset="0"/>
                <a:ea typeface="ＭＳ Ｐゴシック" pitchFamily="34" charset="-128"/>
                <a:cs typeface="Courier New" panose="02070309020205020404" pitchFamily="49" charset="0"/>
              </a:rPr>
              <a:t>policyelem</a:t>
            </a:r>
            <a:r>
              <a:rPr lang="en-US" b="1" dirty="0" smtClean="0">
                <a:latin typeface="Courier New" panose="02070309020205020404" pitchFamily="49" charset="0"/>
                <a:ea typeface="ＭＳ Ｐゴシック" pitchFamily="34" charset="-128"/>
                <a:cs typeface="Courier New" panose="02070309020205020404" pitchFamily="49" charset="0"/>
              </a:rPr>
              <a:t> (5) on Switch (2)node 101 (101)</a:t>
            </a:r>
          </a:p>
          <a:p>
            <a:pPr lvl="1">
              <a:defRPr/>
            </a:pPr>
            <a:endParaRPr lang="en-US" dirty="0">
              <a:latin typeface="Courier New" panose="02070309020205020404" pitchFamily="49" charset="0"/>
              <a:ea typeface="ＭＳ Ｐゴシック" pitchFamily="34" charset="-128"/>
              <a:cs typeface="Courier New" panose="02070309020205020404" pitchFamily="49" charset="0"/>
            </a:endParaRPr>
          </a:p>
          <a:p>
            <a:pPr lvl="1">
              <a:defRPr/>
            </a:pPr>
            <a:r>
              <a:rPr lang="fr-FR" dirty="0">
                <a:latin typeface="Courier New" panose="02070309020205020404" pitchFamily="49" charset="0"/>
                <a:ea typeface="ＭＳ Ｐゴシック" pitchFamily="34" charset="-128"/>
                <a:cs typeface="Courier New" panose="02070309020205020404" pitchFamily="49" charset="0"/>
                <a:hlinkClick r:id="rId3"/>
              </a:rPr>
              <a:t>https://</a:t>
            </a:r>
            <a:r>
              <a:rPr lang="fr-FR" dirty="0" smtClean="0">
                <a:latin typeface="Courier New" panose="02070309020205020404" pitchFamily="49" charset="0"/>
                <a:ea typeface="ＭＳ Ｐゴシック" pitchFamily="34" charset="-128"/>
                <a:cs typeface="Courier New" panose="02070309020205020404" pitchFamily="49" charset="0"/>
                <a:hlinkClick r:id="rId3"/>
              </a:rPr>
              <a:t>techzone.cisco.com/t5/Application-Centric/Identities-for-Intra-Fabric-Messaging-between-DME/ta-p/781679</a:t>
            </a:r>
            <a:endParaRPr lang="fr-FR" dirty="0" smtClean="0">
              <a:latin typeface="Courier New" panose="02070309020205020404" pitchFamily="49" charset="0"/>
              <a:ea typeface="ＭＳ Ｐゴシック" pitchFamily="34" charset="-128"/>
              <a:cs typeface="Courier New" panose="02070309020205020404" pitchFamily="49" charset="0"/>
            </a:endParaRPr>
          </a:p>
          <a:p>
            <a:pPr lvl="1">
              <a:defRPr/>
            </a:pPr>
            <a:endParaRPr dirty="0" smtClean="0">
              <a:latin typeface="Courier New" panose="02070309020205020404" pitchFamily="49" charset="0"/>
              <a:ea typeface="ＭＳ Ｐゴシック" pitchFamily="34" charset="-128"/>
              <a:cs typeface="Courier New" panose="02070309020205020404" pitchFamily="49" charset="0"/>
            </a:endParaRPr>
          </a:p>
        </p:txBody>
      </p:sp>
    </p:spTree>
    <p:extLst>
      <p:ext uri="{BB962C8B-B14F-4D97-AF65-F5344CB8AC3E}">
        <p14:creationId xmlns:p14="http://schemas.microsoft.com/office/powerpoint/2010/main" val="4043516020"/>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 Model</a:t>
            </a:r>
            <a:br>
              <a:rPr lang="en-US" dirty="0" smtClean="0"/>
            </a:br>
            <a:endParaRPr lang="en-US" sz="2200" dirty="0"/>
          </a:p>
        </p:txBody>
      </p:sp>
    </p:spTree>
    <p:extLst>
      <p:ext uri="{BB962C8B-B14F-4D97-AF65-F5344CB8AC3E}">
        <p14:creationId xmlns:p14="http://schemas.microsoft.com/office/powerpoint/2010/main" val="1081390959"/>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89" y="0"/>
            <a:ext cx="8513064" cy="765432"/>
          </a:xfrm>
        </p:spPr>
        <p:txBody>
          <a:bodyPr/>
          <a:lstStyle/>
          <a:p>
            <a:pPr>
              <a:defRPr/>
            </a:pPr>
            <a:r>
              <a:rPr dirty="0" smtClean="0"/>
              <a:t>Tasks framework</a:t>
            </a:r>
            <a:endParaRPr dirty="0"/>
          </a:p>
        </p:txBody>
      </p:sp>
      <p:sp>
        <p:nvSpPr>
          <p:cNvPr id="112643" name="Content Placeholder 2"/>
          <p:cNvSpPr>
            <a:spLocks noGrp="1"/>
          </p:cNvSpPr>
          <p:nvPr>
            <p:ph idx="4294967295"/>
          </p:nvPr>
        </p:nvSpPr>
        <p:spPr>
          <a:xfrm>
            <a:off x="230189" y="1004888"/>
            <a:ext cx="8580437" cy="4071377"/>
          </a:xfrm>
          <a:prstGeom prst="rect">
            <a:avLst/>
          </a:prstGeom>
          <a:noFill/>
          <a:ln>
            <a:noFill/>
          </a:ln>
        </p:spPr>
        <p:txBody>
          <a:bodyPr/>
          <a:lstStyle/>
          <a:p>
            <a:pPr>
              <a:defRPr/>
            </a:pPr>
            <a:r>
              <a:rPr dirty="0" smtClean="0">
                <a:ea typeface="ＭＳ Ｐゴシック" pitchFamily="34" charset="-128"/>
              </a:rPr>
              <a:t>Tasks framework is used to deliver stimulus reliably to handle</a:t>
            </a:r>
          </a:p>
          <a:p>
            <a:pPr marL="692150" lvl="1" indent="-285750">
              <a:buFont typeface="Arial" panose="020B0604020202020204" pitchFamily="34" charset="0"/>
              <a:buChar char="•"/>
              <a:defRPr/>
            </a:pPr>
            <a:r>
              <a:rPr dirty="0" smtClean="0">
                <a:ea typeface="ＭＳ Ｐゴシック" pitchFamily="34" charset="-128"/>
              </a:rPr>
              <a:t>Packet drop in network</a:t>
            </a:r>
          </a:p>
          <a:p>
            <a:pPr marL="692150" lvl="1" indent="-285750">
              <a:buFont typeface="Arial" panose="020B0604020202020204" pitchFamily="34" charset="0"/>
              <a:buChar char="•"/>
              <a:defRPr/>
            </a:pPr>
            <a:r>
              <a:rPr dirty="0" smtClean="0">
                <a:ea typeface="ＭＳ Ｐゴシック" pitchFamily="34" charset="-128"/>
              </a:rPr>
              <a:t>Packet drop due to flow control</a:t>
            </a:r>
          </a:p>
          <a:p>
            <a:pPr marL="692150" lvl="1" indent="-285750">
              <a:buFont typeface="Arial" panose="020B0604020202020204" pitchFamily="34" charset="0"/>
              <a:buChar char="•"/>
              <a:defRPr/>
            </a:pPr>
            <a:r>
              <a:rPr dirty="0" smtClean="0">
                <a:ea typeface="ＭＳ Ｐゴシック" pitchFamily="34" charset="-128"/>
              </a:rPr>
              <a:t>Application errors</a:t>
            </a:r>
          </a:p>
          <a:p>
            <a:pPr marL="514350" indent="-285750">
              <a:defRPr/>
            </a:pPr>
            <a:r>
              <a:rPr dirty="0" smtClean="0">
                <a:solidFill>
                  <a:srgbClr val="FF0000"/>
                </a:solidFill>
                <a:ea typeface="ＭＳ Ｐゴシック" pitchFamily="34" charset="-128"/>
              </a:rPr>
              <a:t>Tasks are stored as internal </a:t>
            </a:r>
            <a:r>
              <a:rPr dirty="0" err="1" smtClean="0">
                <a:solidFill>
                  <a:srgbClr val="FF0000"/>
                </a:solidFill>
                <a:ea typeface="ＭＳ Ｐゴシック" pitchFamily="34" charset="-128"/>
              </a:rPr>
              <a:t>Mos</a:t>
            </a:r>
            <a:r>
              <a:rPr dirty="0" smtClean="0">
                <a:solidFill>
                  <a:srgbClr val="FF0000"/>
                </a:solidFill>
                <a:ea typeface="ＭＳ Ｐゴシック" pitchFamily="34" charset="-128"/>
              </a:rPr>
              <a:t> which store minimal context required to recreate the stimulus payload (seen typically only in DME logs)</a:t>
            </a:r>
          </a:p>
          <a:p>
            <a:pPr marL="490537" lvl="2" indent="0">
              <a:spcBef>
                <a:spcPts val="0"/>
              </a:spcBef>
              <a:buNone/>
              <a:defRPr/>
            </a:pPr>
            <a:r>
              <a:rPr lang="en-US" sz="800" dirty="0">
                <a:solidFill>
                  <a:srgbClr val="FF0000"/>
                </a:solidFill>
                <a:ea typeface="ＭＳ Ｐゴシック" pitchFamily="34" charset="-128"/>
              </a:rPr>
              <a:t> </a:t>
            </a:r>
            <a:r>
              <a:rPr lang="en-US" sz="800" dirty="0" err="1" smtClean="0">
                <a:solidFill>
                  <a:srgbClr val="FF0000"/>
                </a:solidFill>
                <a:ea typeface="ＭＳ Ｐゴシック" pitchFamily="34" charset="-128"/>
              </a:rPr>
              <a:t>eg</a:t>
            </a:r>
            <a:r>
              <a:rPr lang="en-US" sz="800" dirty="0">
                <a:solidFill>
                  <a:srgbClr val="FF0000"/>
                </a:solidFill>
                <a:ea typeface="ＭＳ Ｐゴシック" pitchFamily="34" charset="-128"/>
              </a:rPr>
              <a:t>: </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&lt;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polUpdate</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dn</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pcons</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refcont</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-[registry/class-2150/</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instdn</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-Microsoft/dom-SCVMM-Pod2/ctrlr-SCVMM-Pod2]/</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ra</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-Microsoft/domD-SCVMM-Pod2/ctrlrD-SCVMM-Pod2]-5-101-1-0-Subtree-mo]/</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trdn</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b="1"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b="1" dirty="0">
                <a:solidFill>
                  <a:srgbClr val="C00000"/>
                </a:solidFill>
                <a:latin typeface="Courier New" panose="02070309020205020404" pitchFamily="49" charset="0"/>
                <a:ea typeface="ＭＳ Ｐゴシック" pitchFamily="34" charset="-128"/>
                <a:cs typeface="Courier New" panose="02070309020205020404" pitchFamily="49" charset="0"/>
              </a:rPr>
              <a:t>-Microsoft/dom-SCVMM-Pod2/ctrlr-SCVMM-Pod2]" </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action="13" run="47435" stage="12" timestamp="1456948351945"&gt;</a:t>
            </a:r>
          </a:p>
          <a:p>
            <a:pPr marL="490537" lvl="2" indent="0">
              <a:spcBef>
                <a:spcPts val="0"/>
              </a:spcBef>
              <a:buNone/>
              <a:defRPr/>
            </a:pP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&lt;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pconsRefTask</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childAction</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deleteNonPresent</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data=""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descr</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dn</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="action/</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policymgrsubj</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pcons</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refcont</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-[registry/class-2150/</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instdn</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-Microsoft/dom-SCVMM-Pod2/ctrlr-SCVMM-Pod2]/</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ra</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-Microsoft/domD-SCVMM-Pod2/ctrlrD-SCVMM-Pod2]-5-101-1-0-Subtree-mo]/</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trdn</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-Microsoft/dom-SCVMM-Pod2/ctrlr-SCVMM-Pod2]]/</a:t>
            </a:r>
            <a:r>
              <a:rPr lang="en-US" sz="800" dirty="0" err="1">
                <a:solidFill>
                  <a:srgbClr val="C00000"/>
                </a:solidFill>
                <a:latin typeface="Courier New" panose="02070309020205020404" pitchFamily="49" charset="0"/>
                <a:ea typeface="ＭＳ Ｐゴシック" pitchFamily="34" charset="-128"/>
                <a:cs typeface="Courier New" panose="02070309020205020404" pitchFamily="49" charset="0"/>
              </a:rPr>
              <a:t>pconsRefTask-PolUpdate</a:t>
            </a:r>
            <a:r>
              <a:rPr lang="en-US" sz="800" dirty="0">
                <a:solidFill>
                  <a:srgbClr val="C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endTs</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="never" fail="0" id="</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PolUpdate</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invErrCode</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="none"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invErrDescr</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invRslt</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lcOwn</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="local" modTs="2016-03-02T20:52:31.945+01:00"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oDn</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pcons</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refcont</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-[registry/class-2150/</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instdn</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-Microsoft/dom-SCVMM-Pod2/ctrlr-SCVMM-Pod2]/</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ra</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-Microsoft/domD-SCVMM-Pod2/ctrlrD-SCVMM-Pod2]-5-101-1-0-Subtree-mo]/</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trdn</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uni</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vmmp</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-Microsoft/dom-SCVMM-Pod2/ctrlr-SCVMM-Pod2]"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operSt</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="processing"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originMinority</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="no"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runId</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="47435"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startTs</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="2016-03-02T20:52:31.945+01:00" status="created" try="0" </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ts</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="2016-03-02T20:52:31.945+01:00"/&gt;</a:t>
            </a:r>
          </a:p>
          <a:p>
            <a:pPr marL="490537" lvl="2" indent="0">
              <a:spcBef>
                <a:spcPts val="0"/>
              </a:spcBef>
              <a:buNone/>
              <a:defRPr/>
            </a:pP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&lt;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inIgnoreNonResolvedPols</a:t>
            </a: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 value="yes"/&gt;</a:t>
            </a:r>
          </a:p>
          <a:p>
            <a:pPr marL="490537" lvl="2" indent="0">
              <a:spcBef>
                <a:spcPts val="0"/>
              </a:spcBef>
              <a:buNone/>
              <a:defRPr/>
            </a:pPr>
            <a:r>
              <a:rPr lang="en-US" sz="800" dirty="0">
                <a:solidFill>
                  <a:srgbClr val="000000"/>
                </a:solidFill>
                <a:latin typeface="Courier New" panose="02070309020205020404" pitchFamily="49" charset="0"/>
                <a:ea typeface="ＭＳ Ｐゴシック" pitchFamily="34" charset="-128"/>
                <a:cs typeface="Courier New" panose="02070309020205020404" pitchFamily="49" charset="0"/>
              </a:rPr>
              <a:t>&lt;</a:t>
            </a:r>
            <a:r>
              <a:rPr lang="en-US" sz="800" dirty="0" err="1">
                <a:solidFill>
                  <a:srgbClr val="000000"/>
                </a:solidFill>
                <a:latin typeface="Courier New" panose="02070309020205020404" pitchFamily="49" charset="0"/>
                <a:ea typeface="ＭＳ Ｐゴシック" pitchFamily="34" charset="-128"/>
                <a:cs typeface="Courier New" panose="02070309020205020404" pitchFamily="49" charset="0"/>
              </a:rPr>
              <a:t>inConfigs</a:t>
            </a:r>
            <a:r>
              <a:rPr lang="en-US" sz="800" dirty="0" smtClean="0">
                <a:solidFill>
                  <a:srgbClr val="000000"/>
                </a:solidFill>
                <a:latin typeface="Courier New" panose="02070309020205020404" pitchFamily="49" charset="0"/>
                <a:ea typeface="ＭＳ Ｐゴシック" pitchFamily="34" charset="-128"/>
                <a:cs typeface="Courier New" panose="02070309020205020404" pitchFamily="49" charset="0"/>
              </a:rPr>
              <a:t>&gt;</a:t>
            </a:r>
            <a:endParaRPr dirty="0" smtClean="0">
              <a:solidFill>
                <a:srgbClr val="FF0000"/>
              </a:solidFill>
              <a:ea typeface="ＭＳ Ｐゴシック" pitchFamily="34" charset="-128"/>
            </a:endParaRPr>
          </a:p>
          <a:p>
            <a:pPr marL="514350" indent="-285750">
              <a:defRPr/>
            </a:pPr>
            <a:r>
              <a:rPr dirty="0" smtClean="0">
                <a:ea typeface="ＭＳ Ｐゴシック" pitchFamily="34" charset="-128"/>
              </a:rPr>
              <a:t>Periodic timers reissue the task till the success response is received</a:t>
            </a:r>
          </a:p>
        </p:txBody>
      </p:sp>
    </p:spTree>
    <p:extLst>
      <p:ext uri="{BB962C8B-B14F-4D97-AF65-F5344CB8AC3E}">
        <p14:creationId xmlns:p14="http://schemas.microsoft.com/office/powerpoint/2010/main" val="3596176499"/>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 Model – logical – resolved - concrete</a:t>
            </a:r>
            <a:br>
              <a:rPr lang="en-US" dirty="0" smtClean="0"/>
            </a:br>
            <a:endParaRPr lang="en-US" sz="2200" dirty="0"/>
          </a:p>
        </p:txBody>
      </p:sp>
    </p:spTree>
    <p:extLst>
      <p:ext uri="{BB962C8B-B14F-4D97-AF65-F5344CB8AC3E}">
        <p14:creationId xmlns:p14="http://schemas.microsoft.com/office/powerpoint/2010/main" val="2694387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Objects</a:t>
            </a:r>
            <a:endParaRPr lang="en-US" dirty="0"/>
          </a:p>
        </p:txBody>
      </p:sp>
      <p:sp>
        <p:nvSpPr>
          <p:cNvPr id="3" name="Content Placeholder 2"/>
          <p:cNvSpPr>
            <a:spLocks noGrp="1"/>
          </p:cNvSpPr>
          <p:nvPr>
            <p:ph sz="quarter" idx="11"/>
          </p:nvPr>
        </p:nvSpPr>
        <p:spPr>
          <a:xfrm>
            <a:off x="321190" y="931949"/>
            <a:ext cx="8513064" cy="1753600"/>
          </a:xfrm>
        </p:spPr>
        <p:txBody>
          <a:bodyPr/>
          <a:lstStyle/>
          <a:p>
            <a:r>
              <a:rPr lang="en-US" dirty="0" smtClean="0"/>
              <a:t>Logical, resolved, and concrete</a:t>
            </a:r>
          </a:p>
          <a:p>
            <a:pPr lvl="1"/>
            <a:r>
              <a:rPr lang="en-US" dirty="0" smtClean="0"/>
              <a:t>Logical = configured in the GUI by the user</a:t>
            </a:r>
          </a:p>
          <a:p>
            <a:pPr lvl="1"/>
            <a:r>
              <a:rPr lang="en-US" dirty="0" smtClean="0"/>
              <a:t>Resolved = created by the APIC as a unit/object to communicate and pass information to the switches</a:t>
            </a:r>
          </a:p>
          <a:p>
            <a:pPr lvl="1"/>
            <a:r>
              <a:rPr lang="en-US" dirty="0" smtClean="0"/>
              <a:t>Concrete = objects used by the switches to program hardware</a:t>
            </a:r>
          </a:p>
        </p:txBody>
      </p:sp>
      <p:sp>
        <p:nvSpPr>
          <p:cNvPr id="5" name="Rectangle 4"/>
          <p:cNvSpPr/>
          <p:nvPr/>
        </p:nvSpPr>
        <p:spPr bwMode="auto">
          <a:xfrm>
            <a:off x="1093694" y="3325906"/>
            <a:ext cx="1138518" cy="645459"/>
          </a:xfrm>
          <a:prstGeom prst="rect">
            <a:avLst/>
          </a:prstGeom>
          <a:solidFill>
            <a:schemeClr val="accent6"/>
          </a:solidFill>
          <a:ln w="12700" cap="flat">
            <a:noFill/>
            <a:miter lim="800000"/>
            <a:headEnd type="none" w="med" len="med"/>
            <a:tailEnd type="none" w="med" len="med"/>
          </a:ln>
        </p:spPr>
        <p:txBody>
          <a:bodyPr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Logical</a:t>
            </a:r>
          </a:p>
        </p:txBody>
      </p:sp>
      <p:sp>
        <p:nvSpPr>
          <p:cNvPr id="6" name="Rectangle 5"/>
          <p:cNvSpPr/>
          <p:nvPr/>
        </p:nvSpPr>
        <p:spPr bwMode="auto">
          <a:xfrm>
            <a:off x="2913529" y="3325905"/>
            <a:ext cx="1138518" cy="645459"/>
          </a:xfrm>
          <a:prstGeom prst="rect">
            <a:avLst/>
          </a:prstGeom>
          <a:solidFill>
            <a:schemeClr val="accent1"/>
          </a:solidFill>
          <a:ln w="12700" cap="flat">
            <a:noFill/>
            <a:miter lim="800000"/>
            <a:headEnd type="none" w="med" len="med"/>
            <a:tailEnd type="none" w="med" len="med"/>
          </a:ln>
        </p:spPr>
        <p:txBody>
          <a:bodyPr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Resolved</a:t>
            </a:r>
          </a:p>
        </p:txBody>
      </p:sp>
      <p:sp>
        <p:nvSpPr>
          <p:cNvPr id="7" name="Rectangle 6"/>
          <p:cNvSpPr/>
          <p:nvPr/>
        </p:nvSpPr>
        <p:spPr bwMode="auto">
          <a:xfrm>
            <a:off x="4733364" y="3325905"/>
            <a:ext cx="1138518" cy="645459"/>
          </a:xfrm>
          <a:prstGeom prst="rect">
            <a:avLst/>
          </a:prstGeom>
          <a:solidFill>
            <a:schemeClr val="accent5"/>
          </a:solidFill>
          <a:ln w="12700" cap="flat">
            <a:noFill/>
            <a:miter lim="800000"/>
            <a:headEnd type="none" w="med" len="med"/>
            <a:tailEnd type="none" w="med" len="med"/>
          </a:ln>
        </p:spPr>
        <p:txBody>
          <a:bodyPr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Concrete</a:t>
            </a:r>
          </a:p>
        </p:txBody>
      </p:sp>
      <p:sp>
        <p:nvSpPr>
          <p:cNvPr id="8" name="Rectangle 7"/>
          <p:cNvSpPr/>
          <p:nvPr/>
        </p:nvSpPr>
        <p:spPr bwMode="auto">
          <a:xfrm>
            <a:off x="6816594" y="3347721"/>
            <a:ext cx="1138518" cy="645459"/>
          </a:xfrm>
          <a:prstGeom prst="rect">
            <a:avLst/>
          </a:prstGeom>
          <a:solidFill>
            <a:schemeClr val="accent4"/>
          </a:solidFill>
          <a:ln w="12700" cap="flat">
            <a:noFill/>
            <a:miter lim="800000"/>
            <a:headEnd type="none" w="med" len="med"/>
            <a:tailEnd type="none" w="med" len="med"/>
          </a:ln>
        </p:spPr>
        <p:txBody>
          <a:bodyPr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Hardware</a:t>
            </a:r>
          </a:p>
        </p:txBody>
      </p:sp>
      <p:sp>
        <p:nvSpPr>
          <p:cNvPr id="10" name="Right Arrow 9"/>
          <p:cNvSpPr/>
          <p:nvPr/>
        </p:nvSpPr>
        <p:spPr bwMode="auto">
          <a:xfrm>
            <a:off x="2232211" y="3529554"/>
            <a:ext cx="681317"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11" name="Right Arrow 10"/>
          <p:cNvSpPr/>
          <p:nvPr/>
        </p:nvSpPr>
        <p:spPr bwMode="auto">
          <a:xfrm>
            <a:off x="4052047" y="3507738"/>
            <a:ext cx="681317"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12" name="Right Arrow 11"/>
          <p:cNvSpPr/>
          <p:nvPr/>
        </p:nvSpPr>
        <p:spPr bwMode="auto">
          <a:xfrm>
            <a:off x="5871882" y="3507738"/>
            <a:ext cx="944712"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9" name="Slide Number Placeholder 8"/>
          <p:cNvSpPr>
            <a:spLocks noGrp="1"/>
          </p:cNvSpPr>
          <p:nvPr>
            <p:ph type="sldNum" sz="quarter" idx="4"/>
          </p:nvPr>
        </p:nvSpPr>
        <p:spPr/>
        <p:txBody>
          <a:bodyPr/>
          <a:lstStyle/>
          <a:p>
            <a:fld id="{96A97DD0-5BE7-4856-A2A9-C42C6688E607}" type="slidenum">
              <a:rPr lang="en-US" smtClean="0"/>
              <a:pPr/>
              <a:t>22</a:t>
            </a:fld>
            <a:endParaRPr lang="en-US" dirty="0"/>
          </a:p>
        </p:txBody>
      </p:sp>
      <p:sp>
        <p:nvSpPr>
          <p:cNvPr id="4" name="TextBox 3"/>
          <p:cNvSpPr txBox="1"/>
          <p:nvPr/>
        </p:nvSpPr>
        <p:spPr>
          <a:xfrm>
            <a:off x="1093694" y="3993180"/>
            <a:ext cx="1221489" cy="461665"/>
          </a:xfrm>
          <a:prstGeom prst="rect">
            <a:avLst/>
          </a:prstGeom>
          <a:noFill/>
        </p:spPr>
        <p:txBody>
          <a:bodyPr wrap="square" rtlCol="0">
            <a:spAutoFit/>
          </a:bodyPr>
          <a:lstStyle/>
          <a:p>
            <a:r>
              <a:rPr lang="fr-FR" sz="1200" dirty="0" smtClean="0"/>
              <a:t>User </a:t>
            </a:r>
            <a:r>
              <a:rPr lang="fr-FR" sz="1200" dirty="0" err="1" smtClean="0"/>
              <a:t>creates</a:t>
            </a:r>
            <a:r>
              <a:rPr lang="fr-FR" sz="1200" dirty="0" smtClean="0"/>
              <a:t> a BD  </a:t>
            </a:r>
            <a:endParaRPr lang="fr-FR" sz="1200" dirty="0"/>
          </a:p>
        </p:txBody>
      </p:sp>
      <p:sp>
        <p:nvSpPr>
          <p:cNvPr id="13" name="TextBox 12"/>
          <p:cNvSpPr txBox="1"/>
          <p:nvPr/>
        </p:nvSpPr>
        <p:spPr>
          <a:xfrm>
            <a:off x="2739767" y="3985931"/>
            <a:ext cx="1734957" cy="1169551"/>
          </a:xfrm>
          <a:prstGeom prst="rect">
            <a:avLst/>
          </a:prstGeom>
          <a:noFill/>
        </p:spPr>
        <p:txBody>
          <a:bodyPr wrap="square" rtlCol="0">
            <a:spAutoFit/>
          </a:bodyPr>
          <a:lstStyle/>
          <a:p>
            <a:r>
              <a:rPr lang="fr-FR" sz="1000" dirty="0" err="1" smtClean="0"/>
              <a:t>Later</a:t>
            </a:r>
            <a:r>
              <a:rPr lang="fr-FR" sz="1000" dirty="0" smtClean="0"/>
              <a:t> a VM </a:t>
            </a:r>
            <a:r>
              <a:rPr lang="fr-FR" sz="1000" dirty="0" err="1" smtClean="0"/>
              <a:t>is</a:t>
            </a:r>
            <a:r>
              <a:rPr lang="fr-FR" sz="1000" dirty="0" smtClean="0"/>
              <a:t> </a:t>
            </a:r>
            <a:r>
              <a:rPr lang="fr-FR" sz="1000" dirty="0" err="1" smtClean="0"/>
              <a:t>added</a:t>
            </a:r>
            <a:r>
              <a:rPr lang="fr-FR" sz="1000" dirty="0" smtClean="0"/>
              <a:t> on an EPG part of </a:t>
            </a:r>
            <a:r>
              <a:rPr lang="fr-FR" sz="1000" dirty="0" err="1" smtClean="0"/>
              <a:t>this</a:t>
            </a:r>
            <a:r>
              <a:rPr lang="fr-FR" sz="1000" dirty="0" smtClean="0"/>
              <a:t> BD on </a:t>
            </a:r>
            <a:r>
              <a:rPr lang="fr-FR" sz="1000" dirty="0" err="1" smtClean="0"/>
              <a:t>leaf</a:t>
            </a:r>
            <a:r>
              <a:rPr lang="fr-FR" sz="1000" dirty="0" smtClean="0"/>
              <a:t> 101</a:t>
            </a:r>
          </a:p>
          <a:p>
            <a:r>
              <a:rPr lang="fr-FR" sz="1000" dirty="0" smtClean="0">
                <a:sym typeface="Wingdings" panose="05000000000000000000" pitchFamily="2" charset="2"/>
              </a:rPr>
              <a:t> </a:t>
            </a:r>
            <a:r>
              <a:rPr lang="fr-FR" sz="1000" dirty="0" err="1" smtClean="0">
                <a:sym typeface="Wingdings" panose="05000000000000000000" pitchFamily="2" charset="2"/>
              </a:rPr>
              <a:t>Leaf</a:t>
            </a:r>
            <a:r>
              <a:rPr lang="fr-FR" sz="1000" dirty="0" smtClean="0">
                <a:sym typeface="Wingdings" panose="05000000000000000000" pitchFamily="2" charset="2"/>
              </a:rPr>
              <a:t> </a:t>
            </a:r>
            <a:r>
              <a:rPr lang="fr-FR" sz="1000" dirty="0" err="1" smtClean="0">
                <a:sym typeface="Wingdings" panose="05000000000000000000" pitchFamily="2" charset="2"/>
              </a:rPr>
              <a:t>creates</a:t>
            </a:r>
            <a:r>
              <a:rPr lang="fr-FR" sz="1000" dirty="0" smtClean="0">
                <a:sym typeface="Wingdings" panose="05000000000000000000" pitchFamily="2" charset="2"/>
              </a:rPr>
              <a:t> a part of the Mit in </a:t>
            </a:r>
            <a:r>
              <a:rPr lang="fr-FR" sz="1000" dirty="0" err="1" smtClean="0">
                <a:sym typeface="Wingdings" panose="05000000000000000000" pitchFamily="2" charset="2"/>
              </a:rPr>
              <a:t>resolved</a:t>
            </a:r>
            <a:r>
              <a:rPr lang="fr-FR" sz="1000" dirty="0" smtClean="0">
                <a:sym typeface="Wingdings" panose="05000000000000000000" pitchFamily="2" charset="2"/>
              </a:rPr>
              <a:t> model to </a:t>
            </a:r>
            <a:r>
              <a:rPr lang="fr-FR" sz="1000" dirty="0" err="1" smtClean="0">
                <a:sym typeface="Wingdings" panose="05000000000000000000" pitchFamily="2" charset="2"/>
              </a:rPr>
              <a:t>instantiate</a:t>
            </a:r>
            <a:r>
              <a:rPr lang="fr-FR" sz="1000" dirty="0" smtClean="0">
                <a:sym typeface="Wingdings" panose="05000000000000000000" pitchFamily="2" charset="2"/>
              </a:rPr>
              <a:t> BD and EPG on </a:t>
            </a:r>
            <a:r>
              <a:rPr lang="fr-FR" sz="1000" dirty="0" err="1" smtClean="0">
                <a:sym typeface="Wingdings" panose="05000000000000000000" pitchFamily="2" charset="2"/>
              </a:rPr>
              <a:t>node</a:t>
            </a:r>
            <a:r>
              <a:rPr lang="fr-FR" sz="1000" dirty="0" smtClean="0">
                <a:sym typeface="Wingdings" panose="05000000000000000000" pitchFamily="2" charset="2"/>
              </a:rPr>
              <a:t> 101</a:t>
            </a:r>
            <a:endParaRPr lang="fr-FR" sz="1000" dirty="0"/>
          </a:p>
        </p:txBody>
      </p:sp>
      <p:sp>
        <p:nvSpPr>
          <p:cNvPr id="14" name="TextBox 13"/>
          <p:cNvSpPr txBox="1"/>
          <p:nvPr/>
        </p:nvSpPr>
        <p:spPr>
          <a:xfrm>
            <a:off x="4577722" y="3968296"/>
            <a:ext cx="2056542" cy="1015663"/>
          </a:xfrm>
          <a:prstGeom prst="rect">
            <a:avLst/>
          </a:prstGeom>
          <a:noFill/>
        </p:spPr>
        <p:txBody>
          <a:bodyPr wrap="square" rtlCol="0">
            <a:spAutoFit/>
          </a:bodyPr>
          <a:lstStyle/>
          <a:p>
            <a:r>
              <a:rPr lang="fr-FR" sz="1000" dirty="0" smtClean="0"/>
              <a:t>This </a:t>
            </a:r>
            <a:r>
              <a:rPr lang="fr-FR" sz="1000" dirty="0" err="1" smtClean="0"/>
              <a:t>subset</a:t>
            </a:r>
            <a:r>
              <a:rPr lang="fr-FR" sz="1000" dirty="0" smtClean="0"/>
              <a:t> of the  MIT </a:t>
            </a:r>
            <a:r>
              <a:rPr lang="fr-FR" sz="1000" dirty="0" err="1" smtClean="0"/>
              <a:t>is</a:t>
            </a:r>
            <a:r>
              <a:rPr lang="fr-FR" sz="1000" dirty="0" smtClean="0"/>
              <a:t> </a:t>
            </a:r>
            <a:r>
              <a:rPr lang="fr-FR" sz="1000" dirty="0" err="1" smtClean="0"/>
              <a:t>pushed</a:t>
            </a:r>
            <a:r>
              <a:rPr lang="fr-FR" sz="1000" dirty="0" smtClean="0"/>
              <a:t> to  </a:t>
            </a:r>
            <a:r>
              <a:rPr lang="fr-FR" sz="1000" dirty="0" err="1" smtClean="0"/>
              <a:t>Leaf</a:t>
            </a:r>
            <a:r>
              <a:rPr lang="fr-FR" sz="1000" dirty="0" smtClean="0"/>
              <a:t> 101 by  APIC DME  (</a:t>
            </a:r>
            <a:r>
              <a:rPr lang="fr-FR" sz="1000" dirty="0" err="1" smtClean="0"/>
              <a:t>policymgr</a:t>
            </a:r>
            <a:r>
              <a:rPr lang="fr-FR" sz="1000" dirty="0" smtClean="0"/>
              <a:t>).</a:t>
            </a:r>
          </a:p>
          <a:p>
            <a:r>
              <a:rPr lang="fr-FR" sz="1000" dirty="0" err="1" smtClean="0"/>
              <a:t>Leaf</a:t>
            </a:r>
            <a:r>
              <a:rPr lang="fr-FR" sz="1000" dirty="0" smtClean="0"/>
              <a:t> </a:t>
            </a:r>
            <a:r>
              <a:rPr lang="fr-FR" sz="1000" dirty="0" err="1" smtClean="0"/>
              <a:t>creates</a:t>
            </a:r>
            <a:r>
              <a:rPr lang="fr-FR" sz="1000" dirty="0" smtClean="0"/>
              <a:t> </a:t>
            </a:r>
            <a:r>
              <a:rPr lang="fr-FR" sz="1000" dirty="0" err="1" smtClean="0"/>
              <a:t>another</a:t>
            </a:r>
            <a:r>
              <a:rPr lang="fr-FR" sz="1000" dirty="0" smtClean="0"/>
              <a:t> part of the MIT </a:t>
            </a:r>
            <a:r>
              <a:rPr lang="fr-FR" sz="1000" dirty="0" err="1" smtClean="0"/>
              <a:t>tree</a:t>
            </a:r>
            <a:r>
              <a:rPr lang="fr-FR" sz="1000" dirty="0" smtClean="0"/>
              <a:t> to </a:t>
            </a:r>
            <a:r>
              <a:rPr lang="fr-FR" sz="1000" dirty="0" err="1" smtClean="0"/>
              <a:t>actually</a:t>
            </a:r>
            <a:r>
              <a:rPr lang="fr-FR" sz="1000" dirty="0" smtClean="0"/>
              <a:t> </a:t>
            </a:r>
            <a:r>
              <a:rPr lang="fr-FR" sz="1000" dirty="0" err="1" smtClean="0"/>
              <a:t>reserve</a:t>
            </a:r>
            <a:r>
              <a:rPr lang="fr-FR" sz="1000" dirty="0" smtClean="0"/>
              <a:t> real </a:t>
            </a:r>
            <a:r>
              <a:rPr lang="fr-FR" sz="1000" dirty="0" err="1" smtClean="0"/>
              <a:t>Hw</a:t>
            </a:r>
            <a:r>
              <a:rPr lang="fr-FR" sz="1000" dirty="0" smtClean="0"/>
              <a:t> ressource (</a:t>
            </a:r>
            <a:r>
              <a:rPr lang="fr-FR" sz="1000" dirty="0" err="1" smtClean="0"/>
              <a:t>internal</a:t>
            </a:r>
            <a:r>
              <a:rPr lang="fr-FR" sz="1000" dirty="0" smtClean="0"/>
              <a:t> vlan…)</a:t>
            </a:r>
            <a:endParaRPr lang="fr-FR" sz="1000" dirty="0"/>
          </a:p>
        </p:txBody>
      </p:sp>
      <p:sp>
        <p:nvSpPr>
          <p:cNvPr id="15" name="TextBox 14"/>
          <p:cNvSpPr txBox="1"/>
          <p:nvPr/>
        </p:nvSpPr>
        <p:spPr>
          <a:xfrm>
            <a:off x="6816594" y="3997256"/>
            <a:ext cx="1427487" cy="707886"/>
          </a:xfrm>
          <a:prstGeom prst="rect">
            <a:avLst/>
          </a:prstGeom>
          <a:noFill/>
        </p:spPr>
        <p:txBody>
          <a:bodyPr wrap="square" rtlCol="0">
            <a:spAutoFit/>
          </a:bodyPr>
          <a:lstStyle/>
          <a:p>
            <a:r>
              <a:rPr lang="fr-FR" sz="1000" dirty="0" smtClean="0"/>
              <a:t>The </a:t>
            </a:r>
            <a:r>
              <a:rPr lang="fr-FR" sz="1000" dirty="0" err="1" smtClean="0"/>
              <a:t>concrete</a:t>
            </a:r>
            <a:r>
              <a:rPr lang="fr-FR" sz="1000" dirty="0" smtClean="0"/>
              <a:t> </a:t>
            </a:r>
            <a:r>
              <a:rPr lang="fr-FR" sz="1000" dirty="0" err="1" smtClean="0"/>
              <a:t>oject</a:t>
            </a:r>
            <a:r>
              <a:rPr lang="fr-FR" sz="1000" dirty="0" smtClean="0"/>
              <a:t> are consume by switch software to </a:t>
            </a:r>
            <a:r>
              <a:rPr lang="fr-FR" sz="1000" dirty="0" err="1" smtClean="0"/>
              <a:t>programm</a:t>
            </a:r>
            <a:r>
              <a:rPr lang="fr-FR" sz="1000" dirty="0" smtClean="0"/>
              <a:t> </a:t>
            </a:r>
            <a:r>
              <a:rPr lang="fr-FR" sz="1000" dirty="0" err="1" smtClean="0"/>
              <a:t>ASICs</a:t>
            </a:r>
            <a:endParaRPr lang="fr-FR" sz="1000" dirty="0"/>
          </a:p>
        </p:txBody>
      </p:sp>
      <p:sp>
        <p:nvSpPr>
          <p:cNvPr id="16" name="Right Arrow 15"/>
          <p:cNvSpPr/>
          <p:nvPr/>
        </p:nvSpPr>
        <p:spPr bwMode="auto">
          <a:xfrm rot="16200000">
            <a:off x="1463191" y="2885310"/>
            <a:ext cx="681317"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17" name="Right Arrow 16"/>
          <p:cNvSpPr/>
          <p:nvPr/>
        </p:nvSpPr>
        <p:spPr bwMode="auto">
          <a:xfrm>
            <a:off x="1803849" y="2631367"/>
            <a:ext cx="3498774"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18" name="Right Arrow 17"/>
          <p:cNvSpPr/>
          <p:nvPr/>
        </p:nvSpPr>
        <p:spPr bwMode="auto">
          <a:xfrm rot="5400000">
            <a:off x="4856266" y="2875740"/>
            <a:ext cx="662175" cy="281792"/>
          </a:xfrm>
          <a:prstGeom prst="rightArrow">
            <a:avLst/>
          </a:prstGeom>
          <a:solidFill>
            <a:schemeClr val="tx2"/>
          </a:solidFill>
          <a:ln w="12700" cap="flat">
            <a:noFill/>
            <a:miter lim="800000"/>
            <a:headEnd type="none" w="med" len="med"/>
            <a:tailEnd type="none" w="med" len="med"/>
          </a:ln>
        </p:spPr>
        <p:txBody>
          <a:bodyPr lIns="91440" tIns="45720" rIns="91440" bIns="45720" rtlCol="0" anchor="ctr"/>
          <a:lstStyle/>
          <a:p>
            <a:pPr algn="ctr" defTabSz="514350"/>
            <a:endParaRPr lang="en-US" sz="1400" dirty="0" smtClean="0">
              <a:solidFill>
                <a:schemeClr val="bg1"/>
              </a:solidFill>
              <a:ea typeface="Arial" pitchFamily="-107" charset="0"/>
              <a:cs typeface="Arial" pitchFamily="-107" charset="0"/>
              <a:sym typeface="Arial" pitchFamily="-107" charset="0"/>
            </a:endParaRPr>
          </a:p>
        </p:txBody>
      </p:sp>
      <p:sp>
        <p:nvSpPr>
          <p:cNvPr id="19" name="TextBox 18"/>
          <p:cNvSpPr txBox="1"/>
          <p:nvPr/>
        </p:nvSpPr>
        <p:spPr>
          <a:xfrm>
            <a:off x="5915952" y="2362381"/>
            <a:ext cx="3280065" cy="646331"/>
          </a:xfrm>
          <a:prstGeom prst="rect">
            <a:avLst/>
          </a:prstGeom>
          <a:noFill/>
        </p:spPr>
        <p:txBody>
          <a:bodyPr wrap="none" rtlCol="0">
            <a:spAutoFit/>
          </a:bodyPr>
          <a:lstStyle/>
          <a:p>
            <a:r>
              <a:rPr lang="fr-FR" sz="1200" dirty="0" err="1" smtClean="0"/>
              <a:t>Some</a:t>
            </a:r>
            <a:r>
              <a:rPr lang="fr-FR" sz="1200" dirty="0" smtClean="0"/>
              <a:t> Object do not </a:t>
            </a:r>
            <a:r>
              <a:rPr lang="fr-FR" sz="1200" dirty="0" err="1" smtClean="0"/>
              <a:t>need</a:t>
            </a:r>
            <a:endParaRPr lang="fr-FR" sz="1200" dirty="0" smtClean="0"/>
          </a:p>
          <a:p>
            <a:r>
              <a:rPr lang="fr-FR" sz="1200" dirty="0" err="1" smtClean="0"/>
              <a:t>Resolve</a:t>
            </a:r>
            <a:r>
              <a:rPr lang="fr-FR" sz="1200" dirty="0" smtClean="0"/>
              <a:t> model (</a:t>
            </a:r>
            <a:r>
              <a:rPr lang="fr-FR" sz="1200" dirty="0" err="1" smtClean="0"/>
              <a:t>eg</a:t>
            </a:r>
            <a:r>
              <a:rPr lang="fr-FR" sz="1200" dirty="0" smtClean="0"/>
              <a:t>. </a:t>
            </a:r>
            <a:r>
              <a:rPr lang="fr-FR" sz="1200" dirty="0" err="1" smtClean="0"/>
              <a:t>Phys</a:t>
            </a:r>
            <a:r>
              <a:rPr lang="fr-FR" sz="1200" dirty="0" smtClean="0"/>
              <a:t> Port</a:t>
            </a:r>
          </a:p>
          <a:p>
            <a:r>
              <a:rPr lang="fr-FR" sz="1200" dirty="0" err="1" smtClean="0"/>
              <a:t>Properties</a:t>
            </a:r>
            <a:r>
              <a:rPr lang="fr-FR" sz="1200" dirty="0" smtClean="0"/>
              <a:t> are </a:t>
            </a:r>
            <a:r>
              <a:rPr lang="fr-FR" sz="1200" dirty="0" err="1" smtClean="0"/>
              <a:t>localized</a:t>
            </a:r>
            <a:r>
              <a:rPr lang="fr-FR" sz="1200" dirty="0" smtClean="0"/>
              <a:t> </a:t>
            </a:r>
            <a:r>
              <a:rPr lang="fr-FR" sz="1200" dirty="0" err="1" smtClean="0"/>
              <a:t>already</a:t>
            </a:r>
            <a:r>
              <a:rPr lang="fr-FR" sz="1200" dirty="0" smtClean="0"/>
              <a:t> to a </a:t>
            </a:r>
            <a:r>
              <a:rPr lang="fr-FR" sz="1200" dirty="0" err="1" smtClean="0"/>
              <a:t>leaf</a:t>
            </a:r>
            <a:r>
              <a:rPr lang="fr-FR" sz="1200" dirty="0" smtClean="0"/>
              <a:t>/port)</a:t>
            </a:r>
            <a:endParaRPr lang="fr-FR" sz="1200" dirty="0"/>
          </a:p>
        </p:txBody>
      </p:sp>
    </p:spTree>
    <p:extLst>
      <p:ext uri="{BB962C8B-B14F-4D97-AF65-F5344CB8AC3E}">
        <p14:creationId xmlns:p14="http://schemas.microsoft.com/office/powerpoint/2010/main" val="27150133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4" grpId="0"/>
      <p:bldP spid="13" grpId="0"/>
      <p:bldP spid="14" grpId="0"/>
      <p:bldP spid="15" grpId="0"/>
      <p:bldP spid="16" grpId="0" animBg="1"/>
      <p:bldP spid="17" grpId="0" animBg="1"/>
      <p:bldP spid="18" grpId="0" animBg="1"/>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69" y="133350"/>
            <a:ext cx="8588861" cy="628650"/>
          </a:xfrm>
        </p:spPr>
        <p:txBody>
          <a:bodyPr/>
          <a:lstStyle/>
          <a:p>
            <a:pPr>
              <a:defRPr/>
            </a:pPr>
            <a:r>
              <a:rPr dirty="0" smtClean="0">
                <a:solidFill>
                  <a:schemeClr val="bg2">
                    <a:lumMod val="50000"/>
                  </a:schemeClr>
                </a:solidFill>
              </a:rPr>
              <a:t>What are Logical, Resolved &amp; Concrete Models?</a:t>
            </a:r>
            <a:endParaRPr dirty="0">
              <a:solidFill>
                <a:schemeClr val="bg2">
                  <a:lumMod val="50000"/>
                </a:schemeClr>
              </a:solidFill>
            </a:endParaRPr>
          </a:p>
        </p:txBody>
      </p:sp>
      <p:sp>
        <p:nvSpPr>
          <p:cNvPr id="35843" name="Rectangle 7"/>
          <p:cNvSpPr>
            <a:spLocks noChangeArrowheads="1"/>
          </p:cNvSpPr>
          <p:nvPr/>
        </p:nvSpPr>
        <p:spPr bwMode="auto">
          <a:xfrm>
            <a:off x="228600" y="914400"/>
            <a:ext cx="84582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36576" rIns="82550" bIns="36576"/>
          <a:lstStyle>
            <a:lvl1pPr defTabSz="814388">
              <a:defRPr sz="3000" b="1">
                <a:solidFill>
                  <a:schemeClr val="tx1"/>
                </a:solidFill>
                <a:latin typeface="Arial" charset="0"/>
                <a:ea typeface="ＭＳ Ｐゴシック" pitchFamily="34" charset="-128"/>
              </a:defRPr>
            </a:lvl1pPr>
            <a:lvl2pPr marL="342900" indent="-228600" defTabSz="814388">
              <a:defRPr sz="3000" b="1">
                <a:solidFill>
                  <a:schemeClr val="tx1"/>
                </a:solidFill>
                <a:latin typeface="Arial" charset="0"/>
                <a:ea typeface="ＭＳ Ｐゴシック" pitchFamily="34" charset="-128"/>
              </a:defRPr>
            </a:lvl2pPr>
            <a:lvl3pPr marL="571500" defTabSz="814388">
              <a:defRPr sz="3000" b="1">
                <a:solidFill>
                  <a:schemeClr val="tx1"/>
                </a:solidFill>
                <a:latin typeface="Arial" charset="0"/>
                <a:ea typeface="ＭＳ Ｐゴシック" pitchFamily="34" charset="-128"/>
              </a:defRPr>
            </a:lvl3pPr>
            <a:lvl4pPr marL="1257300" indent="-228600" defTabSz="814388">
              <a:defRPr sz="3000" b="1">
                <a:solidFill>
                  <a:schemeClr val="tx1"/>
                </a:solidFill>
                <a:latin typeface="Arial" charset="0"/>
                <a:ea typeface="ＭＳ Ｐゴシック" pitchFamily="34" charset="-128"/>
              </a:defRPr>
            </a:lvl4pPr>
            <a:lvl5pPr marL="2057400" indent="-228600" defTabSz="814388">
              <a:defRPr sz="3000" b="1">
                <a:solidFill>
                  <a:schemeClr val="tx1"/>
                </a:solidFill>
                <a:latin typeface="Arial" charset="0"/>
                <a:ea typeface="ＭＳ Ｐゴシック" pitchFamily="34" charset="-128"/>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pPr>
              <a:lnSpc>
                <a:spcPct val="95000"/>
              </a:lnSpc>
              <a:spcBef>
                <a:spcPct val="35000"/>
              </a:spcBef>
              <a:buClr>
                <a:schemeClr val="accent1"/>
              </a:buClr>
              <a:buSzPct val="100000"/>
              <a:buFont typeface="Arial" charset="0"/>
              <a:buNone/>
            </a:pPr>
            <a:r>
              <a:rPr lang="en-US" altLang="en-US" sz="2400" b="0" dirty="0">
                <a:solidFill>
                  <a:srgbClr val="000000"/>
                </a:solidFill>
              </a:rPr>
              <a:t> </a:t>
            </a:r>
          </a:p>
          <a:p>
            <a:pPr lvl="1">
              <a:lnSpc>
                <a:spcPct val="95000"/>
              </a:lnSpc>
              <a:spcBef>
                <a:spcPts val="200"/>
              </a:spcBef>
              <a:spcAft>
                <a:spcPts val="200"/>
              </a:spcAft>
              <a:buClr>
                <a:schemeClr val="accent2"/>
              </a:buClr>
              <a:buFont typeface="Arial" charset="0"/>
              <a:buChar char="•"/>
            </a:pPr>
            <a:r>
              <a:rPr lang="en-US" altLang="en-US" sz="1600" b="0" dirty="0">
                <a:solidFill>
                  <a:srgbClr val="546568"/>
                </a:solidFill>
              </a:rPr>
              <a:t>Logical Model: Model configured by User in APIC using GUI or XML/JSON API.</a:t>
            </a:r>
          </a:p>
          <a:p>
            <a:pPr lvl="1">
              <a:lnSpc>
                <a:spcPct val="95000"/>
              </a:lnSpc>
              <a:spcBef>
                <a:spcPts val="200"/>
              </a:spcBef>
              <a:spcAft>
                <a:spcPts val="200"/>
              </a:spcAft>
              <a:buClr>
                <a:schemeClr val="accent2"/>
              </a:buClr>
              <a:buFont typeface="Arial" charset="0"/>
              <a:buChar char="•"/>
            </a:pPr>
            <a:endParaRPr lang="en-US" altLang="en-US" sz="1600" b="0" dirty="0">
              <a:solidFill>
                <a:srgbClr val="546568"/>
              </a:solidFill>
            </a:endParaRPr>
          </a:p>
          <a:p>
            <a:pPr lvl="1">
              <a:lnSpc>
                <a:spcPct val="95000"/>
              </a:lnSpc>
              <a:spcBef>
                <a:spcPts val="200"/>
              </a:spcBef>
              <a:spcAft>
                <a:spcPts val="200"/>
              </a:spcAft>
              <a:buClr>
                <a:schemeClr val="accent2"/>
              </a:buClr>
              <a:buFont typeface="Arial" charset="0"/>
              <a:buChar char="•"/>
            </a:pPr>
            <a:r>
              <a:rPr lang="en-US" altLang="en-US" sz="1600" b="0" dirty="0">
                <a:solidFill>
                  <a:srgbClr val="546568"/>
                </a:solidFill>
              </a:rPr>
              <a:t>Resolved Model: Model used for passing information/configuration from APIC to switches (Leaves &amp; Spines). This model is user visible but not configurable. Its implicitly configured by APIC.</a:t>
            </a:r>
          </a:p>
          <a:p>
            <a:pPr lvl="1">
              <a:lnSpc>
                <a:spcPct val="95000"/>
              </a:lnSpc>
              <a:spcBef>
                <a:spcPts val="200"/>
              </a:spcBef>
              <a:spcAft>
                <a:spcPts val="200"/>
              </a:spcAft>
              <a:buClr>
                <a:schemeClr val="accent2"/>
              </a:buClr>
              <a:buFont typeface="Arial" charset="0"/>
              <a:buChar char="•"/>
            </a:pPr>
            <a:endParaRPr lang="en-US" altLang="en-US" sz="1600" b="0" dirty="0">
              <a:solidFill>
                <a:srgbClr val="546568"/>
              </a:solidFill>
            </a:endParaRPr>
          </a:p>
          <a:p>
            <a:pPr lvl="1">
              <a:lnSpc>
                <a:spcPct val="95000"/>
              </a:lnSpc>
              <a:spcBef>
                <a:spcPts val="200"/>
              </a:spcBef>
              <a:spcAft>
                <a:spcPts val="200"/>
              </a:spcAft>
              <a:buClr>
                <a:schemeClr val="accent2"/>
              </a:buClr>
              <a:buFont typeface="Arial" charset="0"/>
              <a:buChar char="•"/>
            </a:pPr>
            <a:r>
              <a:rPr lang="en-US" altLang="en-US" sz="1600" b="0" dirty="0">
                <a:solidFill>
                  <a:srgbClr val="546568"/>
                </a:solidFill>
              </a:rPr>
              <a:t>Concrete Model: Model on which </a:t>
            </a:r>
            <a:r>
              <a:rPr lang="en-US" altLang="en-US" sz="1600" b="0" dirty="0" err="1">
                <a:solidFill>
                  <a:srgbClr val="546568"/>
                </a:solidFill>
              </a:rPr>
              <a:t>iNXOS</a:t>
            </a:r>
            <a:r>
              <a:rPr lang="en-US" altLang="en-US" sz="1600" b="0" dirty="0">
                <a:solidFill>
                  <a:srgbClr val="546568"/>
                </a:solidFill>
              </a:rPr>
              <a:t> acts on. This model is also user visible but not configurable. </a:t>
            </a:r>
          </a:p>
          <a:p>
            <a:pPr lvl="2">
              <a:lnSpc>
                <a:spcPct val="95000"/>
              </a:lnSpc>
              <a:spcBef>
                <a:spcPts val="200"/>
              </a:spcBef>
              <a:spcAft>
                <a:spcPts val="200"/>
              </a:spcAft>
              <a:buClr>
                <a:schemeClr val="accent2"/>
              </a:buClr>
            </a:pPr>
            <a:endParaRPr lang="en-US" altLang="en-US" sz="1600" dirty="0">
              <a:solidFill>
                <a:srgbClr val="000000"/>
              </a:solidFill>
            </a:endParaRPr>
          </a:p>
          <a:p>
            <a:pPr lvl="3">
              <a:lnSpc>
                <a:spcPct val="95000"/>
              </a:lnSpc>
              <a:spcBef>
                <a:spcPts val="200"/>
              </a:spcBef>
              <a:spcAft>
                <a:spcPts val="200"/>
              </a:spcAft>
              <a:buClr>
                <a:srgbClr val="0183B7"/>
              </a:buClr>
            </a:pPr>
            <a:endParaRPr lang="en-US" altLang="en-US" sz="1200" dirty="0">
              <a:solidFill>
                <a:srgbClr val="FF0000"/>
              </a:solidFill>
            </a:endParaRPr>
          </a:p>
          <a:p>
            <a:pPr lvl="3">
              <a:lnSpc>
                <a:spcPct val="95000"/>
              </a:lnSpc>
              <a:spcBef>
                <a:spcPts val="200"/>
              </a:spcBef>
              <a:spcAft>
                <a:spcPts val="200"/>
              </a:spcAft>
              <a:buClr>
                <a:srgbClr val="0183B7"/>
              </a:buClr>
            </a:pPr>
            <a:endParaRPr lang="en-US" altLang="en-US" sz="1200" dirty="0">
              <a:solidFill>
                <a:srgbClr val="FF0000"/>
              </a:solidFill>
            </a:endParaRPr>
          </a:p>
          <a:p>
            <a:pPr lvl="3">
              <a:lnSpc>
                <a:spcPct val="95000"/>
              </a:lnSpc>
              <a:spcBef>
                <a:spcPts val="200"/>
              </a:spcBef>
              <a:spcAft>
                <a:spcPts val="200"/>
              </a:spcAft>
              <a:buClr>
                <a:srgbClr val="0183B7"/>
              </a:buClr>
            </a:pPr>
            <a:endParaRPr lang="en-US" altLang="en-US" sz="1200" dirty="0">
              <a:solidFill>
                <a:srgbClr val="000000"/>
              </a:solidFill>
            </a:endParaRPr>
          </a:p>
        </p:txBody>
      </p:sp>
    </p:spTree>
    <p:extLst>
      <p:ext uri="{BB962C8B-B14F-4D97-AF65-F5344CB8AC3E}">
        <p14:creationId xmlns:p14="http://schemas.microsoft.com/office/powerpoint/2010/main" val="397101681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Logical</a:t>
            </a:r>
            <a:r>
              <a:rPr lang="fr-FR" dirty="0" smtClean="0"/>
              <a:t> – </a:t>
            </a:r>
            <a:r>
              <a:rPr lang="fr-FR" dirty="0" err="1" smtClean="0"/>
              <a:t>Resolved</a:t>
            </a:r>
            <a:r>
              <a:rPr lang="fr-FR" dirty="0" smtClean="0"/>
              <a:t> – </a:t>
            </a:r>
            <a:r>
              <a:rPr lang="fr-FR" dirty="0" err="1" smtClean="0"/>
              <a:t>Concrete</a:t>
            </a:r>
            <a:r>
              <a:rPr lang="fr-FR" dirty="0" smtClean="0"/>
              <a:t> model </a:t>
            </a:r>
            <a:endParaRPr lang="fr-FR" dirty="0"/>
          </a:p>
        </p:txBody>
      </p:sp>
      <p:sp>
        <p:nvSpPr>
          <p:cNvPr id="3" name="AutoShape 2" descr="Blank mode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4" y="895350"/>
            <a:ext cx="7002763" cy="4139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732881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60338"/>
            <a:ext cx="8345488" cy="731837"/>
          </a:xfrm>
        </p:spPr>
        <p:txBody>
          <a:bodyPr/>
          <a:lstStyle/>
          <a:p>
            <a:r>
              <a:rPr lang="fr-FR" dirty="0" err="1" smtClean="0">
                <a:solidFill>
                  <a:schemeClr val="bg2">
                    <a:lumMod val="50000"/>
                  </a:schemeClr>
                </a:solidFill>
              </a:rPr>
              <a:t>Logical</a:t>
            </a:r>
            <a:r>
              <a:rPr lang="fr-FR" dirty="0" smtClean="0">
                <a:solidFill>
                  <a:schemeClr val="bg2">
                    <a:lumMod val="50000"/>
                  </a:schemeClr>
                </a:solidFill>
              </a:rPr>
              <a:t> – </a:t>
            </a:r>
            <a:r>
              <a:rPr lang="fr-FR" dirty="0" err="1" smtClean="0">
                <a:solidFill>
                  <a:schemeClr val="bg2">
                    <a:lumMod val="50000"/>
                  </a:schemeClr>
                </a:solidFill>
              </a:rPr>
              <a:t>Resolved</a:t>
            </a:r>
            <a:r>
              <a:rPr lang="fr-FR" dirty="0" smtClean="0">
                <a:solidFill>
                  <a:schemeClr val="bg2">
                    <a:lumMod val="50000"/>
                  </a:schemeClr>
                </a:solidFill>
              </a:rPr>
              <a:t> – </a:t>
            </a:r>
            <a:r>
              <a:rPr lang="fr-FR" dirty="0" err="1" smtClean="0">
                <a:solidFill>
                  <a:schemeClr val="bg2">
                    <a:lumMod val="50000"/>
                  </a:schemeClr>
                </a:solidFill>
              </a:rPr>
              <a:t>Concrete</a:t>
            </a:r>
            <a:r>
              <a:rPr lang="fr-FR" dirty="0" smtClean="0">
                <a:solidFill>
                  <a:schemeClr val="bg2">
                    <a:lumMod val="50000"/>
                  </a:schemeClr>
                </a:solidFill>
              </a:rPr>
              <a:t> model </a:t>
            </a:r>
            <a:br>
              <a:rPr lang="fr-FR" dirty="0" smtClean="0">
                <a:solidFill>
                  <a:schemeClr val="bg2">
                    <a:lumMod val="50000"/>
                  </a:schemeClr>
                </a:solidFill>
              </a:rPr>
            </a:br>
            <a:r>
              <a:rPr lang="fr-FR" dirty="0" smtClean="0">
                <a:solidFill>
                  <a:schemeClr val="bg2">
                    <a:lumMod val="50000"/>
                  </a:schemeClr>
                </a:solidFill>
              </a:rPr>
              <a:t>MO localisation in file structure </a:t>
            </a:r>
            <a:endParaRPr lang="fr-FR" dirty="0">
              <a:solidFill>
                <a:schemeClr val="bg2">
                  <a:lumMod val="50000"/>
                </a:schemeClr>
              </a:solidFill>
            </a:endParaRPr>
          </a:p>
        </p:txBody>
      </p:sp>
      <p:sp>
        <p:nvSpPr>
          <p:cNvPr id="3" name="AutoShape 2" descr="Blank mode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4" y="895350"/>
            <a:ext cx="7002763" cy="4139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31783" y="2038350"/>
            <a:ext cx="553357" cy="446276"/>
          </a:xfrm>
          <a:prstGeom prst="rect">
            <a:avLst/>
          </a:prstGeom>
          <a:noFill/>
        </p:spPr>
        <p:txBody>
          <a:bodyPr wrap="none" rtlCol="0">
            <a:spAutoFit/>
          </a:bodyPr>
          <a:lstStyle/>
          <a:p>
            <a:pPr>
              <a:lnSpc>
                <a:spcPct val="90000"/>
              </a:lnSpc>
              <a:spcBef>
                <a:spcPts val="600"/>
              </a:spcBef>
            </a:pPr>
            <a:r>
              <a:rPr lang="fr-FR" sz="1000" dirty="0" smtClean="0">
                <a:solidFill>
                  <a:srgbClr val="FF0000"/>
                </a:solidFill>
              </a:rPr>
              <a:t>APIC: </a:t>
            </a:r>
          </a:p>
          <a:p>
            <a:pPr>
              <a:lnSpc>
                <a:spcPct val="90000"/>
              </a:lnSpc>
              <a:spcBef>
                <a:spcPts val="600"/>
              </a:spcBef>
            </a:pPr>
            <a:r>
              <a:rPr lang="fr-FR" sz="1000" dirty="0" smtClean="0">
                <a:solidFill>
                  <a:srgbClr val="FF0000"/>
                </a:solidFill>
              </a:rPr>
              <a:t>/</a:t>
            </a:r>
            <a:r>
              <a:rPr lang="fr-FR" sz="1000" dirty="0" err="1" smtClean="0">
                <a:solidFill>
                  <a:srgbClr val="FF0000"/>
                </a:solidFill>
              </a:rPr>
              <a:t>aci</a:t>
            </a:r>
            <a:r>
              <a:rPr lang="fr-FR" sz="1000" dirty="0" smtClean="0">
                <a:solidFill>
                  <a:srgbClr val="FF0000"/>
                </a:solidFill>
              </a:rPr>
              <a:t>/..</a:t>
            </a:r>
          </a:p>
        </p:txBody>
      </p:sp>
      <p:sp>
        <p:nvSpPr>
          <p:cNvPr id="6" name="TextBox 5"/>
          <p:cNvSpPr txBox="1"/>
          <p:nvPr/>
        </p:nvSpPr>
        <p:spPr>
          <a:xfrm>
            <a:off x="2661176" y="2379717"/>
            <a:ext cx="973343" cy="877163"/>
          </a:xfrm>
          <a:prstGeom prst="rect">
            <a:avLst/>
          </a:prstGeom>
          <a:noFill/>
        </p:spPr>
        <p:txBody>
          <a:bodyPr wrap="none" rtlCol="0">
            <a:spAutoFit/>
          </a:bodyPr>
          <a:lstStyle/>
          <a:p>
            <a:pPr>
              <a:lnSpc>
                <a:spcPct val="90000"/>
              </a:lnSpc>
              <a:spcBef>
                <a:spcPts val="600"/>
              </a:spcBef>
            </a:pPr>
            <a:r>
              <a:rPr lang="fr-FR" sz="1000" b="1" dirty="0" smtClean="0">
                <a:solidFill>
                  <a:srgbClr val="FF0000"/>
                </a:solidFill>
              </a:rPr>
              <a:t>APIC: </a:t>
            </a:r>
          </a:p>
          <a:p>
            <a:pPr>
              <a:lnSpc>
                <a:spcPct val="90000"/>
              </a:lnSpc>
              <a:spcBef>
                <a:spcPts val="600"/>
              </a:spcBef>
            </a:pPr>
            <a:r>
              <a:rPr lang="fr-FR" sz="1000" b="1" dirty="0" smtClean="0">
                <a:solidFill>
                  <a:srgbClr val="FF0000"/>
                </a:solidFill>
              </a:rPr>
              <a:t>/mit/uni/</a:t>
            </a:r>
            <a:r>
              <a:rPr lang="fr-FR" sz="1000" b="1" dirty="0" err="1" smtClean="0">
                <a:solidFill>
                  <a:srgbClr val="FF0000"/>
                </a:solidFill>
              </a:rPr>
              <a:t>epp</a:t>
            </a:r>
            <a:endParaRPr lang="fr-FR" sz="1000" b="1" dirty="0" smtClean="0">
              <a:solidFill>
                <a:srgbClr val="FF0000"/>
              </a:solidFill>
            </a:endParaRPr>
          </a:p>
          <a:p>
            <a:pPr>
              <a:lnSpc>
                <a:spcPct val="90000"/>
              </a:lnSpc>
              <a:spcBef>
                <a:spcPts val="600"/>
              </a:spcBef>
            </a:pPr>
            <a:r>
              <a:rPr lang="fr-FR" sz="1000" b="1" dirty="0" smtClean="0">
                <a:solidFill>
                  <a:srgbClr val="FF0000"/>
                </a:solidFill>
              </a:rPr>
              <a:t>/mit/uni/</a:t>
            </a:r>
            <a:r>
              <a:rPr lang="fr-FR" sz="1000" b="1" dirty="0" err="1" smtClean="0">
                <a:solidFill>
                  <a:srgbClr val="FF0000"/>
                </a:solidFill>
              </a:rPr>
              <a:t>ctx</a:t>
            </a:r>
            <a:r>
              <a:rPr lang="fr-FR" sz="1000" b="1" dirty="0" smtClean="0">
                <a:solidFill>
                  <a:srgbClr val="FF0000"/>
                </a:solidFill>
              </a:rPr>
              <a:t>-..</a:t>
            </a:r>
          </a:p>
          <a:p>
            <a:pPr>
              <a:lnSpc>
                <a:spcPct val="90000"/>
              </a:lnSpc>
              <a:spcBef>
                <a:spcPts val="600"/>
              </a:spcBef>
            </a:pPr>
            <a:r>
              <a:rPr lang="fr-FR" sz="1000" b="1" dirty="0" smtClean="0">
                <a:solidFill>
                  <a:srgbClr val="FF0000"/>
                </a:solidFill>
              </a:rPr>
              <a:t>/mit/uni/bd..</a:t>
            </a:r>
          </a:p>
        </p:txBody>
      </p:sp>
      <p:sp>
        <p:nvSpPr>
          <p:cNvPr id="7" name="TextBox 6"/>
          <p:cNvSpPr txBox="1"/>
          <p:nvPr/>
        </p:nvSpPr>
        <p:spPr>
          <a:xfrm>
            <a:off x="4335057" y="1657350"/>
            <a:ext cx="930063" cy="877163"/>
          </a:xfrm>
          <a:prstGeom prst="rect">
            <a:avLst/>
          </a:prstGeom>
          <a:noFill/>
        </p:spPr>
        <p:txBody>
          <a:bodyPr wrap="none" rtlCol="0">
            <a:spAutoFit/>
          </a:bodyPr>
          <a:lstStyle/>
          <a:p>
            <a:pPr>
              <a:lnSpc>
                <a:spcPct val="90000"/>
              </a:lnSpc>
              <a:spcBef>
                <a:spcPts val="600"/>
              </a:spcBef>
            </a:pPr>
            <a:r>
              <a:rPr lang="fr-FR" sz="1000" b="1" dirty="0" smtClean="0">
                <a:solidFill>
                  <a:srgbClr val="FF0000"/>
                </a:solidFill>
              </a:rPr>
              <a:t>Switch: </a:t>
            </a:r>
          </a:p>
          <a:p>
            <a:pPr>
              <a:lnSpc>
                <a:spcPct val="90000"/>
              </a:lnSpc>
              <a:spcBef>
                <a:spcPts val="600"/>
              </a:spcBef>
            </a:pPr>
            <a:r>
              <a:rPr lang="fr-FR" sz="1000" b="1" dirty="0" smtClean="0">
                <a:solidFill>
                  <a:srgbClr val="FF0000"/>
                </a:solidFill>
              </a:rPr>
              <a:t>/mit/uni/</a:t>
            </a:r>
            <a:r>
              <a:rPr lang="fr-FR" sz="1000" b="1" dirty="0" err="1" smtClean="0">
                <a:solidFill>
                  <a:srgbClr val="FF0000"/>
                </a:solidFill>
              </a:rPr>
              <a:t>epp</a:t>
            </a:r>
            <a:endParaRPr lang="fr-FR" sz="1000" b="1" dirty="0" smtClean="0">
              <a:solidFill>
                <a:srgbClr val="FF0000"/>
              </a:solidFill>
            </a:endParaRPr>
          </a:p>
          <a:p>
            <a:pPr>
              <a:lnSpc>
                <a:spcPct val="90000"/>
              </a:lnSpc>
              <a:spcBef>
                <a:spcPts val="600"/>
              </a:spcBef>
            </a:pPr>
            <a:r>
              <a:rPr lang="fr-FR" sz="1000" b="1" dirty="0" smtClean="0">
                <a:solidFill>
                  <a:srgbClr val="FF0000"/>
                </a:solidFill>
              </a:rPr>
              <a:t>/mit/uni/</a:t>
            </a:r>
            <a:r>
              <a:rPr lang="fr-FR" sz="1000" b="1" dirty="0" err="1" smtClean="0">
                <a:solidFill>
                  <a:srgbClr val="FF0000"/>
                </a:solidFill>
              </a:rPr>
              <a:t>ctx</a:t>
            </a:r>
            <a:r>
              <a:rPr lang="fr-FR" sz="1000" b="1" dirty="0" smtClean="0">
                <a:solidFill>
                  <a:srgbClr val="FF0000"/>
                </a:solidFill>
              </a:rPr>
              <a:t>..</a:t>
            </a:r>
          </a:p>
          <a:p>
            <a:pPr>
              <a:lnSpc>
                <a:spcPct val="90000"/>
              </a:lnSpc>
              <a:spcBef>
                <a:spcPts val="600"/>
              </a:spcBef>
            </a:pPr>
            <a:r>
              <a:rPr lang="fr-FR" sz="1000" b="1" dirty="0" smtClean="0">
                <a:solidFill>
                  <a:srgbClr val="FF0000"/>
                </a:solidFill>
              </a:rPr>
              <a:t>/mit/uni/bd..</a:t>
            </a:r>
          </a:p>
        </p:txBody>
      </p:sp>
      <p:sp>
        <p:nvSpPr>
          <p:cNvPr id="8" name="TextBox 7"/>
          <p:cNvSpPr txBox="1"/>
          <p:nvPr/>
        </p:nvSpPr>
        <p:spPr>
          <a:xfrm>
            <a:off x="5799589" y="1544368"/>
            <a:ext cx="2217274" cy="877163"/>
          </a:xfrm>
          <a:prstGeom prst="rect">
            <a:avLst/>
          </a:prstGeom>
          <a:noFill/>
        </p:spPr>
        <p:txBody>
          <a:bodyPr wrap="none" rtlCol="0">
            <a:spAutoFit/>
          </a:bodyPr>
          <a:lstStyle/>
          <a:p>
            <a:pPr>
              <a:lnSpc>
                <a:spcPct val="90000"/>
              </a:lnSpc>
              <a:spcBef>
                <a:spcPts val="600"/>
              </a:spcBef>
            </a:pPr>
            <a:r>
              <a:rPr lang="fr-FR" sz="1000" b="1" dirty="0" smtClean="0">
                <a:solidFill>
                  <a:srgbClr val="FF0000"/>
                </a:solidFill>
              </a:rPr>
              <a:t>APIC </a:t>
            </a:r>
            <a:r>
              <a:rPr lang="fr-FR" sz="1000" b="1" dirty="0" err="1" smtClean="0">
                <a:solidFill>
                  <a:srgbClr val="FF0000"/>
                </a:solidFill>
              </a:rPr>
              <a:t>view</a:t>
            </a:r>
            <a:r>
              <a:rPr lang="fr-FR" sz="1000" b="1" dirty="0" smtClean="0">
                <a:solidFill>
                  <a:srgbClr val="FF0000"/>
                </a:solidFill>
              </a:rPr>
              <a:t> : </a:t>
            </a:r>
          </a:p>
          <a:p>
            <a:pPr>
              <a:lnSpc>
                <a:spcPct val="90000"/>
              </a:lnSpc>
              <a:spcBef>
                <a:spcPts val="600"/>
              </a:spcBef>
            </a:pPr>
            <a:r>
              <a:rPr lang="fr-FR" sz="1000" b="1" dirty="0" smtClean="0">
                <a:solidFill>
                  <a:srgbClr val="FF0000"/>
                </a:solidFill>
              </a:rPr>
              <a:t>/mit/</a:t>
            </a:r>
            <a:r>
              <a:rPr lang="fr-FR" sz="1000" b="1" dirty="0" err="1" smtClean="0">
                <a:solidFill>
                  <a:srgbClr val="FF0000"/>
                </a:solidFill>
              </a:rPr>
              <a:t>topology</a:t>
            </a:r>
            <a:r>
              <a:rPr lang="fr-FR" sz="1000" b="1" dirty="0" smtClean="0">
                <a:solidFill>
                  <a:srgbClr val="FF0000"/>
                </a:solidFill>
              </a:rPr>
              <a:t>/pod-1/</a:t>
            </a:r>
            <a:r>
              <a:rPr lang="fr-FR" sz="1000" b="1" dirty="0" err="1" smtClean="0">
                <a:solidFill>
                  <a:srgbClr val="FF0000"/>
                </a:solidFill>
              </a:rPr>
              <a:t>node</a:t>
            </a:r>
            <a:r>
              <a:rPr lang="fr-FR" sz="1000" b="1" dirty="0" smtClean="0">
                <a:solidFill>
                  <a:srgbClr val="FF0000"/>
                </a:solidFill>
              </a:rPr>
              <a:t>-x/</a:t>
            </a:r>
            <a:r>
              <a:rPr lang="fr-FR" sz="1000" b="1" dirty="0" err="1" smtClean="0">
                <a:solidFill>
                  <a:srgbClr val="FF0000"/>
                </a:solidFill>
              </a:rPr>
              <a:t>sys</a:t>
            </a:r>
            <a:r>
              <a:rPr lang="fr-FR" sz="1000" b="1" dirty="0" smtClean="0">
                <a:solidFill>
                  <a:srgbClr val="FF0000"/>
                </a:solidFill>
              </a:rPr>
              <a:t>/...</a:t>
            </a:r>
          </a:p>
          <a:p>
            <a:pPr>
              <a:lnSpc>
                <a:spcPct val="90000"/>
              </a:lnSpc>
              <a:spcBef>
                <a:spcPts val="600"/>
              </a:spcBef>
            </a:pPr>
            <a:r>
              <a:rPr lang="fr-FR" sz="1000" b="1" dirty="0" smtClean="0">
                <a:solidFill>
                  <a:srgbClr val="FF0000"/>
                </a:solidFill>
              </a:rPr>
              <a:t>On switch: </a:t>
            </a:r>
          </a:p>
          <a:p>
            <a:pPr>
              <a:lnSpc>
                <a:spcPct val="90000"/>
              </a:lnSpc>
              <a:spcBef>
                <a:spcPts val="600"/>
              </a:spcBef>
            </a:pPr>
            <a:r>
              <a:rPr lang="fr-FR" sz="1000" b="1" dirty="0" smtClean="0">
                <a:solidFill>
                  <a:srgbClr val="FF0000"/>
                </a:solidFill>
              </a:rPr>
              <a:t>/mit/</a:t>
            </a:r>
            <a:r>
              <a:rPr lang="fr-FR" sz="1000" b="1" dirty="0" err="1" smtClean="0">
                <a:solidFill>
                  <a:srgbClr val="FF0000"/>
                </a:solidFill>
              </a:rPr>
              <a:t>sys</a:t>
            </a:r>
            <a:r>
              <a:rPr lang="fr-FR" sz="1000" b="1" dirty="0" smtClean="0">
                <a:solidFill>
                  <a:srgbClr val="FF0000"/>
                </a:solidFill>
              </a:rPr>
              <a:t>/...</a:t>
            </a:r>
          </a:p>
        </p:txBody>
      </p:sp>
      <p:sp>
        <p:nvSpPr>
          <p:cNvPr id="5" name="TextBox 4"/>
          <p:cNvSpPr txBox="1"/>
          <p:nvPr/>
        </p:nvSpPr>
        <p:spPr>
          <a:xfrm>
            <a:off x="6858000" y="2853693"/>
            <a:ext cx="1107996" cy="446276"/>
          </a:xfrm>
          <a:prstGeom prst="rect">
            <a:avLst/>
          </a:prstGeom>
          <a:noFill/>
        </p:spPr>
        <p:txBody>
          <a:bodyPr wrap="none" rtlCol="0">
            <a:spAutoFit/>
          </a:bodyPr>
          <a:lstStyle/>
          <a:p>
            <a:pPr>
              <a:lnSpc>
                <a:spcPct val="90000"/>
              </a:lnSpc>
              <a:spcBef>
                <a:spcPts val="600"/>
              </a:spcBef>
            </a:pPr>
            <a:r>
              <a:rPr lang="fr-FR" sz="1000" b="1" dirty="0" smtClean="0">
                <a:solidFill>
                  <a:srgbClr val="FF0000"/>
                </a:solidFill>
              </a:rPr>
              <a:t>Switch CLI </a:t>
            </a:r>
          </a:p>
          <a:p>
            <a:pPr>
              <a:lnSpc>
                <a:spcPct val="90000"/>
              </a:lnSpc>
              <a:spcBef>
                <a:spcPts val="600"/>
              </a:spcBef>
            </a:pPr>
            <a:r>
              <a:rPr lang="fr-FR" sz="1000" b="1" dirty="0" smtClean="0">
                <a:solidFill>
                  <a:srgbClr val="FF0000"/>
                </a:solidFill>
              </a:rPr>
              <a:t>And </a:t>
            </a:r>
            <a:r>
              <a:rPr lang="fr-FR" sz="1000" b="1" dirty="0" err="1" smtClean="0">
                <a:solidFill>
                  <a:srgbClr val="FF0000"/>
                </a:solidFill>
              </a:rPr>
              <a:t>vsh_lc</a:t>
            </a:r>
            <a:r>
              <a:rPr lang="fr-FR" sz="1000" b="1" dirty="0" smtClean="0">
                <a:solidFill>
                  <a:srgbClr val="FF0000"/>
                </a:solidFill>
              </a:rPr>
              <a:t> CLI</a:t>
            </a:r>
          </a:p>
        </p:txBody>
      </p:sp>
    </p:spTree>
    <p:extLst>
      <p:ext uri="{BB962C8B-B14F-4D97-AF65-F5344CB8AC3E}">
        <p14:creationId xmlns:p14="http://schemas.microsoft.com/office/powerpoint/2010/main" val="21855257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9138" y="29718"/>
            <a:ext cx="8580923" cy="781361"/>
          </a:xfrm>
        </p:spPr>
        <p:txBody>
          <a:bodyPr/>
          <a:lstStyle/>
          <a:p>
            <a:pPr>
              <a:defRPr/>
            </a:pPr>
            <a:r>
              <a:rPr dirty="0">
                <a:solidFill>
                  <a:schemeClr val="bg2">
                    <a:lumMod val="50000"/>
                  </a:schemeClr>
                </a:solidFill>
              </a:rPr>
              <a:t>Logical Model Configured By </a:t>
            </a:r>
            <a:r>
              <a:rPr dirty="0" smtClean="0">
                <a:solidFill>
                  <a:schemeClr val="bg2">
                    <a:lumMod val="50000"/>
                  </a:schemeClr>
                </a:solidFill>
              </a:rPr>
              <a:t>User</a:t>
            </a:r>
            <a:br>
              <a:rPr dirty="0" smtClean="0">
                <a:solidFill>
                  <a:schemeClr val="bg2">
                    <a:lumMod val="50000"/>
                  </a:schemeClr>
                </a:solidFill>
              </a:rPr>
            </a:br>
            <a:r>
              <a:rPr sz="2400" dirty="0" err="1" smtClean="0">
                <a:solidFill>
                  <a:schemeClr val="bg2">
                    <a:lumMod val="50000"/>
                  </a:schemeClr>
                </a:solidFill>
              </a:rPr>
              <a:t>EPg</a:t>
            </a:r>
            <a:r>
              <a:rPr sz="2400" dirty="0" smtClean="0">
                <a:solidFill>
                  <a:schemeClr val="bg2">
                    <a:lumMod val="50000"/>
                  </a:schemeClr>
                </a:solidFill>
              </a:rPr>
              <a:t> Containment Hierarchy</a:t>
            </a:r>
            <a:endParaRPr sz="2400" dirty="0">
              <a:solidFill>
                <a:schemeClr val="bg2">
                  <a:lumMod val="50000"/>
                </a:schemeClr>
              </a:solidFill>
            </a:endParaRPr>
          </a:p>
        </p:txBody>
      </p:sp>
      <p:graphicFrame>
        <p:nvGraphicFramePr>
          <p:cNvPr id="4" name="Diagram 3"/>
          <p:cNvGraphicFramePr/>
          <p:nvPr>
            <p:extLst>
              <p:ext uri="{D42A27DB-BD31-4B8C-83A1-F6EECF244321}">
                <p14:modId xmlns:p14="http://schemas.microsoft.com/office/powerpoint/2010/main" val="1491126311"/>
              </p:ext>
            </p:extLst>
          </p:nvPr>
        </p:nvGraphicFramePr>
        <p:xfrm>
          <a:off x="1981200" y="1314450"/>
          <a:ext cx="5029200" cy="3127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892" name="TextBox 4"/>
          <p:cNvSpPr txBox="1">
            <a:spLocks noChangeArrowheads="1"/>
          </p:cNvSpPr>
          <p:nvPr/>
        </p:nvSpPr>
        <p:spPr bwMode="auto">
          <a:xfrm>
            <a:off x="3200400" y="1543050"/>
            <a:ext cx="1608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2000"/>
              <a:t>tn-coke</a:t>
            </a:r>
          </a:p>
        </p:txBody>
      </p:sp>
      <p:sp>
        <p:nvSpPr>
          <p:cNvPr id="37893" name="TextBox 5"/>
          <p:cNvSpPr txBox="1">
            <a:spLocks noChangeArrowheads="1"/>
          </p:cNvSpPr>
          <p:nvPr/>
        </p:nvSpPr>
        <p:spPr bwMode="auto">
          <a:xfrm>
            <a:off x="1295400" y="2343150"/>
            <a:ext cx="16081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2000"/>
              <a:t>ap-default</a:t>
            </a:r>
          </a:p>
        </p:txBody>
      </p:sp>
      <p:sp>
        <p:nvSpPr>
          <p:cNvPr id="37894" name="TextBox 8"/>
          <p:cNvSpPr txBox="1">
            <a:spLocks noChangeArrowheads="1"/>
          </p:cNvSpPr>
          <p:nvPr/>
        </p:nvSpPr>
        <p:spPr bwMode="auto">
          <a:xfrm>
            <a:off x="838200" y="3143250"/>
            <a:ext cx="1219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2000"/>
              <a:t>epg-App</a:t>
            </a:r>
          </a:p>
        </p:txBody>
      </p:sp>
      <p:cxnSp>
        <p:nvCxnSpPr>
          <p:cNvPr id="7" name="Elbow Connector 6"/>
          <p:cNvCxnSpPr>
            <a:cxnSpLocks noChangeShapeType="1"/>
          </p:cNvCxnSpPr>
          <p:nvPr/>
        </p:nvCxnSpPr>
        <p:spPr bwMode="auto">
          <a:xfrm rot="5400000" flipH="1" flipV="1">
            <a:off x="4124325" y="2943225"/>
            <a:ext cx="1352550" cy="762000"/>
          </a:xfrm>
          <a:prstGeom prst="bentConnector3">
            <a:avLst>
              <a:gd name="adj1" fmla="val 25886"/>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 name="Elbow Connector 10"/>
          <p:cNvCxnSpPr>
            <a:cxnSpLocks noChangeShapeType="1"/>
          </p:cNvCxnSpPr>
          <p:nvPr/>
        </p:nvCxnSpPr>
        <p:spPr bwMode="auto">
          <a:xfrm rot="5400000" flipH="1" flipV="1">
            <a:off x="5510134" y="3081420"/>
            <a:ext cx="1103473" cy="541337"/>
          </a:xfrm>
          <a:prstGeom prst="bentConnector3">
            <a:avLst>
              <a:gd name="adj1" fmla="val -1725"/>
            </a:avLst>
          </a:prstGeom>
          <a:noFill/>
          <a:ln w="25400">
            <a:solidFill>
              <a:schemeClr val="accent1"/>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913749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Placeholder 1"/>
          <p:cNvSpPr txBox="1">
            <a:spLocks/>
          </p:cNvSpPr>
          <p:nvPr/>
        </p:nvSpPr>
        <p:spPr bwMode="auto">
          <a:xfrm>
            <a:off x="76899" y="835345"/>
            <a:ext cx="3827463" cy="6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pPr>
              <a:lnSpc>
                <a:spcPct val="95000"/>
              </a:lnSpc>
              <a:spcBef>
                <a:spcPts val="600"/>
              </a:spcBef>
              <a:buClr>
                <a:schemeClr val="tx2"/>
              </a:buClr>
              <a:buSzPct val="90000"/>
              <a:buFont typeface="Arial" charset="0"/>
              <a:buChar char="•"/>
            </a:pPr>
            <a:r>
              <a:rPr lang="en-US" altLang="en-US" sz="1500" dirty="0">
                <a:solidFill>
                  <a:srgbClr val="435153"/>
                </a:solidFill>
              </a:rPr>
              <a:t>Internal deployment profile for </a:t>
            </a:r>
            <a:r>
              <a:rPr lang="en-US" altLang="en-US" sz="1500" dirty="0" err="1">
                <a:solidFill>
                  <a:srgbClr val="435153"/>
                </a:solidFill>
              </a:rPr>
              <a:t>Epg</a:t>
            </a:r>
            <a:endParaRPr lang="en-US" altLang="en-US" sz="1500" dirty="0">
              <a:solidFill>
                <a:srgbClr val="435153"/>
              </a:solidFill>
            </a:endParaRPr>
          </a:p>
          <a:p>
            <a:pPr>
              <a:lnSpc>
                <a:spcPct val="95000"/>
              </a:lnSpc>
              <a:spcBef>
                <a:spcPts val="600"/>
              </a:spcBef>
              <a:buClr>
                <a:schemeClr val="tx2"/>
              </a:buClr>
              <a:buSzPct val="90000"/>
              <a:buFont typeface="Arial" charset="0"/>
              <a:buChar char="•"/>
            </a:pPr>
            <a:r>
              <a:rPr lang="en-US" altLang="en-US" sz="1500" dirty="0">
                <a:solidFill>
                  <a:srgbClr val="435153"/>
                </a:solidFill>
              </a:rPr>
              <a:t>Deployed to node / </a:t>
            </a:r>
            <a:r>
              <a:rPr lang="en-US" altLang="en-US" sz="1500" dirty="0" err="1">
                <a:solidFill>
                  <a:srgbClr val="435153"/>
                </a:solidFill>
              </a:rPr>
              <a:t>policyelement</a:t>
            </a:r>
            <a:endParaRPr lang="en-US" altLang="en-US" sz="1500" dirty="0">
              <a:solidFill>
                <a:srgbClr val="435153"/>
              </a:solidFill>
            </a:endParaRPr>
          </a:p>
        </p:txBody>
      </p:sp>
      <p:sp>
        <p:nvSpPr>
          <p:cNvPr id="12" name="Title 2"/>
          <p:cNvSpPr txBox="1">
            <a:spLocks/>
          </p:cNvSpPr>
          <p:nvPr/>
        </p:nvSpPr>
        <p:spPr>
          <a:xfrm>
            <a:off x="76899" y="133350"/>
            <a:ext cx="8659976" cy="716735"/>
          </a:xfrm>
          <a:prstGeom prst="rect">
            <a:avLst/>
          </a:prstGeom>
        </p:spPr>
        <p:txBody>
          <a:bodyPr lIns="82296" rIns="82296" anchor="b"/>
          <a:lstStyle>
            <a:lvl1pPr algn="l" defTabSz="914400" rtl="0" eaLnBrk="1" fontAlgn="base" latinLnBrk="0" hangingPunct="1">
              <a:lnSpc>
                <a:spcPct val="80000"/>
              </a:lnSpc>
              <a:spcBef>
                <a:spcPct val="0"/>
              </a:spcBef>
              <a:spcAft>
                <a:spcPct val="0"/>
              </a:spcAft>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2pPr>
            <a:lvl3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3pPr>
            <a:lvl4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4pPr>
            <a:lvl5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5pPr>
            <a:lvl6pPr marL="457200" algn="l" rtl="0" fontAlgn="base">
              <a:lnSpc>
                <a:spcPct val="80000"/>
              </a:lnSpc>
              <a:spcBef>
                <a:spcPct val="0"/>
              </a:spcBef>
              <a:spcAft>
                <a:spcPct val="0"/>
              </a:spcAft>
              <a:defRPr sz="3600">
                <a:solidFill>
                  <a:schemeClr val="tx1"/>
                </a:solidFill>
                <a:latin typeface="Arial" charset="0"/>
              </a:defRPr>
            </a:lvl6pPr>
            <a:lvl7pPr marL="914400" algn="l" rtl="0" fontAlgn="base">
              <a:lnSpc>
                <a:spcPct val="80000"/>
              </a:lnSpc>
              <a:spcBef>
                <a:spcPct val="0"/>
              </a:spcBef>
              <a:spcAft>
                <a:spcPct val="0"/>
              </a:spcAft>
              <a:defRPr sz="3600">
                <a:solidFill>
                  <a:schemeClr val="tx1"/>
                </a:solidFill>
                <a:latin typeface="Arial" charset="0"/>
              </a:defRPr>
            </a:lvl7pPr>
            <a:lvl8pPr marL="1371600" algn="l" rtl="0" fontAlgn="base">
              <a:lnSpc>
                <a:spcPct val="80000"/>
              </a:lnSpc>
              <a:spcBef>
                <a:spcPct val="0"/>
              </a:spcBef>
              <a:spcAft>
                <a:spcPct val="0"/>
              </a:spcAft>
              <a:defRPr sz="3600">
                <a:solidFill>
                  <a:schemeClr val="tx1"/>
                </a:solidFill>
                <a:latin typeface="Arial" charset="0"/>
              </a:defRPr>
            </a:lvl8pPr>
            <a:lvl9pPr marL="1828800" algn="l" rtl="0" fontAlgn="base">
              <a:lnSpc>
                <a:spcPct val="80000"/>
              </a:lnSpc>
              <a:spcBef>
                <a:spcPct val="0"/>
              </a:spcBef>
              <a:spcAft>
                <a:spcPct val="0"/>
              </a:spcAft>
              <a:defRPr sz="3600">
                <a:solidFill>
                  <a:schemeClr val="tx1"/>
                </a:solidFill>
                <a:latin typeface="Arial" charset="0"/>
              </a:defRPr>
            </a:lvl9pPr>
          </a:lstStyle>
          <a:p>
            <a:pPr>
              <a:defRPr/>
            </a:pPr>
            <a:r>
              <a:rPr dirty="0" smtClean="0">
                <a:solidFill>
                  <a:schemeClr val="bg2">
                    <a:lumMod val="50000"/>
                  </a:schemeClr>
                </a:solidFill>
              </a:rPr>
              <a:t>Logical Model Converted to Resolved Model</a:t>
            </a:r>
          </a:p>
          <a:p>
            <a:pPr>
              <a:defRPr/>
            </a:pPr>
            <a:r>
              <a:rPr sz="2500" dirty="0" smtClean="0">
                <a:solidFill>
                  <a:schemeClr val="bg2">
                    <a:lumMod val="50000"/>
                  </a:schemeClr>
                </a:solidFill>
              </a:rPr>
              <a:t>Endpoint Profile (</a:t>
            </a:r>
            <a:r>
              <a:rPr sz="2500" dirty="0" err="1" smtClean="0">
                <a:solidFill>
                  <a:schemeClr val="bg2">
                    <a:lumMod val="50000"/>
                  </a:schemeClr>
                </a:solidFill>
              </a:rPr>
              <a:t>EpP</a:t>
            </a:r>
            <a:r>
              <a:rPr sz="2500" dirty="0" smtClean="0">
                <a:solidFill>
                  <a:schemeClr val="bg2">
                    <a:lumMod val="50000"/>
                  </a:schemeClr>
                </a:solidFill>
              </a:rPr>
              <a:t>)</a:t>
            </a:r>
            <a:endParaRPr sz="2500" dirty="0">
              <a:solidFill>
                <a:schemeClr val="bg2">
                  <a:lumMod val="50000"/>
                </a:schemeClr>
              </a:solidFill>
            </a:endParaRPr>
          </a:p>
        </p:txBody>
      </p:sp>
      <p:graphicFrame>
        <p:nvGraphicFramePr>
          <p:cNvPr id="13" name="Diagram 12"/>
          <p:cNvGraphicFramePr/>
          <p:nvPr>
            <p:extLst>
              <p:ext uri="{D42A27DB-BD31-4B8C-83A1-F6EECF244321}">
                <p14:modId xmlns:p14="http://schemas.microsoft.com/office/powerpoint/2010/main" val="66837509"/>
              </p:ext>
            </p:extLst>
          </p:nvPr>
        </p:nvGraphicFramePr>
        <p:xfrm>
          <a:off x="5105400" y="719783"/>
          <a:ext cx="5112327" cy="3961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917" name="TextBox 13"/>
          <p:cNvSpPr txBox="1">
            <a:spLocks noChangeArrowheads="1"/>
          </p:cNvSpPr>
          <p:nvPr/>
        </p:nvSpPr>
        <p:spPr bwMode="auto">
          <a:xfrm>
            <a:off x="5943600" y="914400"/>
            <a:ext cx="6508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500" dirty="0" err="1"/>
              <a:t>epp</a:t>
            </a:r>
            <a:endParaRPr lang="en-US" altLang="en-US" sz="1500" dirty="0"/>
          </a:p>
        </p:txBody>
      </p:sp>
      <p:sp>
        <p:nvSpPr>
          <p:cNvPr id="38918" name="TextBox 14"/>
          <p:cNvSpPr txBox="1">
            <a:spLocks noChangeArrowheads="1"/>
          </p:cNvSpPr>
          <p:nvPr/>
        </p:nvSpPr>
        <p:spPr bwMode="auto">
          <a:xfrm>
            <a:off x="3352800" y="1803705"/>
            <a:ext cx="23622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000" dirty="0" err="1"/>
              <a:t>fv</a:t>
            </a:r>
            <a:r>
              <a:rPr lang="en-US" altLang="en-US" sz="1000" dirty="0"/>
              <a:t>-[</a:t>
            </a:r>
            <a:r>
              <a:rPr lang="en-US" altLang="en-US" sz="1000" dirty="0" err="1"/>
              <a:t>uni</a:t>
            </a:r>
            <a:r>
              <a:rPr lang="en-US" altLang="en-US" sz="1000" dirty="0"/>
              <a:t>/</a:t>
            </a:r>
            <a:r>
              <a:rPr lang="en-US" altLang="en-US" sz="1000" dirty="0" err="1"/>
              <a:t>tn</a:t>
            </a:r>
            <a:r>
              <a:rPr lang="en-US" altLang="en-US" sz="1000" dirty="0"/>
              <a:t>-coke/</a:t>
            </a:r>
            <a:r>
              <a:rPr lang="en-US" altLang="en-US" sz="1000" dirty="0" err="1"/>
              <a:t>ap</a:t>
            </a:r>
            <a:r>
              <a:rPr lang="en-US" altLang="en-US" sz="1000" dirty="0"/>
              <a:t>-default/</a:t>
            </a:r>
            <a:r>
              <a:rPr lang="en-US" altLang="en-US" sz="1000" dirty="0" err="1"/>
              <a:t>epg</a:t>
            </a:r>
            <a:r>
              <a:rPr lang="en-US" altLang="en-US" sz="1000" dirty="0"/>
              <a:t>-App]</a:t>
            </a:r>
          </a:p>
        </p:txBody>
      </p:sp>
      <p:sp>
        <p:nvSpPr>
          <p:cNvPr id="38919" name="TextBox 14"/>
          <p:cNvSpPr txBox="1">
            <a:spLocks noChangeArrowheads="1"/>
          </p:cNvSpPr>
          <p:nvPr/>
        </p:nvSpPr>
        <p:spPr bwMode="auto">
          <a:xfrm>
            <a:off x="3595988" y="2512638"/>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000" dirty="0" err="1"/>
              <a:t>fv</a:t>
            </a:r>
            <a:r>
              <a:rPr lang="en-US" altLang="en-US" sz="1000" dirty="0"/>
              <a:t>-[</a:t>
            </a:r>
            <a:r>
              <a:rPr lang="en-US" altLang="en-US" sz="1000" dirty="0" err="1"/>
              <a:t>uni</a:t>
            </a:r>
            <a:r>
              <a:rPr lang="en-US" altLang="en-US" sz="1000" dirty="0"/>
              <a:t>/</a:t>
            </a:r>
            <a:r>
              <a:rPr lang="en-US" altLang="en-US" sz="1000" dirty="0" err="1"/>
              <a:t>tn</a:t>
            </a:r>
            <a:r>
              <a:rPr lang="en-US" altLang="en-US" sz="1000" dirty="0"/>
              <a:t>-coke/</a:t>
            </a:r>
            <a:r>
              <a:rPr lang="en-US" altLang="en-US" sz="1000" dirty="0" err="1"/>
              <a:t>ap</a:t>
            </a:r>
            <a:r>
              <a:rPr lang="en-US" altLang="en-US" sz="1000" dirty="0"/>
              <a:t>-default/</a:t>
            </a:r>
            <a:r>
              <a:rPr lang="en-US" altLang="en-US" sz="1000" dirty="0" err="1"/>
              <a:t>epg</a:t>
            </a:r>
            <a:r>
              <a:rPr lang="en-US" altLang="en-US" sz="1000" dirty="0"/>
              <a:t>-App]/node-102</a:t>
            </a:r>
          </a:p>
        </p:txBody>
      </p:sp>
      <p:sp>
        <p:nvSpPr>
          <p:cNvPr id="38920" name="TextBox 14"/>
          <p:cNvSpPr txBox="1">
            <a:spLocks noChangeArrowheads="1"/>
          </p:cNvSpPr>
          <p:nvPr/>
        </p:nvSpPr>
        <p:spPr bwMode="auto">
          <a:xfrm>
            <a:off x="2648089" y="3105150"/>
            <a:ext cx="4126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000" dirty="0" err="1"/>
              <a:t>fv</a:t>
            </a:r>
            <a:r>
              <a:rPr lang="en-US" altLang="en-US" sz="1000" dirty="0"/>
              <a:t>-[</a:t>
            </a:r>
            <a:r>
              <a:rPr lang="en-US" altLang="en-US" sz="1000" dirty="0" err="1"/>
              <a:t>uni</a:t>
            </a:r>
            <a:r>
              <a:rPr lang="en-US" altLang="en-US" sz="1000" dirty="0"/>
              <a:t>/</a:t>
            </a:r>
            <a:r>
              <a:rPr lang="en-US" altLang="en-US" sz="1000" dirty="0" err="1"/>
              <a:t>tn</a:t>
            </a:r>
            <a:r>
              <a:rPr lang="en-US" altLang="en-US" sz="1000" dirty="0"/>
              <a:t>-coke/</a:t>
            </a:r>
            <a:r>
              <a:rPr lang="en-US" altLang="en-US" sz="1000" dirty="0" err="1"/>
              <a:t>ap</a:t>
            </a:r>
            <a:r>
              <a:rPr lang="en-US" altLang="en-US" sz="1000" dirty="0"/>
              <a:t>-default/</a:t>
            </a:r>
            <a:r>
              <a:rPr lang="en-US" altLang="en-US" sz="1000" dirty="0" err="1"/>
              <a:t>epg</a:t>
            </a:r>
            <a:r>
              <a:rPr lang="en-US" altLang="en-US" sz="1000" dirty="0"/>
              <a:t>-App]/node-102/</a:t>
            </a:r>
            <a:r>
              <a:rPr lang="en-US" altLang="en-US" sz="1000" dirty="0" err="1"/>
              <a:t>stpathatt</a:t>
            </a:r>
            <a:r>
              <a:rPr lang="en-US" altLang="en-US" sz="1000" dirty="0"/>
              <a:t>-[eth1/10</a:t>
            </a:r>
            <a:r>
              <a:rPr lang="en-US" altLang="en-US" sz="1000" dirty="0" smtClean="0"/>
              <a:t>]</a:t>
            </a:r>
          </a:p>
          <a:p>
            <a:r>
              <a:rPr lang="en-US" altLang="en-US" sz="1000" dirty="0" smtClean="0"/>
              <a:t>Or </a:t>
            </a:r>
          </a:p>
          <a:p>
            <a:r>
              <a:rPr lang="en-US" altLang="en-US" sz="1000" dirty="0" err="1" smtClean="0"/>
              <a:t>fv</a:t>
            </a:r>
            <a:r>
              <a:rPr lang="en-US" altLang="en-US" sz="1000" dirty="0" smtClean="0"/>
              <a:t>-</a:t>
            </a:r>
            <a:r>
              <a:rPr lang="en-US" altLang="en-US" sz="1000" dirty="0"/>
              <a:t>[</a:t>
            </a:r>
            <a:r>
              <a:rPr lang="en-US" altLang="en-US" sz="1000" dirty="0" err="1"/>
              <a:t>uni</a:t>
            </a:r>
            <a:r>
              <a:rPr lang="en-US" altLang="en-US" sz="1000" dirty="0"/>
              <a:t>/</a:t>
            </a:r>
            <a:r>
              <a:rPr lang="en-US" altLang="en-US" sz="1000" dirty="0" err="1"/>
              <a:t>tn</a:t>
            </a:r>
            <a:r>
              <a:rPr lang="en-US" altLang="en-US" sz="1000" dirty="0"/>
              <a:t>-coke/</a:t>
            </a:r>
            <a:r>
              <a:rPr lang="en-US" altLang="en-US" sz="1000" dirty="0" err="1"/>
              <a:t>ap</a:t>
            </a:r>
            <a:r>
              <a:rPr lang="en-US" altLang="en-US" sz="1000" dirty="0"/>
              <a:t>-default/</a:t>
            </a:r>
            <a:r>
              <a:rPr lang="en-US" altLang="en-US" sz="1000" dirty="0" err="1"/>
              <a:t>epg</a:t>
            </a:r>
            <a:r>
              <a:rPr lang="en-US" altLang="en-US" sz="1000" dirty="0"/>
              <a:t>-App]/</a:t>
            </a:r>
            <a:r>
              <a:rPr lang="en-US" altLang="en-US" sz="1000" dirty="0" smtClean="0"/>
              <a:t>node-102/</a:t>
            </a:r>
            <a:r>
              <a:rPr lang="en-US" altLang="en-US" sz="1000" dirty="0" err="1" smtClean="0"/>
              <a:t>dyatt</a:t>
            </a:r>
            <a:r>
              <a:rPr lang="en-US" altLang="en-US" sz="1000" dirty="0" smtClean="0"/>
              <a:t>-[topology/pod-1/paths-102/</a:t>
            </a:r>
            <a:r>
              <a:rPr lang="en-US" altLang="en-US" sz="1000" dirty="0" err="1" smtClean="0"/>
              <a:t>pathep</a:t>
            </a:r>
            <a:r>
              <a:rPr lang="en-US" altLang="en-US" sz="1000" dirty="0" smtClean="0"/>
              <a:t>-[eth1/47]]</a:t>
            </a:r>
            <a:endParaRPr lang="en-US" altLang="en-US" sz="1000" dirty="0"/>
          </a:p>
        </p:txBody>
      </p:sp>
      <p:sp>
        <p:nvSpPr>
          <p:cNvPr id="38921" name="TextBox 15"/>
          <p:cNvSpPr txBox="1">
            <a:spLocks noChangeArrowheads="1"/>
          </p:cNvSpPr>
          <p:nvPr/>
        </p:nvSpPr>
        <p:spPr bwMode="auto">
          <a:xfrm>
            <a:off x="2716568" y="4092657"/>
            <a:ext cx="40328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000" dirty="0" err="1"/>
              <a:t>fv</a:t>
            </a:r>
            <a:r>
              <a:rPr lang="en-US" altLang="en-US" sz="1000" dirty="0"/>
              <a:t>-[</a:t>
            </a:r>
            <a:r>
              <a:rPr lang="en-US" altLang="en-US" sz="1000" dirty="0" err="1"/>
              <a:t>uni</a:t>
            </a:r>
            <a:r>
              <a:rPr lang="en-US" altLang="en-US" sz="1000" dirty="0"/>
              <a:t>/</a:t>
            </a:r>
            <a:r>
              <a:rPr lang="en-US" altLang="en-US" sz="1000" dirty="0" err="1"/>
              <a:t>tn</a:t>
            </a:r>
            <a:r>
              <a:rPr lang="en-US" altLang="en-US" sz="1000" dirty="0"/>
              <a:t>-coke/</a:t>
            </a:r>
            <a:r>
              <a:rPr lang="en-US" altLang="en-US" sz="1000" dirty="0" err="1"/>
              <a:t>ap</a:t>
            </a:r>
            <a:r>
              <a:rPr lang="en-US" altLang="en-US" sz="1000" dirty="0"/>
              <a:t>-default/</a:t>
            </a:r>
            <a:r>
              <a:rPr lang="en-US" altLang="en-US" sz="1000" dirty="0" err="1"/>
              <a:t>epg</a:t>
            </a:r>
            <a:r>
              <a:rPr lang="en-US" altLang="en-US" sz="1000" dirty="0"/>
              <a:t>-App]/node-102/</a:t>
            </a:r>
            <a:r>
              <a:rPr lang="en-US" altLang="en-US" sz="1000" dirty="0" err="1"/>
              <a:t>stpathatt</a:t>
            </a:r>
            <a:r>
              <a:rPr lang="en-US" altLang="en-US" sz="1000" dirty="0"/>
              <a:t>-[eth1/10]/</a:t>
            </a:r>
            <a:r>
              <a:rPr lang="en-US" altLang="en-US" sz="1000" dirty="0" err="1"/>
              <a:t>conndef</a:t>
            </a:r>
            <a:r>
              <a:rPr lang="en-US" altLang="en-US" sz="1000" dirty="0"/>
              <a:t>/conn-[vlan-19]-[0.0.0.0</a:t>
            </a:r>
            <a:r>
              <a:rPr lang="en-US" altLang="en-US" sz="1000" dirty="0" smtClean="0"/>
              <a:t>]</a:t>
            </a:r>
          </a:p>
          <a:p>
            <a:r>
              <a:rPr lang="en-US" altLang="en-US" sz="1000" dirty="0" smtClean="0"/>
              <a:t>or</a:t>
            </a:r>
            <a:endParaRPr lang="en-US" altLang="en-US" sz="1000" dirty="0"/>
          </a:p>
          <a:p>
            <a:r>
              <a:rPr lang="en-US" altLang="en-US" sz="1000" dirty="0" err="1"/>
              <a:t>fv</a:t>
            </a:r>
            <a:r>
              <a:rPr lang="en-US" altLang="en-US" sz="1000" dirty="0"/>
              <a:t>-[</a:t>
            </a:r>
            <a:r>
              <a:rPr lang="en-US" altLang="en-US" sz="1000" dirty="0" err="1" smtClean="0"/>
              <a:t>uni</a:t>
            </a:r>
            <a:r>
              <a:rPr lang="en-US" altLang="en-US" sz="1000" dirty="0" smtClean="0"/>
              <a:t>/</a:t>
            </a:r>
            <a:r>
              <a:rPr lang="en-US" altLang="en-US" sz="1000" dirty="0" err="1" smtClean="0"/>
              <a:t>tn</a:t>
            </a:r>
            <a:r>
              <a:rPr lang="en-US" altLang="en-US" sz="1000" dirty="0" smtClean="0"/>
              <a:t>-coke/</a:t>
            </a:r>
            <a:r>
              <a:rPr lang="en-US" altLang="en-US" sz="1000" dirty="0" err="1" smtClean="0"/>
              <a:t>ap</a:t>
            </a:r>
            <a:r>
              <a:rPr lang="en-US" altLang="en-US" sz="1000" dirty="0" smtClean="0"/>
              <a:t>-default/</a:t>
            </a:r>
            <a:r>
              <a:rPr lang="en-US" altLang="en-US" sz="1000" dirty="0" err="1" smtClean="0"/>
              <a:t>epg</a:t>
            </a:r>
            <a:r>
              <a:rPr lang="en-US" altLang="en-US" sz="1000" dirty="0" smtClean="0"/>
              <a:t>-App]/node-102/</a:t>
            </a:r>
            <a:r>
              <a:rPr lang="en-US" altLang="en-US" sz="1000" dirty="0" err="1" smtClean="0"/>
              <a:t>dyatt</a:t>
            </a:r>
            <a:r>
              <a:rPr lang="en-US" altLang="en-US" sz="1000" dirty="0" smtClean="0"/>
              <a:t>-</a:t>
            </a:r>
            <a:r>
              <a:rPr lang="en-US" altLang="en-US" sz="1000" dirty="0"/>
              <a:t>[</a:t>
            </a:r>
            <a:r>
              <a:rPr lang="en-US" altLang="en-US" sz="1000" dirty="0" smtClean="0"/>
              <a:t>topology/pod-1/paths-102/</a:t>
            </a:r>
            <a:r>
              <a:rPr lang="en-US" altLang="en-US" sz="1000" dirty="0" err="1" smtClean="0"/>
              <a:t>pathep</a:t>
            </a:r>
            <a:r>
              <a:rPr lang="en-US" altLang="en-US" sz="1000" dirty="0" smtClean="0"/>
              <a:t>-</a:t>
            </a:r>
            <a:r>
              <a:rPr lang="en-US" altLang="en-US" sz="1000" dirty="0"/>
              <a:t>[eth1/47]]/</a:t>
            </a:r>
            <a:r>
              <a:rPr lang="en-US" altLang="en-US" sz="1000" dirty="0" err="1"/>
              <a:t>conndef</a:t>
            </a:r>
            <a:r>
              <a:rPr lang="en-US" altLang="en-US" sz="1000" dirty="0"/>
              <a:t>/conn-[vxlan-8912897]-[0.0.0.0]</a:t>
            </a:r>
          </a:p>
        </p:txBody>
      </p:sp>
      <p:sp>
        <p:nvSpPr>
          <p:cNvPr id="2" name="TextBox 1"/>
          <p:cNvSpPr txBox="1"/>
          <p:nvPr/>
        </p:nvSpPr>
        <p:spPr>
          <a:xfrm>
            <a:off x="107489" y="1791394"/>
            <a:ext cx="2240165" cy="258532"/>
          </a:xfrm>
          <a:prstGeom prst="rect">
            <a:avLst/>
          </a:prstGeom>
          <a:noFill/>
        </p:spPr>
        <p:txBody>
          <a:bodyPr wrap="none" rtlCol="0">
            <a:spAutoFit/>
          </a:bodyPr>
          <a:lstStyle/>
          <a:p>
            <a:pPr>
              <a:lnSpc>
                <a:spcPct val="90000"/>
              </a:lnSpc>
              <a:spcBef>
                <a:spcPts val="600"/>
              </a:spcBef>
            </a:pPr>
            <a:r>
              <a:rPr lang="fr-FR" sz="1200" dirty="0" err="1" smtClean="0">
                <a:solidFill>
                  <a:srgbClr val="000000"/>
                </a:solidFill>
              </a:rPr>
              <a:t>Every</a:t>
            </a:r>
            <a:r>
              <a:rPr lang="fr-FR" sz="1200" dirty="0" smtClean="0">
                <a:solidFill>
                  <a:srgbClr val="000000"/>
                </a:solidFill>
              </a:rPr>
              <a:t> </a:t>
            </a:r>
            <a:r>
              <a:rPr lang="fr-FR" sz="1200" dirty="0" err="1" smtClean="0">
                <a:solidFill>
                  <a:srgbClr val="000000"/>
                </a:solidFill>
              </a:rPr>
              <a:t>Epg</a:t>
            </a:r>
            <a:r>
              <a:rPr lang="fr-FR" sz="1200" dirty="0" smtClean="0">
                <a:solidFill>
                  <a:srgbClr val="000000"/>
                </a:solidFill>
              </a:rPr>
              <a:t> has an </a:t>
            </a:r>
            <a:r>
              <a:rPr lang="fr-FR" sz="1200" dirty="0" err="1" smtClean="0">
                <a:solidFill>
                  <a:srgbClr val="000000"/>
                </a:solidFill>
              </a:rPr>
              <a:t>fvEpP</a:t>
            </a:r>
            <a:r>
              <a:rPr lang="fr-FR" sz="1200" dirty="0" smtClean="0">
                <a:solidFill>
                  <a:srgbClr val="000000"/>
                </a:solidFill>
              </a:rPr>
              <a:t> class</a:t>
            </a:r>
          </a:p>
        </p:txBody>
      </p:sp>
      <p:sp>
        <p:nvSpPr>
          <p:cNvPr id="11" name="TextBox 10"/>
          <p:cNvSpPr txBox="1"/>
          <p:nvPr/>
        </p:nvSpPr>
        <p:spPr>
          <a:xfrm>
            <a:off x="25585" y="2488016"/>
            <a:ext cx="2412815" cy="424732"/>
          </a:xfrm>
          <a:prstGeom prst="rect">
            <a:avLst/>
          </a:prstGeom>
          <a:noFill/>
        </p:spPr>
        <p:txBody>
          <a:bodyPr wrap="square" rtlCol="0">
            <a:spAutoFit/>
          </a:bodyPr>
          <a:lstStyle/>
          <a:p>
            <a:pPr>
              <a:lnSpc>
                <a:spcPct val="90000"/>
              </a:lnSpc>
              <a:spcBef>
                <a:spcPts val="600"/>
              </a:spcBef>
            </a:pPr>
            <a:r>
              <a:rPr lang="fr-FR" sz="1200" dirty="0" smtClean="0">
                <a:solidFill>
                  <a:srgbClr val="000000"/>
                </a:solidFill>
              </a:rPr>
              <a:t>There </a:t>
            </a:r>
            <a:r>
              <a:rPr lang="fr-FR" sz="1200" dirty="0" err="1" smtClean="0">
                <a:solidFill>
                  <a:srgbClr val="000000"/>
                </a:solidFill>
              </a:rPr>
              <a:t>is</a:t>
            </a:r>
            <a:r>
              <a:rPr lang="fr-FR" sz="1200" dirty="0" smtClean="0">
                <a:solidFill>
                  <a:srgbClr val="000000"/>
                </a:solidFill>
              </a:rPr>
              <a:t> an </a:t>
            </a:r>
            <a:r>
              <a:rPr lang="fr-FR" sz="1200" dirty="0" err="1" smtClean="0">
                <a:solidFill>
                  <a:srgbClr val="000000"/>
                </a:solidFill>
              </a:rPr>
              <a:t>fvLocale</a:t>
            </a:r>
            <a:r>
              <a:rPr lang="fr-FR" sz="1200" dirty="0" smtClean="0">
                <a:solidFill>
                  <a:srgbClr val="000000"/>
                </a:solidFill>
              </a:rPr>
              <a:t> for </a:t>
            </a:r>
            <a:r>
              <a:rPr lang="fr-FR" sz="1200" dirty="0" err="1" smtClean="0">
                <a:solidFill>
                  <a:srgbClr val="000000"/>
                </a:solidFill>
              </a:rPr>
              <a:t>each</a:t>
            </a:r>
            <a:r>
              <a:rPr lang="fr-FR" sz="1200" dirty="0" smtClean="0">
                <a:solidFill>
                  <a:srgbClr val="000000"/>
                </a:solidFill>
              </a:rPr>
              <a:t> </a:t>
            </a:r>
            <a:r>
              <a:rPr lang="fr-FR" sz="1200" dirty="0" err="1" smtClean="0">
                <a:solidFill>
                  <a:srgbClr val="000000"/>
                </a:solidFill>
              </a:rPr>
              <a:t>leaf</a:t>
            </a:r>
            <a:r>
              <a:rPr lang="fr-FR" sz="1200" dirty="0" smtClean="0">
                <a:solidFill>
                  <a:srgbClr val="000000"/>
                </a:solidFill>
              </a:rPr>
              <a:t> </a:t>
            </a:r>
            <a:r>
              <a:rPr lang="fr-FR" sz="1200" dirty="0" err="1" smtClean="0">
                <a:solidFill>
                  <a:srgbClr val="000000"/>
                </a:solidFill>
              </a:rPr>
              <a:t>that</a:t>
            </a:r>
            <a:r>
              <a:rPr lang="fr-FR" sz="1200" dirty="0" smtClean="0">
                <a:solidFill>
                  <a:srgbClr val="000000"/>
                </a:solidFill>
              </a:rPr>
              <a:t> </a:t>
            </a:r>
            <a:r>
              <a:rPr lang="fr-FR" sz="1200" dirty="0" err="1" smtClean="0">
                <a:solidFill>
                  <a:srgbClr val="000000"/>
                </a:solidFill>
              </a:rPr>
              <a:t>needs</a:t>
            </a:r>
            <a:r>
              <a:rPr lang="fr-FR" sz="1200" dirty="0" smtClean="0">
                <a:solidFill>
                  <a:srgbClr val="000000"/>
                </a:solidFill>
              </a:rPr>
              <a:t> the </a:t>
            </a:r>
            <a:r>
              <a:rPr lang="fr-FR" sz="1200" dirty="0" err="1" smtClean="0">
                <a:solidFill>
                  <a:srgbClr val="000000"/>
                </a:solidFill>
              </a:rPr>
              <a:t>Epg</a:t>
            </a:r>
            <a:r>
              <a:rPr lang="fr-FR" sz="1200" dirty="0" smtClean="0">
                <a:solidFill>
                  <a:srgbClr val="000000"/>
                </a:solidFill>
              </a:rPr>
              <a:t> </a:t>
            </a:r>
          </a:p>
        </p:txBody>
      </p:sp>
      <p:sp>
        <p:nvSpPr>
          <p:cNvPr id="14" name="TextBox 13"/>
          <p:cNvSpPr txBox="1"/>
          <p:nvPr/>
        </p:nvSpPr>
        <p:spPr>
          <a:xfrm>
            <a:off x="37266" y="3226180"/>
            <a:ext cx="2629734" cy="723275"/>
          </a:xfrm>
          <a:prstGeom prst="rect">
            <a:avLst/>
          </a:prstGeom>
          <a:noFill/>
        </p:spPr>
        <p:txBody>
          <a:bodyPr wrap="square" rtlCol="0">
            <a:spAutoFit/>
          </a:bodyPr>
          <a:lstStyle/>
          <a:p>
            <a:pPr>
              <a:lnSpc>
                <a:spcPct val="90000"/>
              </a:lnSpc>
              <a:spcBef>
                <a:spcPts val="600"/>
              </a:spcBef>
            </a:pPr>
            <a:r>
              <a:rPr lang="fr-FR" sz="1000" dirty="0" smtClean="0">
                <a:solidFill>
                  <a:srgbClr val="000000"/>
                </a:solidFill>
              </a:rPr>
              <a:t>One </a:t>
            </a:r>
            <a:r>
              <a:rPr lang="fr-FR" sz="1000" dirty="0" err="1" smtClean="0">
                <a:solidFill>
                  <a:srgbClr val="000000"/>
                </a:solidFill>
              </a:rPr>
              <a:t>fvStpathAtt</a:t>
            </a:r>
            <a:r>
              <a:rPr lang="fr-FR" sz="1000" dirty="0" smtClean="0">
                <a:solidFill>
                  <a:srgbClr val="000000"/>
                </a:solidFill>
              </a:rPr>
              <a:t> for </a:t>
            </a:r>
            <a:r>
              <a:rPr lang="fr-FR" sz="1000" dirty="0" err="1" smtClean="0">
                <a:solidFill>
                  <a:srgbClr val="000000"/>
                </a:solidFill>
              </a:rPr>
              <a:t>each</a:t>
            </a:r>
            <a:r>
              <a:rPr lang="fr-FR" sz="1000" dirty="0" smtClean="0">
                <a:solidFill>
                  <a:srgbClr val="000000"/>
                </a:solidFill>
              </a:rPr>
              <a:t> </a:t>
            </a:r>
            <a:r>
              <a:rPr lang="fr-FR" sz="1000" dirty="0" err="1" smtClean="0">
                <a:solidFill>
                  <a:srgbClr val="000000"/>
                </a:solidFill>
              </a:rPr>
              <a:t>Static</a:t>
            </a:r>
            <a:r>
              <a:rPr lang="fr-FR" sz="1000" dirty="0" smtClean="0">
                <a:solidFill>
                  <a:srgbClr val="000000"/>
                </a:solidFill>
              </a:rPr>
              <a:t> </a:t>
            </a:r>
            <a:r>
              <a:rPr lang="fr-FR" sz="1000" dirty="0" err="1" smtClean="0">
                <a:solidFill>
                  <a:srgbClr val="000000"/>
                </a:solidFill>
              </a:rPr>
              <a:t>path</a:t>
            </a:r>
            <a:r>
              <a:rPr lang="fr-FR" sz="1000" dirty="0" smtClean="0">
                <a:solidFill>
                  <a:srgbClr val="000000"/>
                </a:solidFill>
              </a:rPr>
              <a:t> </a:t>
            </a:r>
          </a:p>
          <a:p>
            <a:pPr>
              <a:lnSpc>
                <a:spcPct val="90000"/>
              </a:lnSpc>
              <a:spcBef>
                <a:spcPts val="600"/>
              </a:spcBef>
            </a:pPr>
            <a:r>
              <a:rPr lang="fr-FR" sz="1000" dirty="0" smtClean="0">
                <a:solidFill>
                  <a:srgbClr val="000000"/>
                </a:solidFill>
              </a:rPr>
              <a:t>One </a:t>
            </a:r>
            <a:r>
              <a:rPr lang="fr-FR" sz="1000" dirty="0" err="1" smtClean="0">
                <a:solidFill>
                  <a:srgbClr val="000000"/>
                </a:solidFill>
              </a:rPr>
              <a:t>fvDyPathAtt</a:t>
            </a:r>
            <a:r>
              <a:rPr lang="fr-FR" sz="1000" dirty="0" smtClean="0">
                <a:solidFill>
                  <a:srgbClr val="000000"/>
                </a:solidFill>
              </a:rPr>
              <a:t> for </a:t>
            </a:r>
            <a:r>
              <a:rPr lang="fr-FR" sz="1000" dirty="0" err="1" smtClean="0">
                <a:solidFill>
                  <a:srgbClr val="000000"/>
                </a:solidFill>
              </a:rPr>
              <a:t>each</a:t>
            </a:r>
            <a:r>
              <a:rPr lang="fr-FR" sz="1000" dirty="0" smtClean="0">
                <a:solidFill>
                  <a:srgbClr val="000000"/>
                </a:solidFill>
              </a:rPr>
              <a:t> host of the DVS(AVS) </a:t>
            </a:r>
            <a:r>
              <a:rPr lang="fr-FR" sz="1000" dirty="0" err="1" smtClean="0">
                <a:solidFill>
                  <a:srgbClr val="000000"/>
                </a:solidFill>
              </a:rPr>
              <a:t>attached</a:t>
            </a:r>
            <a:r>
              <a:rPr lang="fr-FR" sz="1000" dirty="0" smtClean="0">
                <a:solidFill>
                  <a:srgbClr val="000000"/>
                </a:solidFill>
              </a:rPr>
              <a:t> to the </a:t>
            </a:r>
            <a:r>
              <a:rPr lang="fr-FR" sz="1000" dirty="0" err="1" smtClean="0">
                <a:solidFill>
                  <a:srgbClr val="000000"/>
                </a:solidFill>
              </a:rPr>
              <a:t>node</a:t>
            </a:r>
            <a:r>
              <a:rPr lang="fr-FR" sz="1000" dirty="0" smtClean="0">
                <a:solidFill>
                  <a:srgbClr val="000000"/>
                </a:solidFill>
              </a:rPr>
              <a:t> in </a:t>
            </a:r>
            <a:r>
              <a:rPr lang="fr-FR" sz="1000" dirty="0" err="1" smtClean="0">
                <a:solidFill>
                  <a:srgbClr val="000000"/>
                </a:solidFill>
              </a:rPr>
              <a:t>that</a:t>
            </a:r>
            <a:r>
              <a:rPr lang="fr-FR" sz="1000" dirty="0" smtClean="0">
                <a:solidFill>
                  <a:srgbClr val="000000"/>
                </a:solidFill>
              </a:rPr>
              <a:t> Locale</a:t>
            </a:r>
          </a:p>
        </p:txBody>
      </p:sp>
      <p:sp>
        <p:nvSpPr>
          <p:cNvPr id="15" name="TextBox 14"/>
          <p:cNvSpPr txBox="1"/>
          <p:nvPr/>
        </p:nvSpPr>
        <p:spPr>
          <a:xfrm>
            <a:off x="-14461" y="4244573"/>
            <a:ext cx="2629734" cy="369332"/>
          </a:xfrm>
          <a:prstGeom prst="rect">
            <a:avLst/>
          </a:prstGeom>
          <a:noFill/>
        </p:spPr>
        <p:txBody>
          <a:bodyPr wrap="square" rtlCol="0">
            <a:spAutoFit/>
          </a:bodyPr>
          <a:lstStyle/>
          <a:p>
            <a:pPr>
              <a:lnSpc>
                <a:spcPct val="90000"/>
              </a:lnSpc>
              <a:spcBef>
                <a:spcPts val="600"/>
              </a:spcBef>
            </a:pPr>
            <a:r>
              <a:rPr lang="fr-FR" sz="1000" dirty="0" err="1" smtClean="0">
                <a:solidFill>
                  <a:srgbClr val="000000"/>
                </a:solidFill>
              </a:rPr>
              <a:t>fvIfConn</a:t>
            </a:r>
            <a:r>
              <a:rPr lang="fr-FR" sz="1000" dirty="0" smtClean="0">
                <a:solidFill>
                  <a:srgbClr val="000000"/>
                </a:solidFill>
              </a:rPr>
              <a:t> </a:t>
            </a:r>
            <a:r>
              <a:rPr lang="fr-FR" sz="1000" dirty="0" err="1" smtClean="0">
                <a:solidFill>
                  <a:srgbClr val="000000"/>
                </a:solidFill>
              </a:rPr>
              <a:t>represents</a:t>
            </a:r>
            <a:r>
              <a:rPr lang="fr-FR" sz="1000" dirty="0" smtClean="0">
                <a:solidFill>
                  <a:srgbClr val="000000"/>
                </a:solidFill>
              </a:rPr>
              <a:t> </a:t>
            </a:r>
            <a:r>
              <a:rPr lang="fr-FR" sz="1000" dirty="0" err="1" smtClean="0">
                <a:solidFill>
                  <a:srgbClr val="000000"/>
                </a:solidFill>
              </a:rPr>
              <a:t>access</a:t>
            </a:r>
            <a:r>
              <a:rPr lang="fr-FR" sz="1000" dirty="0" smtClean="0">
                <a:solidFill>
                  <a:srgbClr val="000000"/>
                </a:solidFill>
              </a:rPr>
              <a:t> </a:t>
            </a:r>
            <a:r>
              <a:rPr lang="fr-FR" sz="1000" dirty="0" err="1" smtClean="0">
                <a:solidFill>
                  <a:srgbClr val="000000"/>
                </a:solidFill>
              </a:rPr>
              <a:t>encaps</a:t>
            </a:r>
            <a:r>
              <a:rPr lang="fr-FR" sz="1000" dirty="0" smtClean="0">
                <a:solidFill>
                  <a:srgbClr val="000000"/>
                </a:solidFill>
              </a:rPr>
              <a:t> (vlan or </a:t>
            </a:r>
            <a:r>
              <a:rPr lang="fr-FR" sz="1000" dirty="0" err="1" smtClean="0">
                <a:solidFill>
                  <a:srgbClr val="000000"/>
                </a:solidFill>
              </a:rPr>
              <a:t>vxlan</a:t>
            </a:r>
            <a:r>
              <a:rPr lang="fr-FR" sz="1000" dirty="0" smtClean="0">
                <a:solidFill>
                  <a:srgbClr val="000000"/>
                </a:solidFill>
              </a:rPr>
              <a:t>)</a:t>
            </a:r>
          </a:p>
        </p:txBody>
      </p:sp>
    </p:spTree>
    <p:extLst>
      <p:ext uri="{BB962C8B-B14F-4D97-AF65-F5344CB8AC3E}">
        <p14:creationId xmlns:p14="http://schemas.microsoft.com/office/powerpoint/2010/main" val="41295182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38919" grpId="0"/>
      <p:bldP spid="38920" grpId="0"/>
      <p:bldP spid="38921" grpId="0"/>
      <p:bldP spid="2" grpId="0"/>
      <p:bldP spid="11"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127712" y="133350"/>
            <a:ext cx="8659976" cy="716735"/>
          </a:xfrm>
          <a:prstGeom prst="rect">
            <a:avLst/>
          </a:prstGeom>
        </p:spPr>
        <p:txBody>
          <a:bodyPr lIns="82296" rIns="82296" anchor="b"/>
          <a:lstStyle>
            <a:lvl1pPr algn="l" defTabSz="914400" rtl="0" eaLnBrk="1" fontAlgn="base" latinLnBrk="0" hangingPunct="1">
              <a:lnSpc>
                <a:spcPct val="80000"/>
              </a:lnSpc>
              <a:spcBef>
                <a:spcPct val="0"/>
              </a:spcBef>
              <a:spcAft>
                <a:spcPct val="0"/>
              </a:spcAft>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2pPr>
            <a:lvl3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3pPr>
            <a:lvl4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4pPr>
            <a:lvl5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5pPr>
            <a:lvl6pPr marL="457200" algn="l" rtl="0" fontAlgn="base">
              <a:lnSpc>
                <a:spcPct val="80000"/>
              </a:lnSpc>
              <a:spcBef>
                <a:spcPct val="0"/>
              </a:spcBef>
              <a:spcAft>
                <a:spcPct val="0"/>
              </a:spcAft>
              <a:defRPr sz="3600">
                <a:solidFill>
                  <a:schemeClr val="tx1"/>
                </a:solidFill>
                <a:latin typeface="Arial" charset="0"/>
              </a:defRPr>
            </a:lvl6pPr>
            <a:lvl7pPr marL="914400" algn="l" rtl="0" fontAlgn="base">
              <a:lnSpc>
                <a:spcPct val="80000"/>
              </a:lnSpc>
              <a:spcBef>
                <a:spcPct val="0"/>
              </a:spcBef>
              <a:spcAft>
                <a:spcPct val="0"/>
              </a:spcAft>
              <a:defRPr sz="3600">
                <a:solidFill>
                  <a:schemeClr val="tx1"/>
                </a:solidFill>
                <a:latin typeface="Arial" charset="0"/>
              </a:defRPr>
            </a:lvl7pPr>
            <a:lvl8pPr marL="1371600" algn="l" rtl="0" fontAlgn="base">
              <a:lnSpc>
                <a:spcPct val="80000"/>
              </a:lnSpc>
              <a:spcBef>
                <a:spcPct val="0"/>
              </a:spcBef>
              <a:spcAft>
                <a:spcPct val="0"/>
              </a:spcAft>
              <a:defRPr sz="3600">
                <a:solidFill>
                  <a:schemeClr val="tx1"/>
                </a:solidFill>
                <a:latin typeface="Arial" charset="0"/>
              </a:defRPr>
            </a:lvl8pPr>
            <a:lvl9pPr marL="1828800" algn="l" rtl="0" fontAlgn="base">
              <a:lnSpc>
                <a:spcPct val="80000"/>
              </a:lnSpc>
              <a:spcBef>
                <a:spcPct val="0"/>
              </a:spcBef>
              <a:spcAft>
                <a:spcPct val="0"/>
              </a:spcAft>
              <a:defRPr sz="3600">
                <a:solidFill>
                  <a:schemeClr val="tx1"/>
                </a:solidFill>
                <a:latin typeface="Arial" charset="0"/>
              </a:defRPr>
            </a:lvl9pPr>
          </a:lstStyle>
          <a:p>
            <a:pPr>
              <a:defRPr/>
            </a:pPr>
            <a:r>
              <a:rPr dirty="0" smtClean="0">
                <a:solidFill>
                  <a:schemeClr val="bg2">
                    <a:lumMod val="50000"/>
                  </a:schemeClr>
                </a:solidFill>
              </a:rPr>
              <a:t>Logical Model Converted to Resolved Model</a:t>
            </a:r>
          </a:p>
          <a:p>
            <a:pPr>
              <a:defRPr/>
            </a:pPr>
            <a:r>
              <a:rPr sz="2400" dirty="0" smtClean="0">
                <a:solidFill>
                  <a:schemeClr val="bg2">
                    <a:lumMod val="50000"/>
                  </a:schemeClr>
                </a:solidFill>
              </a:rPr>
              <a:t>BD and Context (</a:t>
            </a:r>
            <a:r>
              <a:rPr sz="2400" dirty="0" err="1" smtClean="0">
                <a:solidFill>
                  <a:schemeClr val="bg2">
                    <a:lumMod val="50000"/>
                  </a:schemeClr>
                </a:solidFill>
              </a:rPr>
              <a:t>fvBDDef</a:t>
            </a:r>
            <a:r>
              <a:rPr sz="2400" dirty="0" smtClean="0">
                <a:solidFill>
                  <a:schemeClr val="bg2">
                    <a:lumMod val="50000"/>
                  </a:schemeClr>
                </a:solidFill>
              </a:rPr>
              <a:t> &amp; </a:t>
            </a:r>
            <a:r>
              <a:rPr sz="2400" dirty="0" err="1" smtClean="0">
                <a:solidFill>
                  <a:schemeClr val="bg2">
                    <a:lumMod val="50000"/>
                  </a:schemeClr>
                </a:solidFill>
              </a:rPr>
              <a:t>fvCtxDef</a:t>
            </a:r>
            <a:r>
              <a:rPr sz="2400" dirty="0" smtClean="0">
                <a:solidFill>
                  <a:schemeClr val="bg2">
                    <a:lumMod val="50000"/>
                  </a:schemeClr>
                </a:solidFill>
              </a:rPr>
              <a:t>)</a:t>
            </a:r>
            <a:endParaRPr sz="2400" dirty="0">
              <a:solidFill>
                <a:schemeClr val="bg2">
                  <a:lumMod val="50000"/>
                </a:schemeClr>
              </a:solidFill>
            </a:endParaRPr>
          </a:p>
        </p:txBody>
      </p:sp>
      <p:sp>
        <p:nvSpPr>
          <p:cNvPr id="39939" name="Rectangle 7"/>
          <p:cNvSpPr>
            <a:spLocks noChangeArrowheads="1"/>
          </p:cNvSpPr>
          <p:nvPr/>
        </p:nvSpPr>
        <p:spPr bwMode="auto">
          <a:xfrm>
            <a:off x="216920" y="97155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36576" rIns="82550" bIns="36576"/>
          <a:lstStyle>
            <a:lvl1pPr defTabSz="814388">
              <a:defRPr sz="3000" b="1">
                <a:solidFill>
                  <a:schemeClr val="tx1"/>
                </a:solidFill>
                <a:latin typeface="Arial" charset="0"/>
                <a:ea typeface="ＭＳ Ｐゴシック" pitchFamily="34" charset="-128"/>
              </a:defRPr>
            </a:lvl1pPr>
            <a:lvl2pPr indent="-342900" defTabSz="814388">
              <a:defRPr sz="3000" b="1">
                <a:solidFill>
                  <a:schemeClr val="tx1"/>
                </a:solidFill>
                <a:latin typeface="Arial" charset="0"/>
                <a:ea typeface="ＭＳ Ｐゴシック" pitchFamily="34" charset="-128"/>
              </a:defRPr>
            </a:lvl2pPr>
            <a:lvl3pPr marL="1143000" indent="-228600" defTabSz="814388">
              <a:defRPr sz="3000" b="1">
                <a:solidFill>
                  <a:schemeClr val="tx1"/>
                </a:solidFill>
                <a:latin typeface="Arial" charset="0"/>
                <a:ea typeface="ＭＳ Ｐゴシック" pitchFamily="34" charset="-128"/>
              </a:defRPr>
            </a:lvl3pPr>
            <a:lvl4pPr marL="1257300" indent="-228600" defTabSz="814388">
              <a:defRPr sz="3000" b="1">
                <a:solidFill>
                  <a:schemeClr val="tx1"/>
                </a:solidFill>
                <a:latin typeface="Arial" charset="0"/>
                <a:ea typeface="ＭＳ Ｐゴシック" pitchFamily="34" charset="-128"/>
              </a:defRPr>
            </a:lvl4pPr>
            <a:lvl5pPr marL="2057400" indent="-228600" defTabSz="814388">
              <a:defRPr sz="3000" b="1">
                <a:solidFill>
                  <a:schemeClr val="tx1"/>
                </a:solidFill>
                <a:latin typeface="Arial" charset="0"/>
                <a:ea typeface="ＭＳ Ｐゴシック" pitchFamily="34" charset="-128"/>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pPr lvl="1">
              <a:lnSpc>
                <a:spcPct val="95000"/>
              </a:lnSpc>
              <a:spcBef>
                <a:spcPts val="200"/>
              </a:spcBef>
              <a:spcAft>
                <a:spcPts val="200"/>
              </a:spcAft>
              <a:buClr>
                <a:schemeClr val="accent2"/>
              </a:buClr>
              <a:buFont typeface="+mj-lt"/>
              <a:buAutoNum type="arabicPeriod"/>
            </a:pPr>
            <a:r>
              <a:rPr lang="en-US" altLang="en-US" sz="1600" b="0" dirty="0" err="1" smtClean="0">
                <a:solidFill>
                  <a:srgbClr val="546568"/>
                </a:solidFill>
              </a:rPr>
              <a:t>BDDef</a:t>
            </a:r>
            <a:r>
              <a:rPr lang="en-US" altLang="en-US" sz="1600" b="0" dirty="0">
                <a:solidFill>
                  <a:srgbClr val="546568"/>
                </a:solidFill>
              </a:rPr>
              <a:t>: Summarized internal representation of </a:t>
            </a:r>
            <a:r>
              <a:rPr lang="en-US" altLang="en-US" sz="1600" b="0" dirty="0" err="1">
                <a:solidFill>
                  <a:srgbClr val="546568"/>
                </a:solidFill>
              </a:rPr>
              <a:t>fvBD</a:t>
            </a:r>
            <a:r>
              <a:rPr lang="en-US" altLang="en-US" sz="1600" b="0" dirty="0">
                <a:solidFill>
                  <a:srgbClr val="546568"/>
                </a:solidFill>
              </a:rPr>
              <a:t>. </a:t>
            </a:r>
            <a:r>
              <a:rPr lang="en-US" altLang="en-US" sz="1600" b="0" dirty="0">
                <a:solidFill>
                  <a:srgbClr val="FF0000"/>
                </a:solidFill>
              </a:rPr>
              <a:t>Its naming property is the </a:t>
            </a:r>
            <a:r>
              <a:rPr lang="en-US" altLang="en-US" sz="1600" b="0" dirty="0" err="1">
                <a:solidFill>
                  <a:srgbClr val="FF0000"/>
                </a:solidFill>
              </a:rPr>
              <a:t>DN</a:t>
            </a:r>
            <a:r>
              <a:rPr lang="en-US" altLang="en-US" sz="1600" b="0" dirty="0">
                <a:solidFill>
                  <a:srgbClr val="FF0000"/>
                </a:solidFill>
              </a:rPr>
              <a:t> of the corresponding </a:t>
            </a:r>
            <a:r>
              <a:rPr lang="en-US" altLang="en-US" sz="1600" b="0" dirty="0" err="1">
                <a:solidFill>
                  <a:srgbClr val="FF0000"/>
                </a:solidFill>
              </a:rPr>
              <a:t>fvBD</a:t>
            </a:r>
            <a:r>
              <a:rPr lang="en-US" altLang="en-US" sz="1600" b="0" dirty="0">
                <a:solidFill>
                  <a:srgbClr val="546568"/>
                </a:solidFill>
              </a:rPr>
              <a:t>. It has BD identifiers like Segment ID, </a:t>
            </a:r>
            <a:r>
              <a:rPr lang="en-US" altLang="en-US" sz="1600" b="0" dirty="0" err="1">
                <a:solidFill>
                  <a:srgbClr val="546568"/>
                </a:solidFill>
              </a:rPr>
              <a:t>PcTag</a:t>
            </a:r>
            <a:r>
              <a:rPr lang="en-US" altLang="en-US" sz="1600" b="0" dirty="0">
                <a:solidFill>
                  <a:srgbClr val="546568"/>
                </a:solidFill>
              </a:rPr>
              <a:t> (policy control tag used for Contracts) etc. It also contains summarized internal representations of other BD policies like IGMP, DHCP, End Point Retention Policy etc</a:t>
            </a:r>
            <a:r>
              <a:rPr lang="en-US" altLang="en-US" sz="1600" b="0" dirty="0" smtClean="0">
                <a:solidFill>
                  <a:srgbClr val="546568"/>
                </a:solidFill>
              </a:rPr>
              <a:t>.</a:t>
            </a:r>
            <a:endParaRPr lang="en-US" altLang="en-US" sz="1600" b="0" dirty="0">
              <a:solidFill>
                <a:srgbClr val="546568"/>
              </a:solidFill>
            </a:endParaRPr>
          </a:p>
          <a:p>
            <a:pPr lvl="1">
              <a:lnSpc>
                <a:spcPct val="95000"/>
              </a:lnSpc>
              <a:spcBef>
                <a:spcPts val="200"/>
              </a:spcBef>
              <a:spcAft>
                <a:spcPts val="200"/>
              </a:spcAft>
              <a:buClr>
                <a:schemeClr val="accent2"/>
              </a:buClr>
              <a:buFont typeface="+mj-lt"/>
              <a:buAutoNum type="arabicPeriod"/>
            </a:pPr>
            <a:r>
              <a:rPr lang="en-US" altLang="en-US" sz="1600" b="0" dirty="0" err="1" smtClean="0">
                <a:solidFill>
                  <a:srgbClr val="546568"/>
                </a:solidFill>
              </a:rPr>
              <a:t>CtxDef</a:t>
            </a:r>
            <a:r>
              <a:rPr lang="en-US" altLang="en-US" sz="1600" b="0" dirty="0">
                <a:solidFill>
                  <a:srgbClr val="546568"/>
                </a:solidFill>
              </a:rPr>
              <a:t>: Summarized internal representation of </a:t>
            </a:r>
            <a:r>
              <a:rPr lang="en-US" altLang="en-US" sz="1600" b="0" dirty="0" err="1">
                <a:solidFill>
                  <a:srgbClr val="546568"/>
                </a:solidFill>
              </a:rPr>
              <a:t>fvCtx</a:t>
            </a:r>
            <a:r>
              <a:rPr lang="en-US" altLang="en-US" sz="1600" b="0" dirty="0">
                <a:solidFill>
                  <a:srgbClr val="FF0000"/>
                </a:solidFill>
              </a:rPr>
              <a:t>. Its naming property is the </a:t>
            </a:r>
            <a:r>
              <a:rPr lang="en-US" altLang="en-US" sz="1600" b="0" dirty="0" err="1">
                <a:solidFill>
                  <a:srgbClr val="FF0000"/>
                </a:solidFill>
              </a:rPr>
              <a:t>DN</a:t>
            </a:r>
            <a:r>
              <a:rPr lang="en-US" altLang="en-US" sz="1600" b="0" dirty="0">
                <a:solidFill>
                  <a:srgbClr val="FF0000"/>
                </a:solidFill>
              </a:rPr>
              <a:t> of the corresponding </a:t>
            </a:r>
            <a:r>
              <a:rPr lang="en-US" altLang="en-US" sz="1600" b="0" dirty="0" err="1">
                <a:solidFill>
                  <a:srgbClr val="FF0000"/>
                </a:solidFill>
              </a:rPr>
              <a:t>fvCtx</a:t>
            </a:r>
            <a:r>
              <a:rPr lang="en-US" altLang="en-US" sz="1600" b="0" dirty="0">
                <a:solidFill>
                  <a:srgbClr val="546568"/>
                </a:solidFill>
              </a:rPr>
              <a:t>. Like </a:t>
            </a:r>
            <a:r>
              <a:rPr lang="en-US" altLang="en-US" sz="1600" b="0" dirty="0" err="1">
                <a:solidFill>
                  <a:srgbClr val="546568"/>
                </a:solidFill>
              </a:rPr>
              <a:t>BDDef</a:t>
            </a:r>
            <a:r>
              <a:rPr lang="en-US" altLang="en-US" sz="1600" b="0" dirty="0">
                <a:solidFill>
                  <a:srgbClr val="546568"/>
                </a:solidFill>
              </a:rPr>
              <a:t> it has </a:t>
            </a:r>
            <a:r>
              <a:rPr lang="en-US" altLang="en-US" sz="1600" b="0" dirty="0" err="1">
                <a:solidFill>
                  <a:srgbClr val="546568"/>
                </a:solidFill>
              </a:rPr>
              <a:t>Ctx</a:t>
            </a:r>
            <a:r>
              <a:rPr lang="en-US" altLang="en-US" sz="1600" b="0" dirty="0">
                <a:solidFill>
                  <a:srgbClr val="546568"/>
                </a:solidFill>
              </a:rPr>
              <a:t> identifiers like Segment ID and </a:t>
            </a:r>
            <a:r>
              <a:rPr lang="en-US" altLang="en-US" sz="1600" b="0" dirty="0" err="1">
                <a:solidFill>
                  <a:srgbClr val="546568"/>
                </a:solidFill>
              </a:rPr>
              <a:t>PcTag</a:t>
            </a:r>
            <a:r>
              <a:rPr lang="en-US" altLang="en-US" sz="1600" b="0" dirty="0">
                <a:solidFill>
                  <a:srgbClr val="546568"/>
                </a:solidFill>
              </a:rPr>
              <a:t>. It also contains summarized internal representations of other </a:t>
            </a:r>
            <a:r>
              <a:rPr lang="en-US" altLang="en-US" sz="1600" b="0" dirty="0" err="1">
                <a:solidFill>
                  <a:srgbClr val="546568"/>
                </a:solidFill>
              </a:rPr>
              <a:t>Ctx</a:t>
            </a:r>
            <a:r>
              <a:rPr lang="en-US" altLang="en-US" sz="1600" b="0" dirty="0">
                <a:solidFill>
                  <a:srgbClr val="546568"/>
                </a:solidFill>
              </a:rPr>
              <a:t> policies like End Point Retention Policy etc.</a:t>
            </a:r>
          </a:p>
          <a:p>
            <a:pPr lvl="1">
              <a:lnSpc>
                <a:spcPct val="95000"/>
              </a:lnSpc>
              <a:spcBef>
                <a:spcPts val="200"/>
              </a:spcBef>
              <a:spcAft>
                <a:spcPts val="200"/>
              </a:spcAft>
              <a:buClr>
                <a:schemeClr val="accent2"/>
              </a:buClr>
              <a:buFont typeface="+mj-lt"/>
              <a:buAutoNum type="arabicPeriod"/>
            </a:pPr>
            <a:endParaRPr lang="en-US" altLang="en-US" sz="1200" dirty="0">
              <a:solidFill>
                <a:srgbClr val="FF0000"/>
              </a:solidFill>
            </a:endParaRPr>
          </a:p>
          <a:p>
            <a:pPr lvl="3">
              <a:lnSpc>
                <a:spcPct val="95000"/>
              </a:lnSpc>
              <a:spcBef>
                <a:spcPts val="200"/>
              </a:spcBef>
              <a:spcAft>
                <a:spcPts val="200"/>
              </a:spcAft>
              <a:buClr>
                <a:srgbClr val="0183B7"/>
              </a:buClr>
              <a:buFont typeface="+mj-lt"/>
              <a:buAutoNum type="arabicPeriod"/>
            </a:pPr>
            <a:endParaRPr lang="en-US" altLang="en-US" sz="1200" dirty="0">
              <a:solidFill>
                <a:srgbClr val="000000"/>
              </a:solidFill>
            </a:endParaRPr>
          </a:p>
        </p:txBody>
      </p:sp>
      <p:graphicFrame>
        <p:nvGraphicFramePr>
          <p:cNvPr id="11" name="Diagram 10"/>
          <p:cNvGraphicFramePr/>
          <p:nvPr>
            <p:extLst>
              <p:ext uri="{D42A27DB-BD31-4B8C-83A1-F6EECF244321}">
                <p14:modId xmlns:p14="http://schemas.microsoft.com/office/powerpoint/2010/main" val="1661898113"/>
              </p:ext>
            </p:extLst>
          </p:nvPr>
        </p:nvGraphicFramePr>
        <p:xfrm>
          <a:off x="381000" y="3105150"/>
          <a:ext cx="2895600" cy="1693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886200" y="3867150"/>
            <a:ext cx="2709396" cy="911019"/>
          </a:xfrm>
          <a:prstGeom prst="rect">
            <a:avLst/>
          </a:prstGeom>
          <a:noFill/>
        </p:spPr>
        <p:txBody>
          <a:bodyPr wrap="none" rtlCol="0">
            <a:spAutoFit/>
          </a:bodyPr>
          <a:lstStyle/>
          <a:p>
            <a:pPr>
              <a:lnSpc>
                <a:spcPct val="90000"/>
              </a:lnSpc>
              <a:spcBef>
                <a:spcPts val="600"/>
              </a:spcBef>
            </a:pPr>
            <a:r>
              <a:rPr lang="fr-FR" sz="1600" dirty="0">
                <a:solidFill>
                  <a:srgbClr val="000000"/>
                </a:solidFill>
              </a:rPr>
              <a:t>uni/bd-[uni/</a:t>
            </a:r>
            <a:r>
              <a:rPr lang="fr-FR" sz="1600" dirty="0" err="1">
                <a:solidFill>
                  <a:srgbClr val="000000"/>
                </a:solidFill>
              </a:rPr>
              <a:t>tn-mgmt</a:t>
            </a:r>
            <a:r>
              <a:rPr lang="fr-FR" sz="1600" dirty="0">
                <a:solidFill>
                  <a:srgbClr val="000000"/>
                </a:solidFill>
              </a:rPr>
              <a:t>/BD-</a:t>
            </a:r>
            <a:r>
              <a:rPr lang="fr-FR" sz="1600" dirty="0" err="1">
                <a:solidFill>
                  <a:srgbClr val="000000"/>
                </a:solidFill>
              </a:rPr>
              <a:t>inb</a:t>
            </a:r>
            <a:r>
              <a:rPr lang="fr-FR" sz="1600" dirty="0" smtClean="0">
                <a:solidFill>
                  <a:srgbClr val="000000"/>
                </a:solidFill>
              </a:rPr>
              <a:t>]</a:t>
            </a:r>
          </a:p>
          <a:p>
            <a:pPr>
              <a:lnSpc>
                <a:spcPct val="90000"/>
              </a:lnSpc>
              <a:spcBef>
                <a:spcPts val="600"/>
              </a:spcBef>
            </a:pPr>
            <a:endParaRPr lang="fr-FR" sz="1600" dirty="0" smtClean="0">
              <a:solidFill>
                <a:srgbClr val="000000"/>
              </a:solidFill>
            </a:endParaRPr>
          </a:p>
          <a:p>
            <a:pPr>
              <a:lnSpc>
                <a:spcPct val="90000"/>
              </a:lnSpc>
              <a:spcBef>
                <a:spcPts val="600"/>
              </a:spcBef>
            </a:pPr>
            <a:r>
              <a:rPr lang="fr-FR" sz="1600" dirty="0" smtClean="0">
                <a:solidFill>
                  <a:srgbClr val="000000"/>
                </a:solidFill>
              </a:rPr>
              <a:t>uni/</a:t>
            </a:r>
            <a:r>
              <a:rPr lang="fr-FR" sz="1600" dirty="0" err="1" smtClean="0">
                <a:solidFill>
                  <a:srgbClr val="000000"/>
                </a:solidFill>
              </a:rPr>
              <a:t>ctx</a:t>
            </a:r>
            <a:r>
              <a:rPr lang="fr-FR" sz="1600" dirty="0" smtClean="0">
                <a:solidFill>
                  <a:srgbClr val="000000"/>
                </a:solidFill>
              </a:rPr>
              <a:t>-</a:t>
            </a:r>
            <a:r>
              <a:rPr lang="fr-FR" sz="1600" dirty="0">
                <a:solidFill>
                  <a:srgbClr val="000000"/>
                </a:solidFill>
              </a:rPr>
              <a:t>[uni/</a:t>
            </a:r>
            <a:r>
              <a:rPr lang="fr-FR" sz="1600" dirty="0" err="1">
                <a:solidFill>
                  <a:srgbClr val="000000"/>
                </a:solidFill>
              </a:rPr>
              <a:t>tn-mgmt</a:t>
            </a:r>
            <a:r>
              <a:rPr lang="fr-FR" sz="1600" dirty="0">
                <a:solidFill>
                  <a:srgbClr val="000000"/>
                </a:solidFill>
              </a:rPr>
              <a:t>/</a:t>
            </a:r>
            <a:r>
              <a:rPr lang="fr-FR" sz="1600" dirty="0" err="1">
                <a:solidFill>
                  <a:srgbClr val="000000"/>
                </a:solidFill>
              </a:rPr>
              <a:t>ctx-inb</a:t>
            </a:r>
            <a:r>
              <a:rPr lang="fr-FR" sz="1600" dirty="0">
                <a:solidFill>
                  <a:srgbClr val="000000"/>
                </a:solidFill>
              </a:rPr>
              <a:t>]</a:t>
            </a:r>
            <a:endParaRPr lang="fr-FR" sz="1600" dirty="0" smtClean="0">
              <a:solidFill>
                <a:srgbClr val="000000"/>
              </a:solidFill>
            </a:endParaRPr>
          </a:p>
        </p:txBody>
      </p:sp>
    </p:spTree>
    <p:extLst>
      <p:ext uri="{BB962C8B-B14F-4D97-AF65-F5344CB8AC3E}">
        <p14:creationId xmlns:p14="http://schemas.microsoft.com/office/powerpoint/2010/main" val="60021576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202503" y="57150"/>
            <a:ext cx="8659976" cy="716735"/>
          </a:xfrm>
          <a:prstGeom prst="rect">
            <a:avLst/>
          </a:prstGeom>
        </p:spPr>
        <p:txBody>
          <a:bodyPr lIns="82296" rIns="82296" anchor="b"/>
          <a:lstStyle>
            <a:lvl1pPr algn="l" defTabSz="914400" rtl="0" eaLnBrk="1" fontAlgn="base" latinLnBrk="0" hangingPunct="1">
              <a:lnSpc>
                <a:spcPct val="80000"/>
              </a:lnSpc>
              <a:spcBef>
                <a:spcPct val="0"/>
              </a:spcBef>
              <a:spcAft>
                <a:spcPct val="0"/>
              </a:spcAft>
              <a:buNone/>
              <a:defRPr lang="en-US" sz="3600" b="0" kern="1200" spc="-100" baseline="0" dirty="0">
                <a:gradFill>
                  <a:gsLst>
                    <a:gs pos="0">
                      <a:schemeClr val="tx1"/>
                    </a:gs>
                    <a:gs pos="44000">
                      <a:srgbClr val="01BBBB"/>
                    </a:gs>
                    <a:gs pos="100000">
                      <a:schemeClr val="accent4"/>
                    </a:gs>
                  </a:gsLst>
                  <a:lin ang="4800000" scaled="0"/>
                </a:gra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2pPr>
            <a:lvl3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3pPr>
            <a:lvl4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4pPr>
            <a:lvl5pPr algn="l" rtl="0" eaLnBrk="0" fontAlgn="base" hangingPunct="0">
              <a:lnSpc>
                <a:spcPct val="80000"/>
              </a:lnSpc>
              <a:spcBef>
                <a:spcPct val="0"/>
              </a:spcBef>
              <a:spcAft>
                <a:spcPct val="0"/>
              </a:spcAft>
              <a:defRPr sz="3600">
                <a:solidFill>
                  <a:schemeClr val="tx1"/>
                </a:solidFill>
                <a:latin typeface="Arial" charset="0"/>
                <a:ea typeface="ＭＳ Ｐゴシック" charset="-128"/>
                <a:cs typeface="ＭＳ Ｐゴシック" charset="-128"/>
              </a:defRPr>
            </a:lvl5pPr>
            <a:lvl6pPr marL="457200" algn="l" rtl="0" fontAlgn="base">
              <a:lnSpc>
                <a:spcPct val="80000"/>
              </a:lnSpc>
              <a:spcBef>
                <a:spcPct val="0"/>
              </a:spcBef>
              <a:spcAft>
                <a:spcPct val="0"/>
              </a:spcAft>
              <a:defRPr sz="3600">
                <a:solidFill>
                  <a:schemeClr val="tx1"/>
                </a:solidFill>
                <a:latin typeface="Arial" charset="0"/>
              </a:defRPr>
            </a:lvl6pPr>
            <a:lvl7pPr marL="914400" algn="l" rtl="0" fontAlgn="base">
              <a:lnSpc>
                <a:spcPct val="80000"/>
              </a:lnSpc>
              <a:spcBef>
                <a:spcPct val="0"/>
              </a:spcBef>
              <a:spcAft>
                <a:spcPct val="0"/>
              </a:spcAft>
              <a:defRPr sz="3600">
                <a:solidFill>
                  <a:schemeClr val="tx1"/>
                </a:solidFill>
                <a:latin typeface="Arial" charset="0"/>
              </a:defRPr>
            </a:lvl7pPr>
            <a:lvl8pPr marL="1371600" algn="l" rtl="0" fontAlgn="base">
              <a:lnSpc>
                <a:spcPct val="80000"/>
              </a:lnSpc>
              <a:spcBef>
                <a:spcPct val="0"/>
              </a:spcBef>
              <a:spcAft>
                <a:spcPct val="0"/>
              </a:spcAft>
              <a:defRPr sz="3600">
                <a:solidFill>
                  <a:schemeClr val="tx1"/>
                </a:solidFill>
                <a:latin typeface="Arial" charset="0"/>
              </a:defRPr>
            </a:lvl8pPr>
            <a:lvl9pPr marL="1828800" algn="l" rtl="0" fontAlgn="base">
              <a:lnSpc>
                <a:spcPct val="80000"/>
              </a:lnSpc>
              <a:spcBef>
                <a:spcPct val="0"/>
              </a:spcBef>
              <a:spcAft>
                <a:spcPct val="0"/>
              </a:spcAft>
              <a:defRPr sz="3600">
                <a:solidFill>
                  <a:schemeClr val="tx1"/>
                </a:solidFill>
                <a:latin typeface="Arial" charset="0"/>
              </a:defRPr>
            </a:lvl9pPr>
          </a:lstStyle>
          <a:p>
            <a:pPr>
              <a:defRPr/>
            </a:pPr>
            <a:r>
              <a:rPr sz="2600" dirty="0" smtClean="0">
                <a:solidFill>
                  <a:schemeClr val="bg2">
                    <a:lumMod val="50000"/>
                  </a:schemeClr>
                </a:solidFill>
              </a:rPr>
              <a:t>Resolved Model Converted to Concrete Model</a:t>
            </a:r>
          </a:p>
        </p:txBody>
      </p:sp>
      <p:graphicFrame>
        <p:nvGraphicFramePr>
          <p:cNvPr id="13" name="Diagram 12"/>
          <p:cNvGraphicFramePr/>
          <p:nvPr>
            <p:extLst>
              <p:ext uri="{D42A27DB-BD31-4B8C-83A1-F6EECF244321}">
                <p14:modId xmlns:p14="http://schemas.microsoft.com/office/powerpoint/2010/main" val="2080139561"/>
              </p:ext>
            </p:extLst>
          </p:nvPr>
        </p:nvGraphicFramePr>
        <p:xfrm>
          <a:off x="34637" y="1123950"/>
          <a:ext cx="3851564" cy="3122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4" name="TextBox 17"/>
          <p:cNvSpPr txBox="1">
            <a:spLocks noChangeArrowheads="1"/>
          </p:cNvSpPr>
          <p:nvPr/>
        </p:nvSpPr>
        <p:spPr bwMode="auto">
          <a:xfrm>
            <a:off x="3657601" y="1314450"/>
            <a:ext cx="368081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300"/>
              <a:t>top::System, it</a:t>
            </a:r>
            <a:r>
              <a:rPr lang="ja-JP" altLang="en-US" sz="1300"/>
              <a:t>’</a:t>
            </a:r>
            <a:r>
              <a:rPr lang="en-US" altLang="ja-JP" sz="1300"/>
              <a:t>s the root of concrete model</a:t>
            </a:r>
            <a:endParaRPr lang="en-US" altLang="en-US" sz="1300"/>
          </a:p>
        </p:txBody>
      </p:sp>
      <p:sp>
        <p:nvSpPr>
          <p:cNvPr id="40965" name="TextBox 19"/>
          <p:cNvSpPr txBox="1">
            <a:spLocks noChangeArrowheads="1"/>
          </p:cNvSpPr>
          <p:nvPr/>
        </p:nvSpPr>
        <p:spPr bwMode="auto">
          <a:xfrm>
            <a:off x="4267200" y="1885950"/>
            <a:ext cx="26495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300" dirty="0"/>
              <a:t>Private network (aka VRF). </a:t>
            </a:r>
          </a:p>
          <a:p>
            <a:r>
              <a:rPr lang="en-US" altLang="en-US" sz="1300" b="0" dirty="0">
                <a:hlinkClick r:id="rId8" tooltip="MO: sys/ctx-[vxlan-2555904]"/>
              </a:rPr>
              <a:t>sys/</a:t>
            </a:r>
            <a:r>
              <a:rPr lang="en-US" altLang="en-US" sz="1300" b="0" dirty="0" err="1">
                <a:hlinkClick r:id="rId8" tooltip="MO: sys/ctx-[vxlan-2555904]"/>
              </a:rPr>
              <a:t>ctx</a:t>
            </a:r>
            <a:r>
              <a:rPr lang="en-US" altLang="en-US" sz="1300" b="0" dirty="0">
                <a:hlinkClick r:id="rId8" tooltip="MO: sys/ctx-[vxlan-2555904]"/>
              </a:rPr>
              <a:t>-[vxlan-2555904]</a:t>
            </a:r>
            <a:endParaRPr lang="en-US" altLang="en-US" sz="1300" dirty="0"/>
          </a:p>
        </p:txBody>
      </p:sp>
      <p:sp>
        <p:nvSpPr>
          <p:cNvPr id="40966" name="TextBox 20"/>
          <p:cNvSpPr txBox="1">
            <a:spLocks noChangeArrowheads="1"/>
          </p:cNvSpPr>
          <p:nvPr/>
        </p:nvSpPr>
        <p:spPr bwMode="auto">
          <a:xfrm>
            <a:off x="4278324" y="2452027"/>
            <a:ext cx="44592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300" dirty="0"/>
              <a:t>Bridge Domain</a:t>
            </a:r>
          </a:p>
          <a:p>
            <a:r>
              <a:rPr lang="en-US" altLang="en-US" sz="1300" b="0" dirty="0">
                <a:hlinkClick r:id="rId9" tooltip="MO: sys/ctx-[vxlan-2555904]/bd-[vxlan-15826914]"/>
              </a:rPr>
              <a:t>sys/</a:t>
            </a:r>
            <a:r>
              <a:rPr lang="en-US" altLang="en-US" sz="1300" b="0" dirty="0" err="1">
                <a:hlinkClick r:id="rId9" tooltip="MO: sys/ctx-[vxlan-2555904]/bd-[vxlan-15826914]"/>
              </a:rPr>
              <a:t>ctx</a:t>
            </a:r>
            <a:r>
              <a:rPr lang="en-US" altLang="en-US" sz="1300" b="0" dirty="0">
                <a:hlinkClick r:id="rId9" tooltip="MO: sys/ctx-[vxlan-2555904]/bd-[vxlan-15826914]"/>
              </a:rPr>
              <a:t>-[vxlan-2555904]/</a:t>
            </a:r>
            <a:r>
              <a:rPr lang="en-US" altLang="en-US" sz="1300" b="0" dirty="0" err="1">
                <a:hlinkClick r:id="rId9" tooltip="MO: sys/ctx-[vxlan-2555904]/bd-[vxlan-15826914]"/>
              </a:rPr>
              <a:t>bd</a:t>
            </a:r>
            <a:r>
              <a:rPr lang="en-US" altLang="en-US" sz="1300" b="0" dirty="0">
                <a:hlinkClick r:id="rId9" tooltip="MO: sys/ctx-[vxlan-2555904]/bd-[vxlan-15826914]"/>
              </a:rPr>
              <a:t>-[vxlan-15826914]</a:t>
            </a:r>
            <a:r>
              <a:rPr lang="en-US" altLang="en-US" sz="1300" b="0" dirty="0"/>
              <a:t> </a:t>
            </a:r>
            <a:endParaRPr lang="en-US" altLang="en-US" sz="1300" dirty="0"/>
          </a:p>
        </p:txBody>
      </p:sp>
      <p:sp>
        <p:nvSpPr>
          <p:cNvPr id="40967" name="TextBox 21"/>
          <p:cNvSpPr txBox="1">
            <a:spLocks noChangeArrowheads="1"/>
          </p:cNvSpPr>
          <p:nvPr/>
        </p:nvSpPr>
        <p:spPr bwMode="auto">
          <a:xfrm>
            <a:off x="4258301" y="3143249"/>
            <a:ext cx="48387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300" dirty="0" err="1"/>
              <a:t>Encap</a:t>
            </a:r>
            <a:r>
              <a:rPr lang="en-US" altLang="en-US" sz="1300" dirty="0"/>
              <a:t> i.e. VLAN OR VXLAN</a:t>
            </a:r>
          </a:p>
          <a:p>
            <a:r>
              <a:rPr lang="en-US" altLang="en-US" sz="1300" b="0" dirty="0">
                <a:hlinkClick r:id="rId10" tooltip="MO: sys/ctx-[vxlan-2555904]/bd-[vxlan-15826914]/vlan-[vlan-17]"/>
              </a:rPr>
              <a:t>sys/</a:t>
            </a:r>
            <a:r>
              <a:rPr lang="en-US" altLang="en-US" sz="1300" b="0" dirty="0" err="1">
                <a:hlinkClick r:id="rId10" tooltip="MO: sys/ctx-[vxlan-2555904]/bd-[vxlan-15826914]/vlan-[vlan-17]"/>
              </a:rPr>
              <a:t>ctx</a:t>
            </a:r>
            <a:r>
              <a:rPr lang="en-US" altLang="en-US" sz="1300" b="0" dirty="0">
                <a:hlinkClick r:id="rId10" tooltip="MO: sys/ctx-[vxlan-2555904]/bd-[vxlan-15826914]/vlan-[vlan-17]"/>
              </a:rPr>
              <a:t>-[vxlan-2555904]/</a:t>
            </a:r>
            <a:r>
              <a:rPr lang="en-US" altLang="en-US" sz="1300" b="0" dirty="0" err="1">
                <a:hlinkClick r:id="rId10" tooltip="MO: sys/ctx-[vxlan-2555904]/bd-[vxlan-15826914]/vlan-[vlan-17]"/>
              </a:rPr>
              <a:t>bd</a:t>
            </a:r>
            <a:r>
              <a:rPr lang="en-US" altLang="en-US" sz="1300" b="0" dirty="0">
                <a:hlinkClick r:id="rId10" tooltip="MO: sys/ctx-[vxlan-2555904]/bd-[vxlan-15826914]/vlan-[vlan-17]"/>
              </a:rPr>
              <a:t>-[vxlan-15826914]/</a:t>
            </a:r>
            <a:r>
              <a:rPr lang="en-US" altLang="en-US" sz="1300" b="0" dirty="0" err="1">
                <a:hlinkClick r:id="rId10" tooltip="MO: sys/ctx-[vxlan-2555904]/bd-[vxlan-15826914]/vlan-[vlan-17]"/>
              </a:rPr>
              <a:t>vlan</a:t>
            </a:r>
            <a:r>
              <a:rPr lang="en-US" altLang="en-US" sz="1300" b="0" dirty="0">
                <a:hlinkClick r:id="rId10" tooltip="MO: sys/ctx-[vxlan-2555904]/bd-[vxlan-15826914]/vlan-[vlan-17]"/>
              </a:rPr>
              <a:t>-[vlan-17]</a:t>
            </a:r>
            <a:endParaRPr lang="en-US" altLang="en-US" sz="1300" dirty="0"/>
          </a:p>
        </p:txBody>
      </p:sp>
      <p:sp>
        <p:nvSpPr>
          <p:cNvPr id="40968" name="TextBox 22"/>
          <p:cNvSpPr txBox="1">
            <a:spLocks noChangeArrowheads="1"/>
          </p:cNvSpPr>
          <p:nvPr/>
        </p:nvSpPr>
        <p:spPr bwMode="auto">
          <a:xfrm>
            <a:off x="2918128" y="3700461"/>
            <a:ext cx="61722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300" dirty="0"/>
              <a:t>Association from </a:t>
            </a:r>
            <a:r>
              <a:rPr lang="en-US" altLang="en-US" sz="1300" dirty="0" err="1"/>
              <a:t>Encap</a:t>
            </a:r>
            <a:r>
              <a:rPr lang="en-US" altLang="en-US" sz="1300" dirty="0"/>
              <a:t> to Port/Port-Channel</a:t>
            </a:r>
          </a:p>
          <a:p>
            <a:r>
              <a:rPr lang="en-US" altLang="en-US" sz="1300" b="0" dirty="0">
                <a:hlinkClick r:id="rId11" tooltip="MO: sys/ctx-[vxlan-2555904]/bd-[vxlan-15826914]/vlan-[vlan-17]/rspathDomAtt-[sys/conng/path-[eth1/16]]"/>
              </a:rPr>
              <a:t>sys/</a:t>
            </a:r>
            <a:r>
              <a:rPr lang="en-US" altLang="en-US" sz="1300" b="0" dirty="0" err="1">
                <a:hlinkClick r:id="rId11" tooltip="MO: sys/ctx-[vxlan-2555904]/bd-[vxlan-15826914]/vlan-[vlan-17]/rspathDomAtt-[sys/conng/path-[eth1/16]]"/>
              </a:rPr>
              <a:t>ctx</a:t>
            </a:r>
            <a:r>
              <a:rPr lang="en-US" altLang="en-US" sz="1300" b="0" dirty="0">
                <a:hlinkClick r:id="rId11" tooltip="MO: sys/ctx-[vxlan-2555904]/bd-[vxlan-15826914]/vlan-[vlan-17]/rspathDomAtt-[sys/conng/path-[eth1/16]]"/>
              </a:rPr>
              <a:t>-[vxlan-2555904]/</a:t>
            </a:r>
            <a:r>
              <a:rPr lang="en-US" altLang="en-US" sz="1300" b="0" dirty="0" err="1">
                <a:hlinkClick r:id="rId11" tooltip="MO: sys/ctx-[vxlan-2555904]/bd-[vxlan-15826914]/vlan-[vlan-17]/rspathDomAtt-[sys/conng/path-[eth1/16]]"/>
              </a:rPr>
              <a:t>bd</a:t>
            </a:r>
            <a:r>
              <a:rPr lang="en-US" altLang="en-US" sz="1300" b="0" dirty="0">
                <a:hlinkClick r:id="rId11" tooltip="MO: sys/ctx-[vxlan-2555904]/bd-[vxlan-15826914]/vlan-[vlan-17]/rspathDomAtt-[sys/conng/path-[eth1/16]]"/>
              </a:rPr>
              <a:t>-[vxlan-15826914]/</a:t>
            </a:r>
            <a:r>
              <a:rPr lang="en-US" altLang="en-US" sz="1300" b="0" dirty="0" err="1">
                <a:hlinkClick r:id="rId11" tooltip="MO: sys/ctx-[vxlan-2555904]/bd-[vxlan-15826914]/vlan-[vlan-17]/rspathDomAtt-[sys/conng/path-[eth1/16]]"/>
              </a:rPr>
              <a:t>vlan</a:t>
            </a:r>
            <a:r>
              <a:rPr lang="en-US" altLang="en-US" sz="1300" b="0" dirty="0">
                <a:hlinkClick r:id="rId11" tooltip="MO: sys/ctx-[vxlan-2555904]/bd-[vxlan-15826914]/vlan-[vlan-17]/rspathDomAtt-[sys/conng/path-[eth1/16]]"/>
              </a:rPr>
              <a:t>-[vlan-17]/</a:t>
            </a:r>
            <a:r>
              <a:rPr lang="en-US" altLang="en-US" sz="1300" b="0" dirty="0" err="1">
                <a:hlinkClick r:id="rId11" tooltip="MO: sys/ctx-[vxlan-2555904]/bd-[vxlan-15826914]/vlan-[vlan-17]/rspathDomAtt-[sys/conng/path-[eth1/16]]"/>
              </a:rPr>
              <a:t>rspathDomAtt</a:t>
            </a:r>
            <a:r>
              <a:rPr lang="en-US" altLang="en-US" sz="1300" b="0" dirty="0">
                <a:hlinkClick r:id="rId11" tooltip="MO: sys/ctx-[vxlan-2555904]/bd-[vxlan-15826914]/vlan-[vlan-17]/rspathDomAtt-[sys/conng/path-[eth1/16]]"/>
              </a:rPr>
              <a:t>-[sys/</a:t>
            </a:r>
            <a:r>
              <a:rPr lang="en-US" altLang="en-US" sz="1300" b="0" dirty="0" err="1">
                <a:hlinkClick r:id="rId11" tooltip="MO: sys/ctx-[vxlan-2555904]/bd-[vxlan-15826914]/vlan-[vlan-17]/rspathDomAtt-[sys/conng/path-[eth1/16]]"/>
              </a:rPr>
              <a:t>conng</a:t>
            </a:r>
            <a:r>
              <a:rPr lang="en-US" altLang="en-US" sz="1300" b="0" dirty="0">
                <a:hlinkClick r:id="rId11" tooltip="MO: sys/ctx-[vxlan-2555904]/bd-[vxlan-15826914]/vlan-[vlan-17]/rspathDomAtt-[sys/conng/path-[eth1/16]]"/>
              </a:rPr>
              <a:t>/path-[eth1/16]]</a:t>
            </a:r>
            <a:endParaRPr lang="en-US" altLang="en-US" sz="1300" dirty="0"/>
          </a:p>
        </p:txBody>
      </p:sp>
    </p:spTree>
    <p:extLst>
      <p:ext uri="{BB962C8B-B14F-4D97-AF65-F5344CB8AC3E}">
        <p14:creationId xmlns:p14="http://schemas.microsoft.com/office/powerpoint/2010/main" val="210847529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2915" y="965165"/>
            <a:ext cx="8345488" cy="3516043"/>
          </a:xfrm>
        </p:spPr>
        <p:txBody>
          <a:bodyPr/>
          <a:lstStyle/>
          <a:p>
            <a:r>
              <a:rPr lang="fr-FR" sz="2400" dirty="0" err="1" smtClean="0"/>
              <a:t>Everything</a:t>
            </a:r>
            <a:r>
              <a:rPr lang="fr-FR" sz="2400" dirty="0" smtClean="0"/>
              <a:t> in ACI </a:t>
            </a:r>
            <a:r>
              <a:rPr lang="fr-FR" sz="2400" dirty="0" err="1" smtClean="0"/>
              <a:t>is</a:t>
            </a:r>
            <a:r>
              <a:rPr lang="fr-FR" sz="2400" dirty="0" smtClean="0"/>
              <a:t> </a:t>
            </a:r>
            <a:r>
              <a:rPr lang="fr-FR" sz="2400" dirty="0" err="1" smtClean="0"/>
              <a:t>represented</a:t>
            </a:r>
            <a:r>
              <a:rPr lang="fr-FR" sz="2400" dirty="0" smtClean="0"/>
              <a:t> by a </a:t>
            </a:r>
            <a:r>
              <a:rPr lang="fr-FR" sz="2400" dirty="0" err="1" smtClean="0"/>
              <a:t>Managed</a:t>
            </a:r>
            <a:r>
              <a:rPr lang="fr-FR" sz="2400" dirty="0" smtClean="0"/>
              <a:t> Object (MO)</a:t>
            </a:r>
          </a:p>
          <a:p>
            <a:r>
              <a:rPr lang="fr-FR" sz="2400" dirty="0" err="1" smtClean="0"/>
              <a:t>MOs</a:t>
            </a:r>
            <a:r>
              <a:rPr lang="fr-FR" sz="2400" dirty="0" smtClean="0"/>
              <a:t> are </a:t>
            </a:r>
            <a:r>
              <a:rPr lang="fr-FR" sz="2400" dirty="0" err="1" smtClean="0"/>
              <a:t>organized</a:t>
            </a:r>
            <a:r>
              <a:rPr lang="fr-FR" sz="2400" dirty="0" smtClean="0"/>
              <a:t> in a </a:t>
            </a:r>
            <a:r>
              <a:rPr lang="fr-FR" sz="2400" dirty="0" err="1" smtClean="0"/>
              <a:t>Managed</a:t>
            </a:r>
            <a:r>
              <a:rPr lang="fr-FR" sz="2400" dirty="0" smtClean="0"/>
              <a:t> Information </a:t>
            </a:r>
            <a:r>
              <a:rPr lang="fr-FR" sz="2400" dirty="0" err="1" smtClean="0"/>
              <a:t>Tree</a:t>
            </a:r>
            <a:r>
              <a:rPr lang="fr-FR" sz="2400" dirty="0" smtClean="0"/>
              <a:t> (MIT)</a:t>
            </a:r>
          </a:p>
          <a:p>
            <a:r>
              <a:rPr lang="fr-FR" sz="2400" dirty="0" smtClean="0"/>
              <a:t>You </a:t>
            </a:r>
            <a:r>
              <a:rPr lang="fr-FR" sz="2400" dirty="0" err="1" smtClean="0"/>
              <a:t>can</a:t>
            </a:r>
            <a:r>
              <a:rPr lang="fr-FR" sz="2400" dirty="0" smtClean="0"/>
              <a:t> </a:t>
            </a:r>
            <a:r>
              <a:rPr lang="fr-FR" sz="2400" dirty="0" err="1" smtClean="0"/>
              <a:t>query</a:t>
            </a:r>
            <a:r>
              <a:rPr lang="fr-FR" sz="2400" dirty="0" smtClean="0"/>
              <a:t> or </a:t>
            </a:r>
            <a:r>
              <a:rPr lang="fr-FR" sz="2400" dirty="0" err="1" smtClean="0"/>
              <a:t>view</a:t>
            </a:r>
            <a:r>
              <a:rPr lang="fr-FR" sz="2400" dirty="0" smtClean="0"/>
              <a:t> the MIT in </a:t>
            </a:r>
            <a:r>
              <a:rPr lang="fr-FR" sz="2400" dirty="0" err="1" smtClean="0"/>
              <a:t>many</a:t>
            </a:r>
            <a:r>
              <a:rPr lang="fr-FR" sz="2400" dirty="0" smtClean="0"/>
              <a:t> </a:t>
            </a:r>
            <a:r>
              <a:rPr lang="fr-FR" sz="2400" dirty="0" err="1" smtClean="0"/>
              <a:t>different</a:t>
            </a:r>
            <a:r>
              <a:rPr lang="fr-FR" sz="2400" dirty="0" smtClean="0"/>
              <a:t> </a:t>
            </a:r>
            <a:r>
              <a:rPr lang="fr-FR" sz="2400" dirty="0" err="1" smtClean="0"/>
              <a:t>ways</a:t>
            </a:r>
            <a:r>
              <a:rPr lang="fr-FR" sz="2400" dirty="0" smtClean="0"/>
              <a:t>:</a:t>
            </a:r>
          </a:p>
          <a:p>
            <a:pPr lvl="1"/>
            <a:r>
              <a:rPr lang="fr-FR" dirty="0" err="1" smtClean="0"/>
              <a:t>Visore</a:t>
            </a:r>
            <a:r>
              <a:rPr lang="fr-FR" dirty="0" smtClean="0"/>
              <a:t>  : </a:t>
            </a:r>
            <a:r>
              <a:rPr lang="fr-FR" dirty="0" smtClean="0">
                <a:hlinkClick r:id="rId2"/>
              </a:rPr>
              <a:t>https://apicIP/visore.html</a:t>
            </a:r>
            <a:r>
              <a:rPr lang="fr-FR" dirty="0" smtClean="0"/>
              <a:t> </a:t>
            </a:r>
          </a:p>
          <a:p>
            <a:pPr lvl="1"/>
            <a:r>
              <a:rPr lang="fr-FR" dirty="0" err="1" smtClean="0"/>
              <a:t>Browsing</a:t>
            </a:r>
            <a:r>
              <a:rPr lang="fr-FR" dirty="0" smtClean="0"/>
              <a:t> MIT in </a:t>
            </a:r>
            <a:r>
              <a:rPr lang="fr-FR" dirty="0" err="1" smtClean="0"/>
              <a:t>shell</a:t>
            </a:r>
            <a:r>
              <a:rPr lang="fr-FR" dirty="0" smtClean="0"/>
              <a:t> : cd /mit/… or cd /</a:t>
            </a:r>
            <a:r>
              <a:rPr lang="fr-FR" dirty="0" err="1" smtClean="0"/>
              <a:t>aci</a:t>
            </a:r>
            <a:r>
              <a:rPr lang="fr-FR" dirty="0" smtClean="0"/>
              <a:t> </a:t>
            </a:r>
          </a:p>
          <a:p>
            <a:pPr lvl="1"/>
            <a:r>
              <a:rPr lang="fr-FR" dirty="0" err="1" smtClean="0"/>
              <a:t>Moquery</a:t>
            </a:r>
            <a:r>
              <a:rPr lang="fr-FR" dirty="0" smtClean="0"/>
              <a:t> : cli </a:t>
            </a:r>
            <a:r>
              <a:rPr lang="fr-FR" dirty="0" err="1" smtClean="0"/>
              <a:t>query</a:t>
            </a:r>
            <a:r>
              <a:rPr lang="fr-FR" dirty="0" smtClean="0"/>
              <a:t> to the DB</a:t>
            </a:r>
          </a:p>
          <a:p>
            <a:pPr lvl="1"/>
            <a:r>
              <a:rPr lang="fr-FR" dirty="0" smtClean="0"/>
              <a:t>REST : </a:t>
            </a:r>
            <a:r>
              <a:rPr lang="fr-FR" dirty="0" err="1" smtClean="0"/>
              <a:t>postman</a:t>
            </a:r>
            <a:r>
              <a:rPr lang="fr-FR" dirty="0" smtClean="0"/>
              <a:t>, </a:t>
            </a:r>
            <a:r>
              <a:rPr lang="fr-FR" dirty="0" err="1" smtClean="0"/>
              <a:t>curl</a:t>
            </a:r>
            <a:r>
              <a:rPr lang="fr-FR" dirty="0" smtClean="0"/>
              <a:t>  GET and POST</a:t>
            </a:r>
          </a:p>
          <a:p>
            <a:pPr lvl="1"/>
            <a:r>
              <a:rPr lang="fr-FR" dirty="0" err="1"/>
              <a:t>i</a:t>
            </a:r>
            <a:r>
              <a:rPr lang="fr-FR" dirty="0" err="1" smtClean="0"/>
              <a:t>curl</a:t>
            </a:r>
            <a:r>
              <a:rPr lang="fr-FR" dirty="0" smtClean="0"/>
              <a:t> (local REST client on </a:t>
            </a:r>
            <a:r>
              <a:rPr lang="fr-FR" dirty="0" err="1" smtClean="0"/>
              <a:t>apic</a:t>
            </a:r>
            <a:r>
              <a:rPr lang="fr-FR" dirty="0" smtClean="0"/>
              <a:t>/</a:t>
            </a:r>
            <a:r>
              <a:rPr lang="fr-FR" dirty="0" err="1" smtClean="0"/>
              <a:t>leaf</a:t>
            </a:r>
            <a:r>
              <a:rPr lang="fr-FR" dirty="0" smtClean="0"/>
              <a:t>)</a:t>
            </a:r>
          </a:p>
          <a:p>
            <a:pPr lvl="1"/>
            <a:r>
              <a:rPr lang="fr-FR" dirty="0" smtClean="0"/>
              <a:t>Python SDK</a:t>
            </a:r>
          </a:p>
          <a:p>
            <a:pPr lvl="1"/>
            <a:endParaRPr lang="fr-FR" dirty="0"/>
          </a:p>
        </p:txBody>
      </p:sp>
      <p:sp>
        <p:nvSpPr>
          <p:cNvPr id="3" name="Title 2"/>
          <p:cNvSpPr>
            <a:spLocks noGrp="1"/>
          </p:cNvSpPr>
          <p:nvPr>
            <p:ph type="title"/>
          </p:nvPr>
        </p:nvSpPr>
        <p:spPr>
          <a:xfrm>
            <a:off x="275639" y="172700"/>
            <a:ext cx="8345488" cy="731837"/>
          </a:xfrm>
        </p:spPr>
        <p:txBody>
          <a:bodyPr/>
          <a:lstStyle/>
          <a:p>
            <a:r>
              <a:rPr lang="fr-FR" dirty="0" err="1" smtClean="0"/>
              <a:t>Managed</a:t>
            </a:r>
            <a:r>
              <a:rPr lang="fr-FR" dirty="0" smtClean="0"/>
              <a:t> Object (MO) in ACI </a:t>
            </a:r>
            <a:endParaRPr lang="fr-FR" dirty="0"/>
          </a:p>
        </p:txBody>
      </p:sp>
    </p:spTree>
    <p:extLst>
      <p:ext uri="{BB962C8B-B14F-4D97-AF65-F5344CB8AC3E}">
        <p14:creationId xmlns:p14="http://schemas.microsoft.com/office/powerpoint/2010/main" val="163931848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588861" cy="628650"/>
          </a:xfrm>
        </p:spPr>
        <p:txBody>
          <a:bodyPr/>
          <a:lstStyle/>
          <a:p>
            <a:pPr>
              <a:defRPr/>
            </a:pPr>
            <a:r>
              <a:rPr lang="fr-FR" dirty="0" err="1" smtClean="0">
                <a:solidFill>
                  <a:schemeClr val="bg2">
                    <a:lumMod val="50000"/>
                  </a:schemeClr>
                </a:solidFill>
              </a:rPr>
              <a:t>Troubleshooting</a:t>
            </a:r>
            <a:r>
              <a:rPr lang="fr-FR" dirty="0" smtClean="0">
                <a:solidFill>
                  <a:schemeClr val="bg2">
                    <a:lumMod val="50000"/>
                  </a:schemeClr>
                </a:solidFill>
              </a:rPr>
              <a:t> </a:t>
            </a:r>
            <a:r>
              <a:rPr lang="fr-FR" dirty="0" err="1" smtClean="0">
                <a:solidFill>
                  <a:schemeClr val="bg2">
                    <a:lumMod val="50000"/>
                  </a:schemeClr>
                </a:solidFill>
              </a:rPr>
              <a:t>Logic</a:t>
            </a:r>
            <a:endParaRPr dirty="0">
              <a:solidFill>
                <a:schemeClr val="bg2">
                  <a:lumMod val="50000"/>
                </a:schemeClr>
              </a:solidFill>
            </a:endParaRPr>
          </a:p>
        </p:txBody>
      </p:sp>
      <p:sp>
        <p:nvSpPr>
          <p:cNvPr id="41987" name="Rectangle 7"/>
          <p:cNvSpPr>
            <a:spLocks noChangeArrowheads="1"/>
          </p:cNvSpPr>
          <p:nvPr/>
        </p:nvSpPr>
        <p:spPr bwMode="auto">
          <a:xfrm>
            <a:off x="228600" y="914400"/>
            <a:ext cx="8458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550" tIns="36576" rIns="82550" bIns="36576"/>
          <a:lstStyle>
            <a:lvl1pPr defTabSz="814388">
              <a:defRPr sz="3000" b="1">
                <a:solidFill>
                  <a:schemeClr val="tx1"/>
                </a:solidFill>
                <a:latin typeface="Arial" charset="0"/>
                <a:ea typeface="ＭＳ Ｐゴシック" pitchFamily="34" charset="-128"/>
              </a:defRPr>
            </a:lvl1pPr>
            <a:lvl2pPr marL="342900" indent="-228600" defTabSz="814388">
              <a:defRPr sz="3000" b="1">
                <a:solidFill>
                  <a:schemeClr val="tx1"/>
                </a:solidFill>
                <a:latin typeface="Arial" charset="0"/>
                <a:ea typeface="ＭＳ Ｐゴシック" pitchFamily="34" charset="-128"/>
              </a:defRPr>
            </a:lvl2pPr>
            <a:lvl3pPr marL="1143000" indent="-228600" defTabSz="814388">
              <a:defRPr sz="3000" b="1">
                <a:solidFill>
                  <a:schemeClr val="tx1"/>
                </a:solidFill>
                <a:latin typeface="Arial" charset="0"/>
                <a:ea typeface="ＭＳ Ｐゴシック" pitchFamily="34" charset="-128"/>
              </a:defRPr>
            </a:lvl3pPr>
            <a:lvl4pPr marL="1257300" indent="-228600" defTabSz="814388">
              <a:defRPr sz="3000" b="1">
                <a:solidFill>
                  <a:schemeClr val="tx1"/>
                </a:solidFill>
                <a:latin typeface="Arial" charset="0"/>
                <a:ea typeface="ＭＳ Ｐゴシック" pitchFamily="34" charset="-128"/>
              </a:defRPr>
            </a:lvl4pPr>
            <a:lvl5pPr marL="2057400" indent="-228600" defTabSz="814388">
              <a:defRPr sz="3000" b="1">
                <a:solidFill>
                  <a:schemeClr val="tx1"/>
                </a:solidFill>
                <a:latin typeface="Arial" charset="0"/>
                <a:ea typeface="ＭＳ Ｐゴシック" pitchFamily="34" charset="-128"/>
              </a:defRPr>
            </a:lvl5pPr>
            <a:lvl6pPr marL="25146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defTabSz="814388"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pPr>
              <a:lnSpc>
                <a:spcPct val="95000"/>
              </a:lnSpc>
              <a:spcBef>
                <a:spcPct val="35000"/>
              </a:spcBef>
              <a:buClr>
                <a:schemeClr val="accent1"/>
              </a:buClr>
              <a:buSzPct val="100000"/>
              <a:buFont typeface="Arial" charset="0"/>
              <a:buNone/>
            </a:pPr>
            <a:r>
              <a:rPr lang="en-US" altLang="en-US" sz="2400" b="0" dirty="0">
                <a:solidFill>
                  <a:srgbClr val="000000"/>
                </a:solidFill>
              </a:rPr>
              <a:t> </a:t>
            </a:r>
            <a:r>
              <a:rPr lang="en-US" altLang="en-US" sz="2000" b="0" dirty="0" smtClean="0">
                <a:solidFill>
                  <a:srgbClr val="000000"/>
                </a:solidFill>
              </a:rPr>
              <a:t>First Step - </a:t>
            </a:r>
            <a:endParaRPr lang="en-US" altLang="en-US" sz="2000" b="0" dirty="0">
              <a:solidFill>
                <a:srgbClr val="000000"/>
              </a:solidFill>
            </a:endParaRPr>
          </a:p>
          <a:p>
            <a:pPr lvl="1">
              <a:lnSpc>
                <a:spcPct val="95000"/>
              </a:lnSpc>
              <a:spcBef>
                <a:spcPts val="200"/>
              </a:spcBef>
              <a:spcAft>
                <a:spcPts val="200"/>
              </a:spcAft>
              <a:buClr>
                <a:schemeClr val="accent2"/>
              </a:buClr>
              <a:buFont typeface="Arial" charset="0"/>
              <a:buChar char="•"/>
            </a:pPr>
            <a:r>
              <a:rPr lang="en-US" altLang="en-US" sz="2000" dirty="0">
                <a:solidFill>
                  <a:srgbClr val="F3BF2D"/>
                </a:solidFill>
              </a:rPr>
              <a:t>Golden Rule</a:t>
            </a:r>
            <a:r>
              <a:rPr lang="en-US" altLang="en-US" sz="2000" b="0" dirty="0">
                <a:solidFill>
                  <a:srgbClr val="546568"/>
                </a:solidFill>
              </a:rPr>
              <a:t>: Always check for faults in the system. If anything fails deployment then faults are raised. For instance, if </a:t>
            </a:r>
            <a:r>
              <a:rPr lang="en-US" altLang="en-US" sz="2000" b="0" dirty="0" err="1">
                <a:solidFill>
                  <a:srgbClr val="546568"/>
                </a:solidFill>
              </a:rPr>
              <a:t>EPg</a:t>
            </a:r>
            <a:r>
              <a:rPr lang="en-US" altLang="en-US" sz="2000" b="0" dirty="0">
                <a:solidFill>
                  <a:srgbClr val="546568"/>
                </a:solidFill>
              </a:rPr>
              <a:t> deployment fails for any reason then faults will be raised on the </a:t>
            </a:r>
            <a:r>
              <a:rPr lang="en-US" altLang="en-US" sz="2000" b="0" dirty="0" err="1">
                <a:solidFill>
                  <a:srgbClr val="546568"/>
                </a:solidFill>
              </a:rPr>
              <a:t>EPg</a:t>
            </a:r>
            <a:r>
              <a:rPr lang="en-US" altLang="en-US" sz="2000" b="0" dirty="0">
                <a:solidFill>
                  <a:srgbClr val="546568"/>
                </a:solidFill>
              </a:rPr>
              <a:t>.</a:t>
            </a:r>
          </a:p>
          <a:p>
            <a:pPr marL="114300" lvl="1" indent="0">
              <a:lnSpc>
                <a:spcPct val="95000"/>
              </a:lnSpc>
              <a:spcBef>
                <a:spcPts val="200"/>
              </a:spcBef>
              <a:spcAft>
                <a:spcPts val="200"/>
              </a:spcAft>
              <a:buClr>
                <a:schemeClr val="accent2"/>
              </a:buClr>
            </a:pPr>
            <a:r>
              <a:rPr lang="en-US" altLang="en-US" sz="2000" dirty="0" smtClean="0"/>
              <a:t>Second Step</a:t>
            </a:r>
          </a:p>
          <a:p>
            <a:pPr marL="400050" lvl="1" indent="-285750">
              <a:lnSpc>
                <a:spcPct val="95000"/>
              </a:lnSpc>
              <a:spcBef>
                <a:spcPts val="200"/>
              </a:spcBef>
              <a:spcAft>
                <a:spcPts val="200"/>
              </a:spcAft>
              <a:buClr>
                <a:schemeClr val="accent2"/>
              </a:buClr>
              <a:buFont typeface="Arial" panose="020B0604020202020204" pitchFamily="34" charset="0"/>
              <a:buChar char="•"/>
            </a:pPr>
            <a:r>
              <a:rPr lang="en-US" altLang="en-US" sz="2000" b="0" dirty="0" smtClean="0">
                <a:solidFill>
                  <a:srgbClr val="546568"/>
                </a:solidFill>
              </a:rPr>
              <a:t>Follow Logic : Logical Model </a:t>
            </a:r>
            <a:r>
              <a:rPr lang="en-US" altLang="en-US" sz="2000" b="0" dirty="0" smtClean="0">
                <a:solidFill>
                  <a:srgbClr val="546568"/>
                </a:solidFill>
                <a:sym typeface="Wingdings" panose="05000000000000000000" pitchFamily="2" charset="2"/>
              </a:rPr>
              <a:t> Resolved Model  Concrete objects</a:t>
            </a:r>
          </a:p>
          <a:p>
            <a:pPr marL="400050" lvl="1" indent="-285750">
              <a:lnSpc>
                <a:spcPct val="95000"/>
              </a:lnSpc>
              <a:spcBef>
                <a:spcPts val="200"/>
              </a:spcBef>
              <a:spcAft>
                <a:spcPts val="200"/>
              </a:spcAft>
              <a:buClr>
                <a:schemeClr val="accent2"/>
              </a:buClr>
              <a:buFont typeface="Arial" panose="020B0604020202020204" pitchFamily="34" charset="0"/>
              <a:buChar char="•"/>
            </a:pPr>
            <a:r>
              <a:rPr lang="en-US" altLang="en-US" sz="2000" b="0" dirty="0" smtClean="0">
                <a:solidFill>
                  <a:srgbClr val="546568"/>
                </a:solidFill>
                <a:sym typeface="Wingdings" panose="05000000000000000000" pitchFamily="2" charset="2"/>
              </a:rPr>
              <a:t>If some links or MO are missing, get relevant </a:t>
            </a:r>
            <a:r>
              <a:rPr lang="en-US" altLang="en-US" sz="2000" b="0" dirty="0" err="1" smtClean="0">
                <a:solidFill>
                  <a:srgbClr val="546568"/>
                </a:solidFill>
                <a:sym typeface="Wingdings" panose="05000000000000000000" pitchFamily="2" charset="2"/>
              </a:rPr>
              <a:t>dme</a:t>
            </a:r>
            <a:r>
              <a:rPr lang="en-US" altLang="en-US" sz="2000" b="0" dirty="0" smtClean="0">
                <a:solidFill>
                  <a:srgbClr val="546568"/>
                </a:solidFill>
                <a:sym typeface="Wingdings" panose="05000000000000000000" pitchFamily="2" charset="2"/>
              </a:rPr>
              <a:t> logs (see later slide)</a:t>
            </a:r>
          </a:p>
          <a:p>
            <a:pPr marL="400050" lvl="1" indent="-285750">
              <a:lnSpc>
                <a:spcPct val="95000"/>
              </a:lnSpc>
              <a:spcBef>
                <a:spcPts val="200"/>
              </a:spcBef>
              <a:spcAft>
                <a:spcPts val="200"/>
              </a:spcAft>
              <a:buClr>
                <a:schemeClr val="accent2"/>
              </a:buClr>
              <a:buFont typeface="Arial" panose="020B0604020202020204" pitchFamily="34" charset="0"/>
              <a:buChar char="•"/>
            </a:pPr>
            <a:r>
              <a:rPr lang="en-US" altLang="en-US" sz="2000" b="0" dirty="0" smtClean="0">
                <a:solidFill>
                  <a:srgbClr val="546568"/>
                </a:solidFill>
                <a:sym typeface="Wingdings" panose="05000000000000000000" pitchFamily="2" charset="2"/>
              </a:rPr>
              <a:t>Save a  show tech of the 3 </a:t>
            </a:r>
            <a:r>
              <a:rPr lang="en-US" altLang="en-US" sz="2000" b="0" dirty="0" err="1" smtClean="0">
                <a:solidFill>
                  <a:srgbClr val="546568"/>
                </a:solidFill>
                <a:sym typeface="Wingdings" panose="05000000000000000000" pitchFamily="2" charset="2"/>
              </a:rPr>
              <a:t>apics</a:t>
            </a:r>
            <a:r>
              <a:rPr lang="en-US" altLang="en-US" sz="2000" b="0" dirty="0" smtClean="0">
                <a:solidFill>
                  <a:srgbClr val="546568"/>
                </a:solidFill>
                <a:sym typeface="Wingdings" panose="05000000000000000000" pitchFamily="2" charset="2"/>
              </a:rPr>
              <a:t> and impacted leaves  </a:t>
            </a:r>
            <a:endParaRPr lang="en-US" altLang="en-US" sz="2000" b="0" dirty="0">
              <a:solidFill>
                <a:srgbClr val="546568"/>
              </a:solidFill>
            </a:endParaRPr>
          </a:p>
          <a:p>
            <a:pPr lvl="1">
              <a:lnSpc>
                <a:spcPct val="95000"/>
              </a:lnSpc>
              <a:spcBef>
                <a:spcPts val="200"/>
              </a:spcBef>
              <a:spcAft>
                <a:spcPts val="200"/>
              </a:spcAft>
              <a:buClr>
                <a:schemeClr val="accent2"/>
              </a:buClr>
              <a:buFont typeface="Arial" charset="0"/>
              <a:buChar char="•"/>
            </a:pPr>
            <a:endParaRPr lang="en-US" altLang="en-US" sz="2000" b="0" dirty="0">
              <a:solidFill>
                <a:srgbClr val="546568"/>
              </a:solidFill>
            </a:endParaRPr>
          </a:p>
          <a:p>
            <a:pPr lvl="1">
              <a:lnSpc>
                <a:spcPct val="95000"/>
              </a:lnSpc>
              <a:spcBef>
                <a:spcPts val="200"/>
              </a:spcBef>
              <a:spcAft>
                <a:spcPts val="200"/>
              </a:spcAft>
              <a:buClr>
                <a:schemeClr val="accent2"/>
              </a:buClr>
              <a:buFont typeface="Arial" charset="0"/>
              <a:buChar char="•"/>
            </a:pPr>
            <a:endParaRPr lang="en-US" altLang="en-US" sz="2000" dirty="0">
              <a:solidFill>
                <a:srgbClr val="000000"/>
              </a:solidFill>
            </a:endParaRPr>
          </a:p>
          <a:p>
            <a:pPr lvl="3">
              <a:lnSpc>
                <a:spcPct val="95000"/>
              </a:lnSpc>
              <a:spcBef>
                <a:spcPts val="200"/>
              </a:spcBef>
              <a:spcAft>
                <a:spcPts val="200"/>
              </a:spcAft>
              <a:buClr>
                <a:srgbClr val="0183B7"/>
              </a:buClr>
            </a:pPr>
            <a:endParaRPr lang="en-US" altLang="en-US" sz="2000" dirty="0">
              <a:solidFill>
                <a:srgbClr val="FF0000"/>
              </a:solidFill>
            </a:endParaRPr>
          </a:p>
          <a:p>
            <a:pPr lvl="3">
              <a:lnSpc>
                <a:spcPct val="95000"/>
              </a:lnSpc>
              <a:spcBef>
                <a:spcPts val="200"/>
              </a:spcBef>
              <a:spcAft>
                <a:spcPts val="200"/>
              </a:spcAft>
              <a:buClr>
                <a:srgbClr val="0183B7"/>
              </a:buClr>
            </a:pPr>
            <a:endParaRPr lang="en-US" altLang="en-US" sz="1800" dirty="0">
              <a:solidFill>
                <a:srgbClr val="FF0000"/>
              </a:solidFill>
            </a:endParaRPr>
          </a:p>
          <a:p>
            <a:pPr lvl="3">
              <a:lnSpc>
                <a:spcPct val="95000"/>
              </a:lnSpc>
              <a:spcBef>
                <a:spcPts val="200"/>
              </a:spcBef>
              <a:spcAft>
                <a:spcPts val="200"/>
              </a:spcAft>
              <a:buClr>
                <a:srgbClr val="0183B7"/>
              </a:buClr>
            </a:pPr>
            <a:endParaRPr lang="en-US" altLang="en-US" sz="1200" dirty="0">
              <a:solidFill>
                <a:srgbClr val="000000"/>
              </a:solidFill>
            </a:endParaRPr>
          </a:p>
        </p:txBody>
      </p:sp>
    </p:spTree>
    <p:extLst>
      <p:ext uri="{BB962C8B-B14F-4D97-AF65-F5344CB8AC3E}">
        <p14:creationId xmlns:p14="http://schemas.microsoft.com/office/powerpoint/2010/main" val="418299512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60" y="103319"/>
            <a:ext cx="8345488" cy="731837"/>
          </a:xfrm>
        </p:spPr>
        <p:txBody>
          <a:bodyPr/>
          <a:lstStyle/>
          <a:p>
            <a:r>
              <a:rPr lang="fr-FR" b="1" dirty="0" err="1" smtClean="0">
                <a:solidFill>
                  <a:schemeClr val="bg2">
                    <a:lumMod val="50000"/>
                  </a:schemeClr>
                </a:solidFill>
              </a:rPr>
              <a:t>Which</a:t>
            </a:r>
            <a:r>
              <a:rPr lang="fr-FR" b="1" dirty="0" smtClean="0">
                <a:solidFill>
                  <a:schemeClr val="bg2">
                    <a:lumMod val="50000"/>
                  </a:schemeClr>
                </a:solidFill>
              </a:rPr>
              <a:t> Logs ?</a:t>
            </a:r>
            <a:endParaRPr lang="fr-FR" b="1" dirty="0">
              <a:solidFill>
                <a:schemeClr val="bg2">
                  <a:lumMod val="50000"/>
                </a:schemeClr>
              </a:solidFill>
            </a:endParaRPr>
          </a:p>
        </p:txBody>
      </p:sp>
      <p:sp>
        <p:nvSpPr>
          <p:cNvPr id="3" name="AutoShape 2" descr="Blank mode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4" y="895351"/>
            <a:ext cx="7002763"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81200" y="2566495"/>
            <a:ext cx="2547492" cy="507831"/>
          </a:xfrm>
          <a:prstGeom prst="rect">
            <a:avLst/>
          </a:prstGeom>
          <a:noFill/>
        </p:spPr>
        <p:txBody>
          <a:bodyPr wrap="none" rtlCol="0">
            <a:spAutoFit/>
          </a:bodyPr>
          <a:lstStyle/>
          <a:p>
            <a:pPr>
              <a:lnSpc>
                <a:spcPct val="90000"/>
              </a:lnSpc>
            </a:pPr>
            <a:r>
              <a:rPr lang="fr-FR" sz="1000" dirty="0" smtClean="0">
                <a:solidFill>
                  <a:srgbClr val="FF0000"/>
                </a:solidFill>
              </a:rPr>
              <a:t>On </a:t>
            </a:r>
            <a:r>
              <a:rPr lang="fr-FR" sz="1000" dirty="0" err="1" smtClean="0">
                <a:solidFill>
                  <a:srgbClr val="FF0000"/>
                </a:solidFill>
              </a:rPr>
              <a:t>each</a:t>
            </a:r>
            <a:r>
              <a:rPr lang="fr-FR" sz="1000" dirty="0" smtClean="0">
                <a:solidFill>
                  <a:srgbClr val="FF0000"/>
                </a:solidFill>
              </a:rPr>
              <a:t> APIC </a:t>
            </a:r>
          </a:p>
          <a:p>
            <a:pPr>
              <a:lnSpc>
                <a:spcPct val="90000"/>
              </a:lnSpc>
            </a:pPr>
            <a:r>
              <a:rPr lang="fr-FR" sz="1000" dirty="0" smtClean="0">
                <a:solidFill>
                  <a:srgbClr val="FF0000"/>
                </a:solidFill>
              </a:rPr>
              <a:t>(at least </a:t>
            </a:r>
            <a:r>
              <a:rPr lang="fr-FR" sz="1000" dirty="0" err="1" smtClean="0">
                <a:solidFill>
                  <a:srgbClr val="FF0000"/>
                </a:solidFill>
              </a:rPr>
              <a:t>shard</a:t>
            </a:r>
            <a:r>
              <a:rPr lang="fr-FR" sz="1000" dirty="0" smtClean="0">
                <a:solidFill>
                  <a:srgbClr val="FF0000"/>
                </a:solidFill>
              </a:rPr>
              <a:t> master):</a:t>
            </a:r>
          </a:p>
          <a:p>
            <a:pPr>
              <a:lnSpc>
                <a:spcPct val="90000"/>
              </a:lnSpc>
            </a:pPr>
            <a:r>
              <a:rPr lang="fr-FR" sz="1000" dirty="0">
                <a:solidFill>
                  <a:srgbClr val="FF0000"/>
                </a:solidFill>
              </a:rPr>
              <a:t>/</a:t>
            </a:r>
            <a:r>
              <a:rPr lang="fr-FR" sz="1000" dirty="0" smtClean="0">
                <a:solidFill>
                  <a:srgbClr val="FF0000"/>
                </a:solidFill>
              </a:rPr>
              <a:t>var/log/</a:t>
            </a:r>
            <a:r>
              <a:rPr lang="fr-FR" sz="1000" dirty="0" err="1" smtClean="0">
                <a:solidFill>
                  <a:srgbClr val="FF0000"/>
                </a:solidFill>
              </a:rPr>
              <a:t>dme</a:t>
            </a:r>
            <a:r>
              <a:rPr lang="fr-FR" sz="1000" dirty="0" smtClean="0">
                <a:solidFill>
                  <a:srgbClr val="FF0000"/>
                </a:solidFill>
              </a:rPr>
              <a:t>/log/svc_ifc_policymgr.bin.log</a:t>
            </a:r>
          </a:p>
        </p:txBody>
      </p:sp>
      <p:sp>
        <p:nvSpPr>
          <p:cNvPr id="6" name="TextBox 5"/>
          <p:cNvSpPr txBox="1"/>
          <p:nvPr/>
        </p:nvSpPr>
        <p:spPr>
          <a:xfrm>
            <a:off x="0" y="2058664"/>
            <a:ext cx="2117785" cy="507831"/>
          </a:xfrm>
          <a:prstGeom prst="rect">
            <a:avLst/>
          </a:prstGeom>
          <a:noFill/>
        </p:spPr>
        <p:txBody>
          <a:bodyPr wrap="square" rtlCol="0">
            <a:spAutoFit/>
          </a:bodyPr>
          <a:lstStyle/>
          <a:p>
            <a:pPr>
              <a:lnSpc>
                <a:spcPct val="90000"/>
              </a:lnSpc>
            </a:pPr>
            <a:r>
              <a:rPr lang="fr-FR" sz="1000" dirty="0" smtClean="0">
                <a:solidFill>
                  <a:srgbClr val="FF0000"/>
                </a:solidFill>
              </a:rPr>
              <a:t>On APIC on </a:t>
            </a:r>
            <a:r>
              <a:rPr lang="fr-FR" sz="1000" dirty="0" err="1" smtClean="0">
                <a:solidFill>
                  <a:srgbClr val="FF0000"/>
                </a:solidFill>
              </a:rPr>
              <a:t>which</a:t>
            </a:r>
            <a:r>
              <a:rPr lang="fr-FR" sz="1000" dirty="0" smtClean="0">
                <a:solidFill>
                  <a:srgbClr val="FF0000"/>
                </a:solidFill>
              </a:rPr>
              <a:t> config </a:t>
            </a:r>
            <a:r>
              <a:rPr lang="fr-FR" sz="1000" dirty="0" err="1" smtClean="0">
                <a:solidFill>
                  <a:srgbClr val="FF0000"/>
                </a:solidFill>
              </a:rPr>
              <a:t>was</a:t>
            </a:r>
            <a:r>
              <a:rPr lang="fr-FR" sz="1000" dirty="0" smtClean="0">
                <a:solidFill>
                  <a:srgbClr val="FF0000"/>
                </a:solidFill>
              </a:rPr>
              <a:t> </a:t>
            </a:r>
            <a:r>
              <a:rPr lang="fr-FR" sz="1000" dirty="0" err="1" smtClean="0">
                <a:solidFill>
                  <a:srgbClr val="FF0000"/>
                </a:solidFill>
              </a:rPr>
              <a:t>pushed</a:t>
            </a:r>
            <a:r>
              <a:rPr lang="fr-FR" sz="1000" dirty="0" smtClean="0">
                <a:solidFill>
                  <a:srgbClr val="FF0000"/>
                </a:solidFill>
              </a:rPr>
              <a:t> :</a:t>
            </a:r>
          </a:p>
          <a:p>
            <a:pPr>
              <a:lnSpc>
                <a:spcPct val="90000"/>
              </a:lnSpc>
            </a:pPr>
            <a:r>
              <a:rPr lang="fr-FR" sz="1000" dirty="0">
                <a:solidFill>
                  <a:srgbClr val="FF0000"/>
                </a:solidFill>
              </a:rPr>
              <a:t>/</a:t>
            </a:r>
            <a:r>
              <a:rPr lang="fr-FR" sz="1000" dirty="0" smtClean="0">
                <a:solidFill>
                  <a:srgbClr val="FF0000"/>
                </a:solidFill>
              </a:rPr>
              <a:t>var/log/</a:t>
            </a:r>
            <a:r>
              <a:rPr lang="fr-FR" sz="1000" dirty="0" err="1" smtClean="0">
                <a:solidFill>
                  <a:srgbClr val="FF0000"/>
                </a:solidFill>
              </a:rPr>
              <a:t>dme</a:t>
            </a:r>
            <a:r>
              <a:rPr lang="fr-FR" sz="1000" dirty="0" smtClean="0">
                <a:solidFill>
                  <a:srgbClr val="FF0000"/>
                </a:solidFill>
              </a:rPr>
              <a:t>/log/nginx.bin.log</a:t>
            </a:r>
          </a:p>
        </p:txBody>
      </p:sp>
      <p:sp>
        <p:nvSpPr>
          <p:cNvPr id="7" name="TextBox 6"/>
          <p:cNvSpPr txBox="1"/>
          <p:nvPr/>
        </p:nvSpPr>
        <p:spPr>
          <a:xfrm>
            <a:off x="4876799" y="3867150"/>
            <a:ext cx="3767847" cy="507831"/>
          </a:xfrm>
          <a:prstGeom prst="rect">
            <a:avLst/>
          </a:prstGeom>
          <a:noFill/>
        </p:spPr>
        <p:txBody>
          <a:bodyPr wrap="square" rtlCol="0">
            <a:spAutoFit/>
          </a:bodyPr>
          <a:lstStyle/>
          <a:p>
            <a:pPr>
              <a:lnSpc>
                <a:spcPct val="90000"/>
              </a:lnSpc>
            </a:pPr>
            <a:r>
              <a:rPr lang="fr-FR" sz="1000" dirty="0" smtClean="0">
                <a:solidFill>
                  <a:srgbClr val="FF0000"/>
                </a:solidFill>
              </a:rPr>
              <a:t>On </a:t>
            </a:r>
            <a:r>
              <a:rPr lang="fr-FR" sz="1000" dirty="0" err="1" smtClean="0">
                <a:solidFill>
                  <a:srgbClr val="FF0000"/>
                </a:solidFill>
              </a:rPr>
              <a:t>leaf</a:t>
            </a:r>
            <a:r>
              <a:rPr lang="fr-FR" sz="1000" dirty="0" smtClean="0">
                <a:solidFill>
                  <a:srgbClr val="FF0000"/>
                </a:solidFill>
              </a:rPr>
              <a:t>:</a:t>
            </a:r>
          </a:p>
          <a:p>
            <a:pPr>
              <a:lnSpc>
                <a:spcPct val="90000"/>
              </a:lnSpc>
            </a:pPr>
            <a:r>
              <a:rPr lang="fr-FR" sz="1000" dirty="0" smtClean="0">
                <a:solidFill>
                  <a:srgbClr val="FF0000"/>
                </a:solidFill>
              </a:rPr>
              <a:t>/var/</a:t>
            </a:r>
            <a:r>
              <a:rPr lang="fr-FR" sz="1000" dirty="0" err="1" smtClean="0">
                <a:solidFill>
                  <a:srgbClr val="FF0000"/>
                </a:solidFill>
              </a:rPr>
              <a:t>sysmgr</a:t>
            </a:r>
            <a:r>
              <a:rPr lang="fr-FR" sz="1000" dirty="0" smtClean="0">
                <a:solidFill>
                  <a:srgbClr val="FF0000"/>
                </a:solidFill>
              </a:rPr>
              <a:t>/</a:t>
            </a:r>
            <a:r>
              <a:rPr lang="fr-FR" sz="1000" dirty="0" err="1" smtClean="0">
                <a:solidFill>
                  <a:srgbClr val="FF0000"/>
                </a:solidFill>
              </a:rPr>
              <a:t>tmp_logs</a:t>
            </a:r>
            <a:r>
              <a:rPr lang="fr-FR" sz="1000" dirty="0" smtClean="0">
                <a:solidFill>
                  <a:srgbClr val="FF0000"/>
                </a:solidFill>
              </a:rPr>
              <a:t>/svc_ifc_policyelem.bin.log</a:t>
            </a:r>
          </a:p>
          <a:p>
            <a:pPr>
              <a:lnSpc>
                <a:spcPct val="90000"/>
              </a:lnSpc>
            </a:pPr>
            <a:r>
              <a:rPr lang="fr-FR" sz="1000" dirty="0">
                <a:solidFill>
                  <a:srgbClr val="FF0000"/>
                </a:solidFill>
              </a:rPr>
              <a:t>And  svc_ifc_eventmgr.log</a:t>
            </a:r>
            <a:endParaRPr lang="fr-FR" sz="1000" dirty="0" smtClean="0">
              <a:solidFill>
                <a:srgbClr val="FF0000"/>
              </a:solidFill>
            </a:endParaRPr>
          </a:p>
        </p:txBody>
      </p:sp>
      <p:sp>
        <p:nvSpPr>
          <p:cNvPr id="4" name="TextBox 3"/>
          <p:cNvSpPr txBox="1"/>
          <p:nvPr/>
        </p:nvSpPr>
        <p:spPr>
          <a:xfrm>
            <a:off x="597763" y="4442905"/>
            <a:ext cx="7406579" cy="612475"/>
          </a:xfrm>
          <a:prstGeom prst="rect">
            <a:avLst/>
          </a:prstGeom>
          <a:noFill/>
        </p:spPr>
        <p:txBody>
          <a:bodyPr wrap="none" rtlCol="0">
            <a:spAutoFit/>
          </a:bodyPr>
          <a:lstStyle/>
          <a:p>
            <a:pPr>
              <a:lnSpc>
                <a:spcPct val="90000"/>
              </a:lnSpc>
              <a:spcBef>
                <a:spcPts val="600"/>
              </a:spcBef>
            </a:pPr>
            <a:r>
              <a:rPr lang="fr-FR" sz="1600" dirty="0" smtClean="0">
                <a:solidFill>
                  <a:srgbClr val="000000"/>
                </a:solidFill>
              </a:rPr>
              <a:t>Log: Watch out </a:t>
            </a:r>
            <a:r>
              <a:rPr lang="fr-FR" sz="1600" dirty="0" err="1" smtClean="0">
                <a:solidFill>
                  <a:srgbClr val="000000"/>
                </a:solidFill>
              </a:rPr>
              <a:t>some</a:t>
            </a:r>
            <a:r>
              <a:rPr lang="fr-FR" sz="1600" dirty="0" smtClean="0">
                <a:solidFill>
                  <a:srgbClr val="000000"/>
                </a:solidFill>
              </a:rPr>
              <a:t> logs wraps </a:t>
            </a:r>
            <a:r>
              <a:rPr lang="fr-FR" sz="1600" dirty="0" err="1" smtClean="0">
                <a:solidFill>
                  <a:srgbClr val="000000"/>
                </a:solidFill>
              </a:rPr>
              <a:t>quickly</a:t>
            </a:r>
            <a:r>
              <a:rPr lang="fr-FR" sz="1600" dirty="0" smtClean="0">
                <a:solidFill>
                  <a:srgbClr val="000000"/>
                </a:solidFill>
              </a:rPr>
              <a:t> check </a:t>
            </a:r>
            <a:r>
              <a:rPr lang="fr-FR" sz="1600" dirty="0" err="1" smtClean="0">
                <a:solidFill>
                  <a:srgbClr val="000000"/>
                </a:solidFill>
              </a:rPr>
              <a:t>oldlog</a:t>
            </a:r>
            <a:r>
              <a:rPr lang="fr-FR" sz="1600" dirty="0" smtClean="0">
                <a:solidFill>
                  <a:srgbClr val="000000"/>
                </a:solidFill>
              </a:rPr>
              <a:t> as </a:t>
            </a:r>
            <a:r>
              <a:rPr lang="fr-FR" sz="1600" dirty="0" err="1" smtClean="0">
                <a:solidFill>
                  <a:srgbClr val="000000"/>
                </a:solidFill>
              </a:rPr>
              <a:t>well</a:t>
            </a:r>
            <a:r>
              <a:rPr lang="fr-FR" sz="1600" dirty="0" smtClean="0">
                <a:solidFill>
                  <a:srgbClr val="000000"/>
                </a:solidFill>
              </a:rPr>
              <a:t> and </a:t>
            </a:r>
            <a:r>
              <a:rPr lang="fr-FR" sz="1600" dirty="0" err="1" smtClean="0">
                <a:solidFill>
                  <a:srgbClr val="000000"/>
                </a:solidFill>
              </a:rPr>
              <a:t>creation</a:t>
            </a:r>
            <a:r>
              <a:rPr lang="fr-FR" sz="1600" dirty="0" smtClean="0">
                <a:solidFill>
                  <a:srgbClr val="000000"/>
                </a:solidFill>
              </a:rPr>
              <a:t> time </a:t>
            </a:r>
          </a:p>
          <a:p>
            <a:pPr>
              <a:lnSpc>
                <a:spcPct val="90000"/>
              </a:lnSpc>
              <a:spcBef>
                <a:spcPts val="600"/>
              </a:spcBef>
            </a:pPr>
            <a:r>
              <a:rPr lang="fr-FR" sz="1600" dirty="0" smtClean="0">
                <a:solidFill>
                  <a:srgbClr val="000000"/>
                </a:solidFill>
              </a:rPr>
              <a:t>to </a:t>
            </a:r>
            <a:r>
              <a:rPr lang="fr-FR" sz="1600" dirty="0" err="1" smtClean="0">
                <a:solidFill>
                  <a:srgbClr val="000000"/>
                </a:solidFill>
              </a:rPr>
              <a:t>get</a:t>
            </a:r>
            <a:r>
              <a:rPr lang="fr-FR" sz="1600" dirty="0" smtClean="0">
                <a:solidFill>
                  <a:srgbClr val="000000"/>
                </a:solidFill>
              </a:rPr>
              <a:t> the right one</a:t>
            </a:r>
          </a:p>
        </p:txBody>
      </p:sp>
    </p:spTree>
    <p:extLst>
      <p:ext uri="{BB962C8B-B14F-4D97-AF65-F5344CB8AC3E}">
        <p14:creationId xmlns:p14="http://schemas.microsoft.com/office/powerpoint/2010/main" val="10988070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ctangle 323"/>
          <p:cNvSpPr/>
          <p:nvPr/>
        </p:nvSpPr>
        <p:spPr bwMode="auto">
          <a:xfrm>
            <a:off x="0" y="3322977"/>
            <a:ext cx="1713148" cy="135137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514350"/>
            <a:endParaRPr lang="fr-FR" sz="1400" dirty="0" err="1" smtClean="0">
              <a:solidFill>
                <a:schemeClr val="bg1"/>
              </a:solidFill>
              <a:ea typeface="Arial" pitchFamily="-107" charset="0"/>
              <a:cs typeface="Arial" pitchFamily="-107" charset="0"/>
              <a:sym typeface="Arial" pitchFamily="-107" charset="0"/>
            </a:endParaRPr>
          </a:p>
        </p:txBody>
      </p:sp>
      <p:sp>
        <p:nvSpPr>
          <p:cNvPr id="245" name="Rectangle 244"/>
          <p:cNvSpPr/>
          <p:nvPr/>
        </p:nvSpPr>
        <p:spPr bwMode="auto">
          <a:xfrm>
            <a:off x="1472195" y="4333201"/>
            <a:ext cx="2345458" cy="872524"/>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514350"/>
            <a:endParaRPr lang="fr-FR" sz="1400" dirty="0" err="1" smtClean="0">
              <a:solidFill>
                <a:schemeClr val="bg1"/>
              </a:solidFill>
              <a:ea typeface="Arial" pitchFamily="-107" charset="0"/>
              <a:cs typeface="Arial" pitchFamily="-107" charset="0"/>
              <a:sym typeface="Arial" pitchFamily="-107" charset="0"/>
            </a:endParaRPr>
          </a:p>
        </p:txBody>
      </p:sp>
      <p:sp>
        <p:nvSpPr>
          <p:cNvPr id="198" name="Rectangle 197"/>
          <p:cNvSpPr/>
          <p:nvPr/>
        </p:nvSpPr>
        <p:spPr bwMode="auto">
          <a:xfrm>
            <a:off x="6781800" y="3785123"/>
            <a:ext cx="1981200" cy="1304011"/>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0" tIns="0" rIns="0" bIns="0" rtlCol="0" anchor="ctr"/>
          <a:lstStyle/>
          <a:p>
            <a:pPr algn="ctr" defTabSz="514350"/>
            <a:endParaRPr lang="fr-FR" sz="1400" dirty="0" err="1" smtClean="0">
              <a:solidFill>
                <a:schemeClr val="bg1"/>
              </a:solidFill>
              <a:ea typeface="Arial" pitchFamily="-107" charset="0"/>
              <a:cs typeface="Arial" pitchFamily="-107" charset="0"/>
              <a:sym typeface="Arial" pitchFamily="-107" charset="0"/>
            </a:endParaRPr>
          </a:p>
        </p:txBody>
      </p:sp>
      <p:sp>
        <p:nvSpPr>
          <p:cNvPr id="3" name="Title 2"/>
          <p:cNvSpPr>
            <a:spLocks noGrp="1"/>
          </p:cNvSpPr>
          <p:nvPr>
            <p:ph type="title"/>
          </p:nvPr>
        </p:nvSpPr>
        <p:spPr>
          <a:xfrm>
            <a:off x="226622" y="62687"/>
            <a:ext cx="8588861" cy="628650"/>
          </a:xfrm>
        </p:spPr>
        <p:txBody>
          <a:bodyPr/>
          <a:lstStyle/>
          <a:p>
            <a:r>
              <a:rPr lang="en-US" dirty="0" err="1" smtClean="0">
                <a:solidFill>
                  <a:srgbClr val="4D4D4D"/>
                </a:solidFill>
              </a:rPr>
              <a:t>Ctx</a:t>
            </a:r>
            <a:r>
              <a:rPr lang="en-US" dirty="0" smtClean="0">
                <a:solidFill>
                  <a:srgbClr val="4D4D4D"/>
                </a:solidFill>
              </a:rPr>
              <a:t> – BD – EPG and EP repo</a:t>
            </a:r>
            <a:endParaRPr lang="en-US" b="1" dirty="0">
              <a:solidFill>
                <a:srgbClr val="4D4D4D"/>
              </a:solidFill>
            </a:endParaRPr>
          </a:p>
        </p:txBody>
      </p:sp>
      <p:sp>
        <p:nvSpPr>
          <p:cNvPr id="7" name="Rectangle 6"/>
          <p:cNvSpPr/>
          <p:nvPr/>
        </p:nvSpPr>
        <p:spPr>
          <a:xfrm>
            <a:off x="622073" y="858610"/>
            <a:ext cx="653975" cy="18252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fvTenant</a:t>
            </a:r>
            <a:endParaRPr lang="en-US" sz="700" b="1" dirty="0" smtClean="0">
              <a:solidFill>
                <a:srgbClr val="FF0000"/>
              </a:solidFill>
            </a:endParaRPr>
          </a:p>
        </p:txBody>
      </p:sp>
      <p:sp>
        <p:nvSpPr>
          <p:cNvPr id="8" name="Rectangle 7"/>
          <p:cNvSpPr/>
          <p:nvPr/>
        </p:nvSpPr>
        <p:spPr>
          <a:xfrm>
            <a:off x="1082736" y="2351339"/>
            <a:ext cx="502263" cy="177877"/>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fvBD</a:t>
            </a:r>
            <a:endParaRPr lang="en-US" sz="700" b="1" dirty="0">
              <a:solidFill>
                <a:srgbClr val="FF0000"/>
              </a:solidFill>
            </a:endParaRPr>
          </a:p>
        </p:txBody>
      </p:sp>
      <p:sp>
        <p:nvSpPr>
          <p:cNvPr id="9" name="Rectangle 8"/>
          <p:cNvSpPr/>
          <p:nvPr/>
        </p:nvSpPr>
        <p:spPr>
          <a:xfrm>
            <a:off x="1866043" y="2119450"/>
            <a:ext cx="734627" cy="229508"/>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fvCtx</a:t>
            </a:r>
            <a:endParaRPr lang="en-US" sz="700" b="1" dirty="0">
              <a:solidFill>
                <a:srgbClr val="FF0000"/>
              </a:solidFill>
            </a:endParaRPr>
          </a:p>
        </p:txBody>
      </p:sp>
      <p:sp>
        <p:nvSpPr>
          <p:cNvPr id="11" name="Rectangle 10"/>
          <p:cNvSpPr/>
          <p:nvPr/>
        </p:nvSpPr>
        <p:spPr>
          <a:xfrm>
            <a:off x="381000" y="1779712"/>
            <a:ext cx="572852" cy="227681"/>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fvAp</a:t>
            </a:r>
            <a:endParaRPr lang="en-US" sz="700" b="1" dirty="0" smtClean="0">
              <a:solidFill>
                <a:srgbClr val="FF0000"/>
              </a:solidFill>
            </a:endParaRPr>
          </a:p>
        </p:txBody>
      </p:sp>
      <p:sp>
        <p:nvSpPr>
          <p:cNvPr id="14" name="Rectangle 13"/>
          <p:cNvSpPr/>
          <p:nvPr/>
        </p:nvSpPr>
        <p:spPr>
          <a:xfrm>
            <a:off x="38099" y="2522859"/>
            <a:ext cx="685801" cy="21291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fvAEPg</a:t>
            </a:r>
            <a:endParaRPr lang="en-US" sz="700" b="1" dirty="0" smtClean="0">
              <a:solidFill>
                <a:srgbClr val="FF0000"/>
              </a:solidFill>
            </a:endParaRPr>
          </a:p>
        </p:txBody>
      </p:sp>
      <p:cxnSp>
        <p:nvCxnSpPr>
          <p:cNvPr id="15" name="Straight Connector 14"/>
          <p:cNvCxnSpPr>
            <a:stCxn id="7" idx="2"/>
            <a:endCxn id="8" idx="0"/>
          </p:cNvCxnSpPr>
          <p:nvPr/>
        </p:nvCxnSpPr>
        <p:spPr>
          <a:xfrm>
            <a:off x="949061" y="1041135"/>
            <a:ext cx="384807" cy="1310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2"/>
            <a:endCxn id="11" idx="0"/>
          </p:cNvCxnSpPr>
          <p:nvPr/>
        </p:nvCxnSpPr>
        <p:spPr>
          <a:xfrm flipH="1">
            <a:off x="667426" y="1041135"/>
            <a:ext cx="281635" cy="738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9" idx="0"/>
            <a:endCxn id="7" idx="2"/>
          </p:cNvCxnSpPr>
          <p:nvPr/>
        </p:nvCxnSpPr>
        <p:spPr>
          <a:xfrm flipH="1" flipV="1">
            <a:off x="949061" y="1041135"/>
            <a:ext cx="1284296" cy="1078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1" idx="2"/>
          </p:cNvCxnSpPr>
          <p:nvPr/>
        </p:nvCxnSpPr>
        <p:spPr>
          <a:xfrm flipV="1">
            <a:off x="381000" y="2007393"/>
            <a:ext cx="286426" cy="5154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3" idx="0"/>
            <a:endCxn id="9" idx="2"/>
          </p:cNvCxnSpPr>
          <p:nvPr/>
        </p:nvCxnSpPr>
        <p:spPr>
          <a:xfrm flipV="1">
            <a:off x="1748781" y="2348958"/>
            <a:ext cx="484576" cy="6945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5" idx="0"/>
            <a:endCxn id="8" idx="2"/>
          </p:cNvCxnSpPr>
          <p:nvPr/>
        </p:nvCxnSpPr>
        <p:spPr>
          <a:xfrm flipV="1">
            <a:off x="895534" y="2529216"/>
            <a:ext cx="438334" cy="48044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515019" y="3009658"/>
            <a:ext cx="761029" cy="212031"/>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fvRsBd</a:t>
            </a:r>
            <a:endParaRPr lang="en-US" sz="700" b="1" dirty="0">
              <a:solidFill>
                <a:srgbClr val="FF0000"/>
              </a:solidFill>
            </a:endParaRPr>
          </a:p>
        </p:txBody>
      </p:sp>
      <p:cxnSp>
        <p:nvCxnSpPr>
          <p:cNvPr id="87" name="Straight Connector 86"/>
          <p:cNvCxnSpPr>
            <a:stCxn id="85" idx="0"/>
            <a:endCxn id="14" idx="2"/>
          </p:cNvCxnSpPr>
          <p:nvPr/>
        </p:nvCxnSpPr>
        <p:spPr>
          <a:xfrm flipH="1" flipV="1">
            <a:off x="381000" y="2735774"/>
            <a:ext cx="514534" cy="273884"/>
          </a:xfrm>
          <a:prstGeom prst="line">
            <a:avLst/>
          </a:prstGeom>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1436346" y="3043529"/>
            <a:ext cx="624870" cy="192169"/>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fvRsCtx</a:t>
            </a:r>
            <a:endParaRPr lang="en-US" sz="700" b="1" dirty="0">
              <a:solidFill>
                <a:srgbClr val="FF0000"/>
              </a:solidFill>
            </a:endParaRPr>
          </a:p>
        </p:txBody>
      </p:sp>
      <p:cxnSp>
        <p:nvCxnSpPr>
          <p:cNvPr id="94" name="Straight Connector 93"/>
          <p:cNvCxnSpPr>
            <a:stCxn id="93" idx="0"/>
            <a:endCxn id="8" idx="2"/>
          </p:cNvCxnSpPr>
          <p:nvPr/>
        </p:nvCxnSpPr>
        <p:spPr>
          <a:xfrm flipH="1" flipV="1">
            <a:off x="1333868" y="2529216"/>
            <a:ext cx="414913" cy="514313"/>
          </a:xfrm>
          <a:prstGeom prst="line">
            <a:avLst/>
          </a:prstGeom>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1631599" y="880059"/>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fvEpP</a:t>
            </a:r>
            <a:endParaRPr lang="en-US" sz="700" b="1" dirty="0" smtClean="0">
              <a:solidFill>
                <a:srgbClr val="FF0000"/>
              </a:solidFill>
            </a:endParaRPr>
          </a:p>
        </p:txBody>
      </p:sp>
      <p:sp>
        <p:nvSpPr>
          <p:cNvPr id="151" name="Rectangle 150"/>
          <p:cNvSpPr/>
          <p:nvPr/>
        </p:nvSpPr>
        <p:spPr>
          <a:xfrm>
            <a:off x="3009386" y="767011"/>
            <a:ext cx="778986"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fvBDDef</a:t>
            </a:r>
            <a:endParaRPr lang="en-US" sz="700" b="1" dirty="0" smtClean="0">
              <a:solidFill>
                <a:srgbClr val="FF0000"/>
              </a:solidFill>
            </a:endParaRPr>
          </a:p>
        </p:txBody>
      </p:sp>
      <p:sp>
        <p:nvSpPr>
          <p:cNvPr id="170" name="Rectangle 169"/>
          <p:cNvSpPr/>
          <p:nvPr/>
        </p:nvSpPr>
        <p:spPr>
          <a:xfrm>
            <a:off x="4213547" y="791849"/>
            <a:ext cx="685800" cy="288666"/>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fvCtxDef</a:t>
            </a:r>
            <a:endParaRPr lang="en-US" sz="700" b="1" dirty="0">
              <a:solidFill>
                <a:srgbClr val="FF0000"/>
              </a:solidFill>
            </a:endParaRPr>
          </a:p>
        </p:txBody>
      </p:sp>
      <p:cxnSp>
        <p:nvCxnSpPr>
          <p:cNvPr id="171" name="Straight Arrow Connector 170"/>
          <p:cNvCxnSpPr>
            <a:stCxn id="151" idx="2"/>
            <a:endCxn id="8" idx="3"/>
          </p:cNvCxnSpPr>
          <p:nvPr/>
        </p:nvCxnSpPr>
        <p:spPr>
          <a:xfrm rot="5400000">
            <a:off x="1789324" y="830723"/>
            <a:ext cx="1405230" cy="1813880"/>
          </a:xfrm>
          <a:prstGeom prst="bentConnector2">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1" name="TextBox 180"/>
          <p:cNvSpPr txBox="1"/>
          <p:nvPr/>
        </p:nvSpPr>
        <p:spPr>
          <a:xfrm>
            <a:off x="2909786" y="2256963"/>
            <a:ext cx="41229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bdDn</a:t>
            </a:r>
            <a:endParaRPr lang="fr-FR" sz="700" b="1" dirty="0" smtClean="0">
              <a:solidFill>
                <a:schemeClr val="accent6">
                  <a:lumMod val="75000"/>
                </a:schemeClr>
              </a:solidFill>
            </a:endParaRPr>
          </a:p>
        </p:txBody>
      </p:sp>
      <p:cxnSp>
        <p:nvCxnSpPr>
          <p:cNvPr id="182" name="Straight Arrow Connector 170"/>
          <p:cNvCxnSpPr>
            <a:stCxn id="151" idx="3"/>
            <a:endCxn id="170" idx="1"/>
          </p:cNvCxnSpPr>
          <p:nvPr/>
        </p:nvCxnSpPr>
        <p:spPr>
          <a:xfrm>
            <a:off x="3788372" y="901030"/>
            <a:ext cx="425175" cy="35152"/>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5" name="TextBox 184"/>
          <p:cNvSpPr txBox="1"/>
          <p:nvPr/>
        </p:nvSpPr>
        <p:spPr>
          <a:xfrm>
            <a:off x="3673699" y="951096"/>
            <a:ext cx="57740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ctxDefDn</a:t>
            </a:r>
            <a:endParaRPr lang="fr-FR" sz="700" b="1" dirty="0" smtClean="0">
              <a:solidFill>
                <a:schemeClr val="accent6">
                  <a:lumMod val="75000"/>
                </a:schemeClr>
              </a:solidFill>
            </a:endParaRPr>
          </a:p>
        </p:txBody>
      </p:sp>
      <p:cxnSp>
        <p:nvCxnSpPr>
          <p:cNvPr id="187" name="Straight Arrow Connector 170"/>
          <p:cNvCxnSpPr>
            <a:stCxn id="170" idx="2"/>
            <a:endCxn id="9" idx="3"/>
          </p:cNvCxnSpPr>
          <p:nvPr/>
        </p:nvCxnSpPr>
        <p:spPr>
          <a:xfrm rot="5400000">
            <a:off x="3001715" y="679471"/>
            <a:ext cx="1153689" cy="1955777"/>
          </a:xfrm>
          <a:prstGeom prst="bentConnector2">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96" name="TextBox 195"/>
          <p:cNvSpPr txBox="1"/>
          <p:nvPr/>
        </p:nvSpPr>
        <p:spPr>
          <a:xfrm>
            <a:off x="3838600" y="2012525"/>
            <a:ext cx="43313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ctxDn</a:t>
            </a:r>
            <a:endParaRPr lang="fr-FR" sz="700" b="1" dirty="0" smtClean="0">
              <a:solidFill>
                <a:schemeClr val="accent6">
                  <a:lumMod val="75000"/>
                </a:schemeClr>
              </a:solidFill>
            </a:endParaRPr>
          </a:p>
        </p:txBody>
      </p:sp>
      <p:cxnSp>
        <p:nvCxnSpPr>
          <p:cNvPr id="234" name="Straight Arrow Connector 170"/>
          <p:cNvCxnSpPr>
            <a:stCxn id="150" idx="3"/>
            <a:endCxn id="151" idx="1"/>
          </p:cNvCxnSpPr>
          <p:nvPr/>
        </p:nvCxnSpPr>
        <p:spPr>
          <a:xfrm flipV="1">
            <a:off x="2288521" y="901030"/>
            <a:ext cx="720865" cy="63420"/>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2379830" y="782052"/>
            <a:ext cx="556563"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bdDefDn</a:t>
            </a:r>
            <a:endParaRPr lang="fr-FR" sz="700" b="1" dirty="0" smtClean="0">
              <a:solidFill>
                <a:schemeClr val="accent6">
                  <a:lumMod val="75000"/>
                </a:schemeClr>
              </a:solidFill>
            </a:endParaRPr>
          </a:p>
        </p:txBody>
      </p:sp>
      <p:cxnSp>
        <p:nvCxnSpPr>
          <p:cNvPr id="238" name="Straight Arrow Connector 170"/>
          <p:cNvCxnSpPr>
            <a:stCxn id="150" idx="1"/>
            <a:endCxn id="14" idx="0"/>
          </p:cNvCxnSpPr>
          <p:nvPr/>
        </p:nvCxnSpPr>
        <p:spPr>
          <a:xfrm flipH="1">
            <a:off x="381000" y="964450"/>
            <a:ext cx="1250599" cy="155840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41" name="TextBox 240"/>
          <p:cNvSpPr txBox="1"/>
          <p:nvPr/>
        </p:nvSpPr>
        <p:spPr>
          <a:xfrm>
            <a:off x="1301909" y="1227390"/>
            <a:ext cx="566181"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epgPKey</a:t>
            </a:r>
            <a:endParaRPr lang="fr-FR" sz="700" b="1" dirty="0" smtClean="0">
              <a:solidFill>
                <a:schemeClr val="accent6">
                  <a:lumMod val="75000"/>
                </a:schemeClr>
              </a:solidFill>
            </a:endParaRPr>
          </a:p>
        </p:txBody>
      </p:sp>
      <p:sp>
        <p:nvSpPr>
          <p:cNvPr id="249" name="Rectangle 248"/>
          <p:cNvSpPr/>
          <p:nvPr/>
        </p:nvSpPr>
        <p:spPr>
          <a:xfrm>
            <a:off x="2450074" y="3139614"/>
            <a:ext cx="609601" cy="14637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fvlocale</a:t>
            </a:r>
            <a:endParaRPr lang="en-US" sz="700" b="1" dirty="0" smtClean="0">
              <a:solidFill>
                <a:srgbClr val="FF0000"/>
              </a:solidFill>
            </a:endParaRPr>
          </a:p>
        </p:txBody>
      </p:sp>
      <p:cxnSp>
        <p:nvCxnSpPr>
          <p:cNvPr id="250" name="Straight Connector 249"/>
          <p:cNvCxnSpPr>
            <a:stCxn id="249" idx="0"/>
            <a:endCxn id="150" idx="2"/>
          </p:cNvCxnSpPr>
          <p:nvPr/>
        </p:nvCxnSpPr>
        <p:spPr>
          <a:xfrm flipH="1" flipV="1">
            <a:off x="1960060" y="1048840"/>
            <a:ext cx="794815" cy="2090774"/>
          </a:xfrm>
          <a:prstGeom prst="line">
            <a:avLst/>
          </a:prstGeom>
        </p:spPr>
        <p:style>
          <a:lnRef idx="2">
            <a:schemeClr val="accent1"/>
          </a:lnRef>
          <a:fillRef idx="0">
            <a:schemeClr val="accent1"/>
          </a:fillRef>
          <a:effectRef idx="1">
            <a:schemeClr val="accent1"/>
          </a:effectRef>
          <a:fontRef idx="minor">
            <a:schemeClr val="tx1"/>
          </a:fontRef>
        </p:style>
      </p:cxnSp>
      <p:sp>
        <p:nvSpPr>
          <p:cNvPr id="263" name="Rectangle 262"/>
          <p:cNvSpPr/>
          <p:nvPr/>
        </p:nvSpPr>
        <p:spPr>
          <a:xfrm>
            <a:off x="2061216" y="3487534"/>
            <a:ext cx="701385" cy="16376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fvDyPathAtt</a:t>
            </a:r>
            <a:endParaRPr lang="en-US" sz="700" b="1" dirty="0" smtClean="0">
              <a:solidFill>
                <a:srgbClr val="FF0000"/>
              </a:solidFill>
            </a:endParaRPr>
          </a:p>
        </p:txBody>
      </p:sp>
      <p:sp>
        <p:nvSpPr>
          <p:cNvPr id="264" name="Rectangle 263"/>
          <p:cNvSpPr/>
          <p:nvPr/>
        </p:nvSpPr>
        <p:spPr>
          <a:xfrm>
            <a:off x="2869890" y="3487533"/>
            <a:ext cx="843088" cy="16376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fvStPathAtt</a:t>
            </a:r>
            <a:endParaRPr lang="en-US" sz="700" b="1" dirty="0" smtClean="0">
              <a:solidFill>
                <a:srgbClr val="FF0000"/>
              </a:solidFill>
            </a:endParaRPr>
          </a:p>
        </p:txBody>
      </p:sp>
      <p:cxnSp>
        <p:nvCxnSpPr>
          <p:cNvPr id="265" name="Straight Arrow Connector 264"/>
          <p:cNvCxnSpPr>
            <a:stCxn id="263" idx="2"/>
            <a:endCxn id="214" idx="0"/>
          </p:cNvCxnSpPr>
          <p:nvPr/>
        </p:nvCxnSpPr>
        <p:spPr>
          <a:xfrm flipH="1">
            <a:off x="563383" y="3651297"/>
            <a:ext cx="1848526" cy="1074707"/>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a:stCxn id="249" idx="2"/>
            <a:endCxn id="263" idx="0"/>
          </p:cNvCxnSpPr>
          <p:nvPr/>
        </p:nvCxnSpPr>
        <p:spPr>
          <a:xfrm flipH="1">
            <a:off x="2411909" y="3285988"/>
            <a:ext cx="342966" cy="2015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49" idx="2"/>
            <a:endCxn id="264" idx="0"/>
          </p:cNvCxnSpPr>
          <p:nvPr/>
        </p:nvCxnSpPr>
        <p:spPr>
          <a:xfrm>
            <a:off x="2754875" y="3285988"/>
            <a:ext cx="536559" cy="201545"/>
          </a:xfrm>
          <a:prstGeom prst="line">
            <a:avLst/>
          </a:prstGeom>
        </p:spPr>
        <p:style>
          <a:lnRef idx="2">
            <a:schemeClr val="accent1"/>
          </a:lnRef>
          <a:fillRef idx="0">
            <a:schemeClr val="accent1"/>
          </a:fillRef>
          <a:effectRef idx="1">
            <a:schemeClr val="accent1"/>
          </a:effectRef>
          <a:fontRef idx="minor">
            <a:schemeClr val="tx1"/>
          </a:fontRef>
        </p:style>
      </p:cxnSp>
      <p:sp>
        <p:nvSpPr>
          <p:cNvPr id="275" name="Rectangle 274"/>
          <p:cNvSpPr/>
          <p:nvPr/>
        </p:nvSpPr>
        <p:spPr>
          <a:xfrm>
            <a:off x="2958176" y="3761494"/>
            <a:ext cx="531131" cy="20795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fvIfConn</a:t>
            </a:r>
            <a:endParaRPr lang="en-US" sz="700" b="1" dirty="0" smtClean="0">
              <a:solidFill>
                <a:srgbClr val="FF0000"/>
              </a:solidFill>
            </a:endParaRPr>
          </a:p>
        </p:txBody>
      </p:sp>
      <p:cxnSp>
        <p:nvCxnSpPr>
          <p:cNvPr id="276" name="Straight Connector 275"/>
          <p:cNvCxnSpPr>
            <a:stCxn id="264" idx="2"/>
            <a:endCxn id="275" idx="0"/>
          </p:cNvCxnSpPr>
          <p:nvPr/>
        </p:nvCxnSpPr>
        <p:spPr>
          <a:xfrm flipH="1">
            <a:off x="3223742" y="3651297"/>
            <a:ext cx="67692" cy="110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263" idx="2"/>
            <a:endCxn id="298" idx="0"/>
          </p:cNvCxnSpPr>
          <p:nvPr/>
        </p:nvCxnSpPr>
        <p:spPr>
          <a:xfrm>
            <a:off x="2411909" y="3651297"/>
            <a:ext cx="119339" cy="370604"/>
          </a:xfrm>
          <a:prstGeom prst="line">
            <a:avLst/>
          </a:prstGeom>
        </p:spPr>
        <p:style>
          <a:lnRef idx="2">
            <a:schemeClr val="accent1"/>
          </a:lnRef>
          <a:fillRef idx="0">
            <a:schemeClr val="accent1"/>
          </a:fillRef>
          <a:effectRef idx="1">
            <a:schemeClr val="accent1"/>
          </a:effectRef>
          <a:fontRef idx="minor">
            <a:schemeClr val="tx1"/>
          </a:fontRef>
        </p:style>
      </p:cxnSp>
      <p:sp>
        <p:nvSpPr>
          <p:cNvPr id="298" name="Rectangle 297"/>
          <p:cNvSpPr/>
          <p:nvPr/>
        </p:nvSpPr>
        <p:spPr>
          <a:xfrm>
            <a:off x="2242322" y="4021901"/>
            <a:ext cx="577852" cy="24086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fvIfConn</a:t>
            </a:r>
            <a:endParaRPr lang="en-US" sz="700" b="1" dirty="0" smtClean="0">
              <a:solidFill>
                <a:srgbClr val="FF0000"/>
              </a:solidFill>
            </a:endParaRPr>
          </a:p>
        </p:txBody>
      </p:sp>
      <p:sp>
        <p:nvSpPr>
          <p:cNvPr id="214" name="Rectangle 213"/>
          <p:cNvSpPr/>
          <p:nvPr/>
        </p:nvSpPr>
        <p:spPr>
          <a:xfrm>
            <a:off x="90754" y="4726004"/>
            <a:ext cx="945258" cy="175938"/>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fabricPathEp</a:t>
            </a:r>
            <a:endParaRPr lang="en-US" sz="700" b="1" dirty="0">
              <a:solidFill>
                <a:srgbClr val="FF0000"/>
              </a:solidFill>
            </a:endParaRPr>
          </a:p>
        </p:txBody>
      </p:sp>
      <p:sp>
        <p:nvSpPr>
          <p:cNvPr id="321" name="Rectangle 320"/>
          <p:cNvSpPr/>
          <p:nvPr/>
        </p:nvSpPr>
        <p:spPr>
          <a:xfrm>
            <a:off x="5010471" y="1032549"/>
            <a:ext cx="358473"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l3Ctx</a:t>
            </a:r>
            <a:endParaRPr lang="en-US" sz="700" b="1" dirty="0">
              <a:solidFill>
                <a:srgbClr val="FF0000"/>
              </a:solidFill>
            </a:endParaRPr>
          </a:p>
        </p:txBody>
      </p:sp>
      <p:sp>
        <p:nvSpPr>
          <p:cNvPr id="322" name="Rectangle 321"/>
          <p:cNvSpPr/>
          <p:nvPr/>
        </p:nvSpPr>
        <p:spPr>
          <a:xfrm>
            <a:off x="4989173" y="1955149"/>
            <a:ext cx="421027" cy="156767"/>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l2BD</a:t>
            </a:r>
            <a:endParaRPr lang="en-US" sz="700" b="1" dirty="0">
              <a:solidFill>
                <a:srgbClr val="FF0000"/>
              </a:solidFill>
            </a:endParaRPr>
          </a:p>
        </p:txBody>
      </p:sp>
      <p:cxnSp>
        <p:nvCxnSpPr>
          <p:cNvPr id="323" name="Straight Connector 322"/>
          <p:cNvCxnSpPr>
            <a:stCxn id="321" idx="2"/>
            <a:endCxn id="322" idx="0"/>
          </p:cNvCxnSpPr>
          <p:nvPr/>
        </p:nvCxnSpPr>
        <p:spPr>
          <a:xfrm>
            <a:off x="5189708" y="1207959"/>
            <a:ext cx="9979" cy="747190"/>
          </a:xfrm>
          <a:prstGeom prst="line">
            <a:avLst/>
          </a:prstGeom>
        </p:spPr>
        <p:style>
          <a:lnRef idx="2">
            <a:schemeClr val="accent1"/>
          </a:lnRef>
          <a:fillRef idx="0">
            <a:schemeClr val="accent1"/>
          </a:fillRef>
          <a:effectRef idx="1">
            <a:schemeClr val="accent1"/>
          </a:effectRef>
          <a:fontRef idx="minor">
            <a:schemeClr val="tx1"/>
          </a:fontRef>
        </p:style>
      </p:cxnSp>
      <p:sp>
        <p:nvSpPr>
          <p:cNvPr id="325" name="Rectangle 324"/>
          <p:cNvSpPr/>
          <p:nvPr/>
        </p:nvSpPr>
        <p:spPr>
          <a:xfrm>
            <a:off x="4808849" y="3021433"/>
            <a:ext cx="632417" cy="18460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vlanCktEp</a:t>
            </a:r>
            <a:endParaRPr lang="en-US" sz="700" b="1" dirty="0">
              <a:solidFill>
                <a:srgbClr val="FF0000"/>
              </a:solidFill>
            </a:endParaRPr>
          </a:p>
        </p:txBody>
      </p:sp>
      <p:sp>
        <p:nvSpPr>
          <p:cNvPr id="326" name="Rectangle 325"/>
          <p:cNvSpPr/>
          <p:nvPr/>
        </p:nvSpPr>
        <p:spPr>
          <a:xfrm>
            <a:off x="5550463" y="3996991"/>
            <a:ext cx="914401"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vlanRsVlanEppAtt</a:t>
            </a:r>
            <a:endParaRPr lang="en-US" sz="700" b="1" dirty="0">
              <a:solidFill>
                <a:srgbClr val="FF0000"/>
              </a:solidFill>
            </a:endParaRPr>
          </a:p>
        </p:txBody>
      </p:sp>
      <p:cxnSp>
        <p:nvCxnSpPr>
          <p:cNvPr id="327" name="Straight Connector 326"/>
          <p:cNvCxnSpPr>
            <a:stCxn id="322" idx="2"/>
            <a:endCxn id="325" idx="0"/>
          </p:cNvCxnSpPr>
          <p:nvPr/>
        </p:nvCxnSpPr>
        <p:spPr>
          <a:xfrm flipH="1">
            <a:off x="5125058" y="2111916"/>
            <a:ext cx="74629" cy="9095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8" name="Straight Connector 327"/>
          <p:cNvCxnSpPr>
            <a:stCxn id="325" idx="2"/>
            <a:endCxn id="326" idx="0"/>
          </p:cNvCxnSpPr>
          <p:nvPr/>
        </p:nvCxnSpPr>
        <p:spPr>
          <a:xfrm>
            <a:off x="5125058" y="3206038"/>
            <a:ext cx="882606" cy="790953"/>
          </a:xfrm>
          <a:prstGeom prst="line">
            <a:avLst/>
          </a:prstGeom>
        </p:spPr>
        <p:style>
          <a:lnRef idx="2">
            <a:schemeClr val="accent1"/>
          </a:lnRef>
          <a:fillRef idx="0">
            <a:schemeClr val="accent1"/>
          </a:fillRef>
          <a:effectRef idx="1">
            <a:schemeClr val="accent1"/>
          </a:effectRef>
          <a:fontRef idx="minor">
            <a:schemeClr val="tx1"/>
          </a:fontRef>
        </p:style>
      </p:cxnSp>
      <p:sp>
        <p:nvSpPr>
          <p:cNvPr id="329" name="Rectangle 328"/>
          <p:cNvSpPr/>
          <p:nvPr/>
        </p:nvSpPr>
        <p:spPr>
          <a:xfrm>
            <a:off x="4876800" y="4237630"/>
            <a:ext cx="965306" cy="13124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l2RsPathDomAtt</a:t>
            </a:r>
            <a:endParaRPr lang="en-US" sz="700" b="1" dirty="0">
              <a:solidFill>
                <a:srgbClr val="FF0000"/>
              </a:solidFill>
            </a:endParaRPr>
          </a:p>
        </p:txBody>
      </p:sp>
      <p:cxnSp>
        <p:nvCxnSpPr>
          <p:cNvPr id="331" name="Straight Arrow Connector 330"/>
          <p:cNvCxnSpPr>
            <a:stCxn id="329" idx="2"/>
            <a:endCxn id="335" idx="0"/>
          </p:cNvCxnSpPr>
          <p:nvPr/>
        </p:nvCxnSpPr>
        <p:spPr>
          <a:xfrm flipH="1">
            <a:off x="5246946" y="4368874"/>
            <a:ext cx="112507" cy="54432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32" name="Rectangle 331"/>
          <p:cNvSpPr/>
          <p:nvPr/>
        </p:nvSpPr>
        <p:spPr>
          <a:xfrm>
            <a:off x="4014368" y="4309797"/>
            <a:ext cx="880468" cy="140866"/>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l2RtDomIfConn</a:t>
            </a:r>
            <a:endParaRPr lang="en-US" sz="700" b="1" dirty="0">
              <a:solidFill>
                <a:srgbClr val="FF0000"/>
              </a:solidFill>
            </a:endParaRPr>
          </a:p>
        </p:txBody>
      </p:sp>
      <p:cxnSp>
        <p:nvCxnSpPr>
          <p:cNvPr id="333" name="Straight Connector 332"/>
          <p:cNvCxnSpPr>
            <a:stCxn id="325" idx="2"/>
            <a:endCxn id="329" idx="0"/>
          </p:cNvCxnSpPr>
          <p:nvPr/>
        </p:nvCxnSpPr>
        <p:spPr>
          <a:xfrm>
            <a:off x="5125058" y="3206038"/>
            <a:ext cx="234395" cy="10315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25" idx="2"/>
            <a:endCxn id="332" idx="0"/>
          </p:cNvCxnSpPr>
          <p:nvPr/>
        </p:nvCxnSpPr>
        <p:spPr>
          <a:xfrm flipH="1">
            <a:off x="4454602" y="3206038"/>
            <a:ext cx="670456" cy="1103759"/>
          </a:xfrm>
          <a:prstGeom prst="line">
            <a:avLst/>
          </a:prstGeom>
        </p:spPr>
        <p:style>
          <a:lnRef idx="2">
            <a:schemeClr val="accent1"/>
          </a:lnRef>
          <a:fillRef idx="0">
            <a:schemeClr val="accent1"/>
          </a:fillRef>
          <a:effectRef idx="1">
            <a:schemeClr val="accent1"/>
          </a:effectRef>
          <a:fontRef idx="minor">
            <a:schemeClr val="tx1"/>
          </a:fontRef>
        </p:style>
      </p:cxnSp>
      <p:sp>
        <p:nvSpPr>
          <p:cNvPr id="335" name="Rectangle 334"/>
          <p:cNvSpPr/>
          <p:nvPr/>
        </p:nvSpPr>
        <p:spPr>
          <a:xfrm>
            <a:off x="4609442" y="4913196"/>
            <a:ext cx="1275007" cy="220351"/>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nwPathEp</a:t>
            </a:r>
            <a:endParaRPr lang="en-US" sz="700" b="1" dirty="0">
              <a:solidFill>
                <a:srgbClr val="FF0000"/>
              </a:solidFill>
            </a:endParaRPr>
          </a:p>
        </p:txBody>
      </p:sp>
      <p:sp>
        <p:nvSpPr>
          <p:cNvPr id="366" name="TextBox 365"/>
          <p:cNvSpPr txBox="1"/>
          <p:nvPr/>
        </p:nvSpPr>
        <p:spPr>
          <a:xfrm>
            <a:off x="4521053" y="1685070"/>
            <a:ext cx="556563"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bdDefDn</a:t>
            </a:r>
            <a:endParaRPr lang="fr-FR" sz="700" b="1" dirty="0" smtClean="0">
              <a:solidFill>
                <a:schemeClr val="accent6">
                  <a:lumMod val="75000"/>
                </a:schemeClr>
              </a:solidFill>
            </a:endParaRPr>
          </a:p>
        </p:txBody>
      </p:sp>
      <p:cxnSp>
        <p:nvCxnSpPr>
          <p:cNvPr id="367" name="Straight Arrow Connector 170"/>
          <p:cNvCxnSpPr>
            <a:stCxn id="322" idx="1"/>
            <a:endCxn id="151" idx="2"/>
          </p:cNvCxnSpPr>
          <p:nvPr/>
        </p:nvCxnSpPr>
        <p:spPr>
          <a:xfrm flipH="1" flipV="1">
            <a:off x="3398879" y="1035048"/>
            <a:ext cx="1590294" cy="998485"/>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71" name="Straight Arrow Connector 170"/>
          <p:cNvCxnSpPr>
            <a:stCxn id="326" idx="1"/>
            <a:endCxn id="150" idx="2"/>
          </p:cNvCxnSpPr>
          <p:nvPr/>
        </p:nvCxnSpPr>
        <p:spPr>
          <a:xfrm flipH="1" flipV="1">
            <a:off x="1960060" y="1048840"/>
            <a:ext cx="3590403" cy="3031993"/>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76" name="Straight Arrow Connector 170"/>
          <p:cNvCxnSpPr>
            <a:stCxn id="332" idx="0"/>
            <a:endCxn id="275" idx="3"/>
          </p:cNvCxnSpPr>
          <p:nvPr/>
        </p:nvCxnSpPr>
        <p:spPr>
          <a:xfrm flipH="1" flipV="1">
            <a:off x="3489307" y="3865473"/>
            <a:ext cx="965295" cy="444324"/>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4" name="Straight Arrow Connector 170"/>
          <p:cNvCxnSpPr>
            <a:stCxn id="325" idx="1"/>
            <a:endCxn id="14" idx="3"/>
          </p:cNvCxnSpPr>
          <p:nvPr/>
        </p:nvCxnSpPr>
        <p:spPr>
          <a:xfrm flipH="1" flipV="1">
            <a:off x="723900" y="2629317"/>
            <a:ext cx="4084949" cy="48441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85" name="TextBox 384"/>
          <p:cNvSpPr txBox="1"/>
          <p:nvPr/>
        </p:nvSpPr>
        <p:spPr>
          <a:xfrm>
            <a:off x="3538981" y="3007983"/>
            <a:ext cx="461986"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epgDn</a:t>
            </a:r>
            <a:endParaRPr lang="fr-FR" sz="700" b="1" dirty="0" smtClean="0">
              <a:solidFill>
                <a:schemeClr val="accent6">
                  <a:lumMod val="75000"/>
                </a:schemeClr>
              </a:solidFill>
            </a:endParaRPr>
          </a:p>
        </p:txBody>
      </p:sp>
      <p:sp>
        <p:nvSpPr>
          <p:cNvPr id="455" name="Rectangle 454"/>
          <p:cNvSpPr/>
          <p:nvPr/>
        </p:nvSpPr>
        <p:spPr>
          <a:xfrm>
            <a:off x="7022711" y="2423211"/>
            <a:ext cx="632417" cy="18460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vxlanCktEp</a:t>
            </a:r>
            <a:endParaRPr lang="en-US" sz="700" b="1" dirty="0">
              <a:solidFill>
                <a:srgbClr val="FF0000"/>
              </a:solidFill>
            </a:endParaRPr>
          </a:p>
        </p:txBody>
      </p:sp>
      <p:sp>
        <p:nvSpPr>
          <p:cNvPr id="456" name="Rectangle 455"/>
          <p:cNvSpPr/>
          <p:nvPr/>
        </p:nvSpPr>
        <p:spPr>
          <a:xfrm>
            <a:off x="7974841" y="2370993"/>
            <a:ext cx="1066800"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vxlanRsVxlanEppAtt</a:t>
            </a:r>
            <a:endParaRPr lang="en-US" sz="700" b="1" dirty="0">
              <a:solidFill>
                <a:srgbClr val="FF0000"/>
              </a:solidFill>
            </a:endParaRPr>
          </a:p>
        </p:txBody>
      </p:sp>
      <p:cxnSp>
        <p:nvCxnSpPr>
          <p:cNvPr id="457" name="Straight Connector 456"/>
          <p:cNvCxnSpPr>
            <a:stCxn id="455" idx="3"/>
            <a:endCxn id="456" idx="1"/>
          </p:cNvCxnSpPr>
          <p:nvPr/>
        </p:nvCxnSpPr>
        <p:spPr>
          <a:xfrm flipV="1">
            <a:off x="7655128" y="2454835"/>
            <a:ext cx="319713" cy="60679"/>
          </a:xfrm>
          <a:prstGeom prst="line">
            <a:avLst/>
          </a:prstGeom>
        </p:spPr>
        <p:style>
          <a:lnRef idx="2">
            <a:schemeClr val="accent1"/>
          </a:lnRef>
          <a:fillRef idx="0">
            <a:schemeClr val="accent1"/>
          </a:fillRef>
          <a:effectRef idx="1">
            <a:schemeClr val="accent1"/>
          </a:effectRef>
          <a:fontRef idx="minor">
            <a:schemeClr val="tx1"/>
          </a:fontRef>
        </p:style>
      </p:cxnSp>
      <p:sp>
        <p:nvSpPr>
          <p:cNvPr id="458" name="Rectangle 457"/>
          <p:cNvSpPr/>
          <p:nvPr/>
        </p:nvSpPr>
        <p:spPr>
          <a:xfrm>
            <a:off x="7676739" y="2877951"/>
            <a:ext cx="999076" cy="20243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l2RsPathDomAtt</a:t>
            </a:r>
            <a:endParaRPr lang="en-US" sz="700" b="1" dirty="0">
              <a:solidFill>
                <a:srgbClr val="FF0000"/>
              </a:solidFill>
            </a:endParaRPr>
          </a:p>
        </p:txBody>
      </p:sp>
      <p:cxnSp>
        <p:nvCxnSpPr>
          <p:cNvPr id="459" name="Straight Arrow Connector 458"/>
          <p:cNvCxnSpPr>
            <a:stCxn id="458" idx="2"/>
            <a:endCxn id="463" idx="0"/>
          </p:cNvCxnSpPr>
          <p:nvPr/>
        </p:nvCxnSpPr>
        <p:spPr>
          <a:xfrm>
            <a:off x="8176277" y="3080386"/>
            <a:ext cx="259496" cy="18768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60" name="Rectangle 459"/>
          <p:cNvSpPr/>
          <p:nvPr/>
        </p:nvSpPr>
        <p:spPr>
          <a:xfrm>
            <a:off x="6355708" y="3087887"/>
            <a:ext cx="852183" cy="199038"/>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l2RtDomIfConn</a:t>
            </a:r>
            <a:endParaRPr lang="en-US" sz="700" b="1" dirty="0">
              <a:solidFill>
                <a:srgbClr val="FF0000"/>
              </a:solidFill>
            </a:endParaRPr>
          </a:p>
        </p:txBody>
      </p:sp>
      <p:cxnSp>
        <p:nvCxnSpPr>
          <p:cNvPr id="461" name="Straight Connector 460"/>
          <p:cNvCxnSpPr>
            <a:stCxn id="455" idx="2"/>
            <a:endCxn id="458" idx="0"/>
          </p:cNvCxnSpPr>
          <p:nvPr/>
        </p:nvCxnSpPr>
        <p:spPr>
          <a:xfrm>
            <a:off x="7338920" y="2607816"/>
            <a:ext cx="837357" cy="270135"/>
          </a:xfrm>
          <a:prstGeom prst="line">
            <a:avLst/>
          </a:prstGeom>
        </p:spPr>
        <p:style>
          <a:lnRef idx="2">
            <a:schemeClr val="accent1"/>
          </a:lnRef>
          <a:fillRef idx="0">
            <a:schemeClr val="accent1"/>
          </a:fillRef>
          <a:effectRef idx="1">
            <a:schemeClr val="accent1"/>
          </a:effectRef>
          <a:fontRef idx="minor">
            <a:schemeClr val="tx1"/>
          </a:fontRef>
        </p:style>
      </p:cxnSp>
      <p:cxnSp>
        <p:nvCxnSpPr>
          <p:cNvPr id="462" name="Straight Connector 461"/>
          <p:cNvCxnSpPr>
            <a:stCxn id="455" idx="2"/>
            <a:endCxn id="460" idx="0"/>
          </p:cNvCxnSpPr>
          <p:nvPr/>
        </p:nvCxnSpPr>
        <p:spPr>
          <a:xfrm flipH="1">
            <a:off x="6781800" y="2607816"/>
            <a:ext cx="557120" cy="480071"/>
          </a:xfrm>
          <a:prstGeom prst="line">
            <a:avLst/>
          </a:prstGeom>
        </p:spPr>
        <p:style>
          <a:lnRef idx="2">
            <a:schemeClr val="accent1"/>
          </a:lnRef>
          <a:fillRef idx="0">
            <a:schemeClr val="accent1"/>
          </a:fillRef>
          <a:effectRef idx="1">
            <a:schemeClr val="accent1"/>
          </a:effectRef>
          <a:fontRef idx="minor">
            <a:schemeClr val="tx1"/>
          </a:fontRef>
        </p:style>
      </p:cxnSp>
      <p:sp>
        <p:nvSpPr>
          <p:cNvPr id="463" name="Rectangle 462"/>
          <p:cNvSpPr/>
          <p:nvPr/>
        </p:nvSpPr>
        <p:spPr>
          <a:xfrm>
            <a:off x="8015855" y="3268067"/>
            <a:ext cx="839835" cy="220351"/>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nwPathEp</a:t>
            </a:r>
            <a:endParaRPr lang="en-US" sz="700" b="1" dirty="0">
              <a:solidFill>
                <a:srgbClr val="FF0000"/>
              </a:solidFill>
            </a:endParaRPr>
          </a:p>
        </p:txBody>
      </p:sp>
      <p:cxnSp>
        <p:nvCxnSpPr>
          <p:cNvPr id="466" name="Straight Arrow Connector 170"/>
          <p:cNvCxnSpPr>
            <a:stCxn id="456" idx="0"/>
            <a:endCxn id="150" idx="3"/>
          </p:cNvCxnSpPr>
          <p:nvPr/>
        </p:nvCxnSpPr>
        <p:spPr>
          <a:xfrm flipH="1" flipV="1">
            <a:off x="2288521" y="964450"/>
            <a:ext cx="6219720" cy="1406543"/>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69" name="Straight Arrow Connector 170"/>
          <p:cNvCxnSpPr>
            <a:stCxn id="455" idx="1"/>
            <a:endCxn id="14" idx="3"/>
          </p:cNvCxnSpPr>
          <p:nvPr/>
        </p:nvCxnSpPr>
        <p:spPr>
          <a:xfrm flipH="1">
            <a:off x="723900" y="2515514"/>
            <a:ext cx="6298811" cy="113803"/>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72" name="Straight Arrow Connector 170"/>
          <p:cNvCxnSpPr>
            <a:stCxn id="460" idx="2"/>
            <a:endCxn id="298" idx="3"/>
          </p:cNvCxnSpPr>
          <p:nvPr/>
        </p:nvCxnSpPr>
        <p:spPr>
          <a:xfrm flipH="1">
            <a:off x="2820174" y="3286925"/>
            <a:ext cx="3961626" cy="855410"/>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05" name="TextBox 504"/>
          <p:cNvSpPr txBox="1"/>
          <p:nvPr/>
        </p:nvSpPr>
        <p:spPr>
          <a:xfrm>
            <a:off x="6351502" y="2521431"/>
            <a:ext cx="461986"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epgDn</a:t>
            </a:r>
            <a:endParaRPr lang="fr-FR" sz="700" b="1" dirty="0" smtClean="0">
              <a:solidFill>
                <a:schemeClr val="accent6">
                  <a:lumMod val="75000"/>
                </a:schemeClr>
              </a:solidFill>
            </a:endParaRPr>
          </a:p>
        </p:txBody>
      </p:sp>
      <p:cxnSp>
        <p:nvCxnSpPr>
          <p:cNvPr id="509" name="Straight Connector 508"/>
          <p:cNvCxnSpPr>
            <a:stCxn id="322" idx="3"/>
            <a:endCxn id="455" idx="0"/>
          </p:cNvCxnSpPr>
          <p:nvPr/>
        </p:nvCxnSpPr>
        <p:spPr>
          <a:xfrm>
            <a:off x="5410200" y="2033533"/>
            <a:ext cx="1928720" cy="389678"/>
          </a:xfrm>
          <a:prstGeom prst="line">
            <a:avLst/>
          </a:prstGeom>
        </p:spPr>
        <p:style>
          <a:lnRef idx="2">
            <a:schemeClr val="accent1"/>
          </a:lnRef>
          <a:fillRef idx="0">
            <a:schemeClr val="accent1"/>
          </a:fillRef>
          <a:effectRef idx="1">
            <a:schemeClr val="accent1"/>
          </a:effectRef>
          <a:fontRef idx="minor">
            <a:schemeClr val="tx1"/>
          </a:fontRef>
        </p:style>
      </p:cxnSp>
      <p:sp>
        <p:nvSpPr>
          <p:cNvPr id="512" name="Rectangle 511"/>
          <p:cNvSpPr/>
          <p:nvPr/>
        </p:nvSpPr>
        <p:spPr>
          <a:xfrm>
            <a:off x="5548245" y="55123"/>
            <a:ext cx="653975" cy="18252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smtClean="0">
                <a:solidFill>
                  <a:srgbClr val="FF0000"/>
                </a:solidFill>
              </a:rPr>
              <a:t>Logical </a:t>
            </a:r>
          </a:p>
        </p:txBody>
      </p:sp>
      <p:sp>
        <p:nvSpPr>
          <p:cNvPr id="513" name="Rectangle 512"/>
          <p:cNvSpPr/>
          <p:nvPr/>
        </p:nvSpPr>
        <p:spPr>
          <a:xfrm>
            <a:off x="6457787" y="47611"/>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Resolved</a:t>
            </a:r>
          </a:p>
        </p:txBody>
      </p:sp>
      <p:sp>
        <p:nvSpPr>
          <p:cNvPr id="514" name="Rectangle 513"/>
          <p:cNvSpPr/>
          <p:nvPr/>
        </p:nvSpPr>
        <p:spPr>
          <a:xfrm>
            <a:off x="7385014" y="0"/>
            <a:ext cx="660879"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Concrete </a:t>
            </a:r>
            <a:endParaRPr lang="en-US" sz="700" b="1" dirty="0">
              <a:solidFill>
                <a:srgbClr val="FF0000"/>
              </a:solidFill>
            </a:endParaRPr>
          </a:p>
        </p:txBody>
      </p:sp>
      <p:sp>
        <p:nvSpPr>
          <p:cNvPr id="5" name="Freeform 4"/>
          <p:cNvSpPr/>
          <p:nvPr/>
        </p:nvSpPr>
        <p:spPr bwMode="auto">
          <a:xfrm>
            <a:off x="6468533" y="1320800"/>
            <a:ext cx="2026853" cy="994764"/>
          </a:xfrm>
          <a:custGeom>
            <a:avLst/>
            <a:gdLst>
              <a:gd name="connsiteX0" fmla="*/ 0 w 2026853"/>
              <a:gd name="connsiteY0" fmla="*/ 0 h 994764"/>
              <a:gd name="connsiteX1" fmla="*/ 1232747 w 2026853"/>
              <a:gd name="connsiteY1" fmla="*/ 406400 h 994764"/>
              <a:gd name="connsiteX2" fmla="*/ 1185334 w 2026853"/>
              <a:gd name="connsiteY2" fmla="*/ 657013 h 994764"/>
              <a:gd name="connsiteX3" fmla="*/ 866987 w 2026853"/>
              <a:gd name="connsiteY3" fmla="*/ 968587 h 994764"/>
              <a:gd name="connsiteX4" fmla="*/ 1842347 w 2026853"/>
              <a:gd name="connsiteY4" fmla="*/ 955040 h 994764"/>
              <a:gd name="connsiteX5" fmla="*/ 2025227 w 2026853"/>
              <a:gd name="connsiteY5" fmla="*/ 772160 h 9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6853" h="994764">
                <a:moveTo>
                  <a:pt x="0" y="0"/>
                </a:moveTo>
                <a:cubicBezTo>
                  <a:pt x="517595" y="148449"/>
                  <a:pt x="1035191" y="296898"/>
                  <a:pt x="1232747" y="406400"/>
                </a:cubicBezTo>
                <a:cubicBezTo>
                  <a:pt x="1430303" y="515902"/>
                  <a:pt x="1246294" y="563315"/>
                  <a:pt x="1185334" y="657013"/>
                </a:cubicBezTo>
                <a:cubicBezTo>
                  <a:pt x="1124374" y="750711"/>
                  <a:pt x="757485" y="918916"/>
                  <a:pt x="866987" y="968587"/>
                </a:cubicBezTo>
                <a:cubicBezTo>
                  <a:pt x="976489" y="1018258"/>
                  <a:pt x="1649307" y="987778"/>
                  <a:pt x="1842347" y="955040"/>
                </a:cubicBezTo>
                <a:cubicBezTo>
                  <a:pt x="2035387" y="922302"/>
                  <a:pt x="2030307" y="847231"/>
                  <a:pt x="2025227" y="772160"/>
                </a:cubicBezTo>
              </a:path>
            </a:pathLst>
          </a:custGeom>
          <a:noFill/>
          <a:ln w="12700" cap="flat">
            <a:noFill/>
            <a:miter lim="800000"/>
            <a:headEnd type="none" w="med" len="med"/>
            <a:tailEnd type="none" w="med" len="med"/>
          </a:ln>
        </p:spPr>
        <p:txBody>
          <a:bodyPr rtlCol="0" anchor="ctr"/>
          <a:lstStyle/>
          <a:p>
            <a:pPr algn="ctr"/>
            <a:endParaRPr lang="fr-FR" sz="700"/>
          </a:p>
        </p:txBody>
      </p:sp>
      <p:sp>
        <p:nvSpPr>
          <p:cNvPr id="88" name="Rectangle 87"/>
          <p:cNvSpPr/>
          <p:nvPr/>
        </p:nvSpPr>
        <p:spPr>
          <a:xfrm>
            <a:off x="214501" y="4913196"/>
            <a:ext cx="945258" cy="175938"/>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fabricLooseNode</a:t>
            </a:r>
            <a:endParaRPr lang="en-US" sz="700" b="1" dirty="0">
              <a:solidFill>
                <a:srgbClr val="FF0000"/>
              </a:solidFill>
            </a:endParaRPr>
          </a:p>
        </p:txBody>
      </p:sp>
      <p:sp>
        <p:nvSpPr>
          <p:cNvPr id="86" name="Can 85"/>
          <p:cNvSpPr/>
          <p:nvPr/>
        </p:nvSpPr>
        <p:spPr>
          <a:xfrm>
            <a:off x="6989783" y="3880109"/>
            <a:ext cx="534301" cy="254159"/>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err="1" smtClean="0">
                <a:solidFill>
                  <a:srgbClr val="FFFFFF"/>
                </a:solidFill>
              </a:rPr>
              <a:t>epmDb</a:t>
            </a:r>
            <a:endParaRPr lang="fr-FR" altLang="zh-CN" sz="700" dirty="0" smtClean="0">
              <a:solidFill>
                <a:srgbClr val="FFFFFF"/>
              </a:solidFill>
            </a:endParaRPr>
          </a:p>
        </p:txBody>
      </p:sp>
      <p:cxnSp>
        <p:nvCxnSpPr>
          <p:cNvPr id="89" name="Straight Connector 88"/>
          <p:cNvCxnSpPr>
            <a:stCxn id="325" idx="2"/>
            <a:endCxn id="86" idx="2"/>
          </p:cNvCxnSpPr>
          <p:nvPr/>
        </p:nvCxnSpPr>
        <p:spPr>
          <a:xfrm>
            <a:off x="5125058" y="3206038"/>
            <a:ext cx="1864725" cy="801151"/>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322" idx="2"/>
            <a:endCxn id="101" idx="2"/>
          </p:cNvCxnSpPr>
          <p:nvPr/>
        </p:nvCxnSpPr>
        <p:spPr>
          <a:xfrm>
            <a:off x="5199687" y="2111916"/>
            <a:ext cx="350776" cy="249484"/>
          </a:xfrm>
          <a:prstGeom prst="line">
            <a:avLst/>
          </a:prstGeom>
        </p:spPr>
        <p:style>
          <a:lnRef idx="2">
            <a:schemeClr val="accent1"/>
          </a:lnRef>
          <a:fillRef idx="0">
            <a:schemeClr val="accent1"/>
          </a:fillRef>
          <a:effectRef idx="1">
            <a:schemeClr val="accent1"/>
          </a:effectRef>
          <a:fontRef idx="minor">
            <a:schemeClr val="tx1"/>
          </a:fontRef>
        </p:style>
      </p:cxnSp>
      <p:sp>
        <p:nvSpPr>
          <p:cNvPr id="101" name="Can 100"/>
          <p:cNvSpPr/>
          <p:nvPr/>
        </p:nvSpPr>
        <p:spPr>
          <a:xfrm>
            <a:off x="5550463" y="2228507"/>
            <a:ext cx="703104" cy="265785"/>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err="1" smtClean="0">
                <a:solidFill>
                  <a:srgbClr val="FFFFFF"/>
                </a:solidFill>
              </a:rPr>
              <a:t>epmDb</a:t>
            </a:r>
            <a:endParaRPr lang="fr-FR" altLang="zh-CN" sz="700" dirty="0" smtClean="0">
              <a:solidFill>
                <a:srgbClr val="FFFFFF"/>
              </a:solidFill>
            </a:endParaRPr>
          </a:p>
          <a:p>
            <a:pPr algn="ctr"/>
            <a:r>
              <a:rPr lang="fr-FR" altLang="zh-CN" sz="700" dirty="0" err="1" smtClean="0">
                <a:solidFill>
                  <a:srgbClr val="FFFFFF"/>
                </a:solidFill>
              </a:rPr>
              <a:t>epmMacEp</a:t>
            </a:r>
            <a:endParaRPr lang="fr-FR" altLang="zh-CN" sz="700" dirty="0" smtClean="0">
              <a:solidFill>
                <a:srgbClr val="FFFFFF"/>
              </a:solidFill>
            </a:endParaRPr>
          </a:p>
        </p:txBody>
      </p:sp>
      <p:sp>
        <p:nvSpPr>
          <p:cNvPr id="108" name="Can 107"/>
          <p:cNvSpPr/>
          <p:nvPr/>
        </p:nvSpPr>
        <p:spPr>
          <a:xfrm>
            <a:off x="5686042" y="1248222"/>
            <a:ext cx="755130" cy="298384"/>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err="1" smtClean="0">
                <a:solidFill>
                  <a:srgbClr val="FFFFFF"/>
                </a:solidFill>
              </a:rPr>
              <a:t>epmDb</a:t>
            </a:r>
            <a:endParaRPr lang="fr-FR" altLang="zh-CN" sz="700" dirty="0" smtClean="0">
              <a:solidFill>
                <a:srgbClr val="FFFFFF"/>
              </a:solidFill>
            </a:endParaRPr>
          </a:p>
          <a:p>
            <a:pPr algn="ctr"/>
            <a:r>
              <a:rPr lang="fr-FR" altLang="zh-CN" sz="700" dirty="0" err="1" smtClean="0">
                <a:solidFill>
                  <a:srgbClr val="FFFFFF"/>
                </a:solidFill>
              </a:rPr>
              <a:t>epmIpEp</a:t>
            </a:r>
            <a:endParaRPr lang="fr-FR" altLang="zh-CN" sz="700" dirty="0" smtClean="0">
              <a:solidFill>
                <a:srgbClr val="FFFFFF"/>
              </a:solidFill>
            </a:endParaRPr>
          </a:p>
        </p:txBody>
      </p:sp>
      <p:cxnSp>
        <p:nvCxnSpPr>
          <p:cNvPr id="109" name="Straight Connector 108"/>
          <p:cNvCxnSpPr>
            <a:stCxn id="321" idx="3"/>
            <a:endCxn id="108" idx="2"/>
          </p:cNvCxnSpPr>
          <p:nvPr/>
        </p:nvCxnSpPr>
        <p:spPr>
          <a:xfrm>
            <a:off x="5368944" y="1120254"/>
            <a:ext cx="317098" cy="27716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249" idx="2"/>
            <a:endCxn id="121" idx="1"/>
          </p:cNvCxnSpPr>
          <p:nvPr/>
        </p:nvCxnSpPr>
        <p:spPr>
          <a:xfrm>
            <a:off x="2754875" y="3285988"/>
            <a:ext cx="24414" cy="1077998"/>
          </a:xfrm>
          <a:prstGeom prst="line">
            <a:avLst/>
          </a:prstGeom>
        </p:spPr>
        <p:style>
          <a:lnRef idx="2">
            <a:schemeClr val="accent1"/>
          </a:lnRef>
          <a:fillRef idx="0">
            <a:schemeClr val="accent1"/>
          </a:fillRef>
          <a:effectRef idx="1">
            <a:schemeClr val="accent1"/>
          </a:effectRef>
          <a:fontRef idx="minor">
            <a:schemeClr val="tx1"/>
          </a:fontRef>
        </p:style>
      </p:cxnSp>
      <p:sp>
        <p:nvSpPr>
          <p:cNvPr id="116" name="Can 115"/>
          <p:cNvSpPr/>
          <p:nvPr/>
        </p:nvSpPr>
        <p:spPr>
          <a:xfrm>
            <a:off x="8268448" y="146386"/>
            <a:ext cx="829094" cy="314774"/>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smtClean="0">
                <a:solidFill>
                  <a:srgbClr val="FFFFFF"/>
                </a:solidFill>
              </a:rPr>
              <a:t>End Point DB </a:t>
            </a:r>
          </a:p>
          <a:p>
            <a:pPr algn="ctr"/>
            <a:r>
              <a:rPr lang="fr-FR" altLang="zh-CN" sz="700" dirty="0" smtClean="0">
                <a:solidFill>
                  <a:srgbClr val="FFFFFF"/>
                </a:solidFill>
              </a:rPr>
              <a:t>In </a:t>
            </a:r>
            <a:r>
              <a:rPr lang="fr-FR" altLang="zh-CN" sz="700" dirty="0" err="1" smtClean="0">
                <a:solidFill>
                  <a:srgbClr val="FFFFFF"/>
                </a:solidFill>
              </a:rPr>
              <a:t>each</a:t>
            </a:r>
            <a:r>
              <a:rPr lang="fr-FR" altLang="zh-CN" sz="700" dirty="0" smtClean="0">
                <a:solidFill>
                  <a:srgbClr val="FFFFFF"/>
                </a:solidFill>
              </a:rPr>
              <a:t> model</a:t>
            </a:r>
            <a:endParaRPr lang="zh-CN" altLang="zh-CN" sz="700" dirty="0">
              <a:solidFill>
                <a:srgbClr val="FFFFFF"/>
              </a:solidFill>
            </a:endParaRPr>
          </a:p>
        </p:txBody>
      </p:sp>
      <p:sp>
        <p:nvSpPr>
          <p:cNvPr id="121" name="Can 120"/>
          <p:cNvSpPr/>
          <p:nvPr/>
        </p:nvSpPr>
        <p:spPr>
          <a:xfrm>
            <a:off x="2454242" y="4363986"/>
            <a:ext cx="650094" cy="291164"/>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err="1" smtClean="0">
                <a:solidFill>
                  <a:srgbClr val="FFFFFF"/>
                </a:solidFill>
              </a:rPr>
              <a:t>fvEpCont</a:t>
            </a:r>
            <a:endParaRPr lang="zh-CN" altLang="zh-CN" sz="700" dirty="0">
              <a:solidFill>
                <a:srgbClr val="FFFFFF"/>
              </a:solidFill>
            </a:endParaRPr>
          </a:p>
        </p:txBody>
      </p:sp>
      <p:cxnSp>
        <p:nvCxnSpPr>
          <p:cNvPr id="127" name="Straight Connector 126"/>
          <p:cNvCxnSpPr>
            <a:stCxn id="121" idx="2"/>
            <a:endCxn id="130" idx="0"/>
          </p:cNvCxnSpPr>
          <p:nvPr/>
        </p:nvCxnSpPr>
        <p:spPr>
          <a:xfrm flipH="1">
            <a:off x="2122800" y="4509568"/>
            <a:ext cx="331442" cy="148810"/>
          </a:xfrm>
          <a:prstGeom prst="line">
            <a:avLst/>
          </a:prstGeom>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1868090" y="4658378"/>
            <a:ext cx="509420" cy="18246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fvEpDef</a:t>
            </a:r>
            <a:endParaRPr lang="en-US" sz="700" b="1" dirty="0" smtClean="0">
              <a:solidFill>
                <a:srgbClr val="FF0000"/>
              </a:solidFill>
            </a:endParaRPr>
          </a:p>
        </p:txBody>
      </p:sp>
      <p:sp>
        <p:nvSpPr>
          <p:cNvPr id="132" name="Rectangle 131"/>
          <p:cNvSpPr/>
          <p:nvPr/>
        </p:nvSpPr>
        <p:spPr>
          <a:xfrm>
            <a:off x="1620125" y="4957609"/>
            <a:ext cx="423670" cy="17593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fvIp</a:t>
            </a:r>
            <a:endParaRPr lang="en-US" sz="700" b="1" dirty="0" smtClean="0">
              <a:solidFill>
                <a:srgbClr val="FF0000"/>
              </a:solidFill>
            </a:endParaRPr>
          </a:p>
        </p:txBody>
      </p:sp>
      <p:cxnSp>
        <p:nvCxnSpPr>
          <p:cNvPr id="133" name="Straight Connector 132"/>
          <p:cNvCxnSpPr>
            <a:stCxn id="130" idx="2"/>
            <a:endCxn id="132" idx="0"/>
          </p:cNvCxnSpPr>
          <p:nvPr/>
        </p:nvCxnSpPr>
        <p:spPr>
          <a:xfrm flipH="1">
            <a:off x="1831960" y="4840839"/>
            <a:ext cx="290840" cy="116770"/>
          </a:xfrm>
          <a:prstGeom prst="line">
            <a:avLst/>
          </a:prstGeom>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513984" y="4973221"/>
            <a:ext cx="1303668" cy="160326"/>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fr-FR" sz="700" b="1" dirty="0" err="1" smtClean="0">
                <a:solidFill>
                  <a:srgbClr val="FF0000"/>
                </a:solidFill>
              </a:rPr>
              <a:t>fvRsEpDefToPathEp</a:t>
            </a:r>
            <a:endParaRPr lang="fr-FR" sz="700" b="1" dirty="0">
              <a:solidFill>
                <a:srgbClr val="FF0000"/>
              </a:solidFill>
            </a:endParaRPr>
          </a:p>
        </p:txBody>
      </p:sp>
      <p:cxnSp>
        <p:nvCxnSpPr>
          <p:cNvPr id="146" name="Straight Connector 145"/>
          <p:cNvCxnSpPr>
            <a:stCxn id="130" idx="2"/>
            <a:endCxn id="145" idx="1"/>
          </p:cNvCxnSpPr>
          <p:nvPr/>
        </p:nvCxnSpPr>
        <p:spPr>
          <a:xfrm>
            <a:off x="2122800" y="4840839"/>
            <a:ext cx="391184" cy="212545"/>
          </a:xfrm>
          <a:prstGeom prst="line">
            <a:avLst/>
          </a:prstGeom>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a:stCxn id="145" idx="3"/>
            <a:endCxn id="335" idx="1"/>
          </p:cNvCxnSpPr>
          <p:nvPr/>
        </p:nvCxnSpPr>
        <p:spPr>
          <a:xfrm flipV="1">
            <a:off x="3817652" y="5023372"/>
            <a:ext cx="791790" cy="3001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74" name="Rectangle 173"/>
          <p:cNvSpPr/>
          <p:nvPr/>
        </p:nvSpPr>
        <p:spPr>
          <a:xfrm>
            <a:off x="7161247" y="4368873"/>
            <a:ext cx="725675"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epmMacEp</a:t>
            </a:r>
            <a:endParaRPr lang="en-US" sz="700" b="1" dirty="0">
              <a:solidFill>
                <a:srgbClr val="FF0000"/>
              </a:solidFill>
            </a:endParaRPr>
          </a:p>
        </p:txBody>
      </p:sp>
      <p:sp>
        <p:nvSpPr>
          <p:cNvPr id="175" name="Rectangle 174"/>
          <p:cNvSpPr/>
          <p:nvPr/>
        </p:nvSpPr>
        <p:spPr>
          <a:xfrm>
            <a:off x="7979999" y="4363986"/>
            <a:ext cx="715270"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epmIpEp</a:t>
            </a:r>
            <a:endParaRPr lang="en-US" sz="700" b="1" dirty="0">
              <a:solidFill>
                <a:srgbClr val="FF0000"/>
              </a:solidFill>
            </a:endParaRPr>
          </a:p>
        </p:txBody>
      </p:sp>
      <p:cxnSp>
        <p:nvCxnSpPr>
          <p:cNvPr id="176" name="Straight Connector 175"/>
          <p:cNvCxnSpPr>
            <a:stCxn id="86" idx="3"/>
            <a:endCxn id="174" idx="0"/>
          </p:cNvCxnSpPr>
          <p:nvPr/>
        </p:nvCxnSpPr>
        <p:spPr>
          <a:xfrm>
            <a:off x="7256934" y="4134268"/>
            <a:ext cx="267151" cy="2346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86" idx="4"/>
            <a:endCxn id="175" idx="0"/>
          </p:cNvCxnSpPr>
          <p:nvPr/>
        </p:nvCxnSpPr>
        <p:spPr>
          <a:xfrm>
            <a:off x="7524084" y="4007189"/>
            <a:ext cx="813550" cy="356797"/>
          </a:xfrm>
          <a:prstGeom prst="line">
            <a:avLst/>
          </a:prstGeom>
        </p:spPr>
        <p:style>
          <a:lnRef idx="2">
            <a:schemeClr val="accent1"/>
          </a:lnRef>
          <a:fillRef idx="0">
            <a:schemeClr val="accent1"/>
          </a:fillRef>
          <a:effectRef idx="1">
            <a:schemeClr val="accent1"/>
          </a:effectRef>
          <a:fontRef idx="minor">
            <a:schemeClr val="tx1"/>
          </a:fontRef>
        </p:style>
      </p:cxnSp>
      <p:sp>
        <p:nvSpPr>
          <p:cNvPr id="194" name="Rectangle 193"/>
          <p:cNvSpPr/>
          <p:nvPr/>
        </p:nvSpPr>
        <p:spPr>
          <a:xfrm>
            <a:off x="7008097" y="4889379"/>
            <a:ext cx="1238881"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a:solidFill>
                  <a:srgbClr val="FF0000"/>
                </a:solidFill>
              </a:rPr>
              <a:t>epmRsMacEpToIpEpAtt</a:t>
            </a:r>
            <a:endParaRPr lang="en-US" sz="700" b="1" dirty="0">
              <a:solidFill>
                <a:srgbClr val="FF0000"/>
              </a:solidFill>
            </a:endParaRPr>
          </a:p>
        </p:txBody>
      </p:sp>
      <p:cxnSp>
        <p:nvCxnSpPr>
          <p:cNvPr id="197" name="Straight Connector 196"/>
          <p:cNvCxnSpPr>
            <a:stCxn id="174" idx="2"/>
            <a:endCxn id="194" idx="0"/>
          </p:cNvCxnSpPr>
          <p:nvPr/>
        </p:nvCxnSpPr>
        <p:spPr>
          <a:xfrm>
            <a:off x="7524085" y="4536557"/>
            <a:ext cx="103453" cy="352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7" name="Straight Arrow Connector 206"/>
          <p:cNvCxnSpPr>
            <a:stCxn id="194" idx="0"/>
            <a:endCxn id="175" idx="2"/>
          </p:cNvCxnSpPr>
          <p:nvPr/>
        </p:nvCxnSpPr>
        <p:spPr>
          <a:xfrm flipV="1">
            <a:off x="7627538" y="4531670"/>
            <a:ext cx="710096" cy="357709"/>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8" name="Can 267"/>
          <p:cNvSpPr/>
          <p:nvPr/>
        </p:nvSpPr>
        <p:spPr>
          <a:xfrm>
            <a:off x="90703" y="3361732"/>
            <a:ext cx="643190" cy="337454"/>
          </a:xfrm>
          <a:prstGeom prst="can">
            <a:avLst/>
          </a:prstGeom>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lnSpc>
                <a:spcPct val="90000"/>
              </a:lnSpc>
              <a:spcBef>
                <a:spcPct val="0"/>
              </a:spcBef>
              <a:spcAft>
                <a:spcPct val="0"/>
              </a:spcAft>
              <a:defRPr sz="3000" b="1" kern="1200">
                <a:solidFill>
                  <a:schemeClr val="lt1"/>
                </a:solidFill>
                <a:latin typeface="+mn-lt"/>
                <a:ea typeface="+mn-ea"/>
                <a:cs typeface="+mn-cs"/>
              </a:defRPr>
            </a:lvl1pPr>
            <a:lvl2pPr marL="457200" algn="l" rtl="0" eaLnBrk="0" fontAlgn="base" hangingPunct="0">
              <a:lnSpc>
                <a:spcPct val="90000"/>
              </a:lnSpc>
              <a:spcBef>
                <a:spcPct val="0"/>
              </a:spcBef>
              <a:spcAft>
                <a:spcPct val="0"/>
              </a:spcAft>
              <a:defRPr sz="3000" b="1" kern="1200">
                <a:solidFill>
                  <a:schemeClr val="lt1"/>
                </a:solidFill>
                <a:latin typeface="+mn-lt"/>
                <a:ea typeface="+mn-ea"/>
                <a:cs typeface="+mn-cs"/>
              </a:defRPr>
            </a:lvl2pPr>
            <a:lvl3pPr marL="914400" algn="l" rtl="0" eaLnBrk="0" fontAlgn="base" hangingPunct="0">
              <a:lnSpc>
                <a:spcPct val="90000"/>
              </a:lnSpc>
              <a:spcBef>
                <a:spcPct val="0"/>
              </a:spcBef>
              <a:spcAft>
                <a:spcPct val="0"/>
              </a:spcAft>
              <a:defRPr sz="3000" b="1" kern="1200">
                <a:solidFill>
                  <a:schemeClr val="lt1"/>
                </a:solidFill>
                <a:latin typeface="+mn-lt"/>
                <a:ea typeface="+mn-ea"/>
                <a:cs typeface="+mn-cs"/>
              </a:defRPr>
            </a:lvl3pPr>
            <a:lvl4pPr marL="1371600" algn="l" rtl="0" eaLnBrk="0" fontAlgn="base" hangingPunct="0">
              <a:lnSpc>
                <a:spcPct val="90000"/>
              </a:lnSpc>
              <a:spcBef>
                <a:spcPct val="0"/>
              </a:spcBef>
              <a:spcAft>
                <a:spcPct val="0"/>
              </a:spcAft>
              <a:defRPr sz="3000" b="1" kern="1200">
                <a:solidFill>
                  <a:schemeClr val="lt1"/>
                </a:solidFill>
                <a:latin typeface="+mn-lt"/>
                <a:ea typeface="+mn-ea"/>
                <a:cs typeface="+mn-cs"/>
              </a:defRPr>
            </a:lvl4pPr>
            <a:lvl5pPr marL="1828800" algn="l" rtl="0" eaLnBrk="0" fontAlgn="base" hangingPunct="0">
              <a:lnSpc>
                <a:spcPct val="90000"/>
              </a:lnSpc>
              <a:spcBef>
                <a:spcPct val="0"/>
              </a:spcBef>
              <a:spcAft>
                <a:spcPct val="0"/>
              </a:spcAft>
              <a:defRPr sz="3000" b="1" kern="1200">
                <a:solidFill>
                  <a:schemeClr val="lt1"/>
                </a:solidFill>
                <a:latin typeface="+mn-lt"/>
                <a:ea typeface="+mn-ea"/>
                <a:cs typeface="+mn-cs"/>
              </a:defRPr>
            </a:lvl5pPr>
            <a:lvl6pPr marL="2286000" algn="l" defTabSz="914400" rtl="0" eaLnBrk="1" latinLnBrk="0" hangingPunct="1">
              <a:defRPr sz="3000" b="1" kern="1200">
                <a:solidFill>
                  <a:schemeClr val="lt1"/>
                </a:solidFill>
                <a:latin typeface="+mn-lt"/>
                <a:ea typeface="+mn-ea"/>
                <a:cs typeface="+mn-cs"/>
              </a:defRPr>
            </a:lvl6pPr>
            <a:lvl7pPr marL="2743200" algn="l" defTabSz="914400" rtl="0" eaLnBrk="1" latinLnBrk="0" hangingPunct="1">
              <a:defRPr sz="3000" b="1" kern="1200">
                <a:solidFill>
                  <a:schemeClr val="lt1"/>
                </a:solidFill>
                <a:latin typeface="+mn-lt"/>
                <a:ea typeface="+mn-ea"/>
                <a:cs typeface="+mn-cs"/>
              </a:defRPr>
            </a:lvl7pPr>
            <a:lvl8pPr marL="3200400" algn="l" defTabSz="914400" rtl="0" eaLnBrk="1" latinLnBrk="0" hangingPunct="1">
              <a:defRPr sz="3000" b="1" kern="1200">
                <a:solidFill>
                  <a:schemeClr val="lt1"/>
                </a:solidFill>
                <a:latin typeface="+mn-lt"/>
                <a:ea typeface="+mn-ea"/>
                <a:cs typeface="+mn-cs"/>
              </a:defRPr>
            </a:lvl8pPr>
            <a:lvl9pPr marL="3657600" algn="l" defTabSz="914400" rtl="0" eaLnBrk="1" latinLnBrk="0" hangingPunct="1">
              <a:defRPr sz="3000" b="1" kern="1200">
                <a:solidFill>
                  <a:schemeClr val="lt1"/>
                </a:solidFill>
                <a:latin typeface="+mn-lt"/>
                <a:ea typeface="+mn-ea"/>
                <a:cs typeface="+mn-cs"/>
              </a:defRPr>
            </a:lvl9pPr>
          </a:lstStyle>
          <a:p>
            <a:pPr algn="ctr"/>
            <a:r>
              <a:rPr lang="fr-FR" altLang="zh-CN" sz="700" dirty="0" err="1" smtClean="0">
                <a:solidFill>
                  <a:srgbClr val="FFFFFF"/>
                </a:solidFill>
              </a:rPr>
              <a:t>fvCEp</a:t>
            </a:r>
            <a:endParaRPr lang="fr-FR" altLang="zh-CN" sz="700" dirty="0" smtClean="0">
              <a:solidFill>
                <a:srgbClr val="FFFFFF"/>
              </a:solidFill>
            </a:endParaRPr>
          </a:p>
          <a:p>
            <a:pPr algn="ctr"/>
            <a:r>
              <a:rPr lang="fr-FR" altLang="zh-CN" sz="700" dirty="0" smtClean="0">
                <a:solidFill>
                  <a:srgbClr val="FFFFFF"/>
                </a:solidFill>
              </a:rPr>
              <a:t>(by Mac)</a:t>
            </a:r>
            <a:endParaRPr lang="zh-CN" altLang="zh-CN" sz="700" dirty="0">
              <a:solidFill>
                <a:srgbClr val="FFFFFF"/>
              </a:solidFill>
            </a:endParaRPr>
          </a:p>
        </p:txBody>
      </p:sp>
      <p:cxnSp>
        <p:nvCxnSpPr>
          <p:cNvPr id="273" name="Straight Connector 272"/>
          <p:cNvCxnSpPr>
            <a:stCxn id="268" idx="1"/>
            <a:endCxn id="14" idx="2"/>
          </p:cNvCxnSpPr>
          <p:nvPr/>
        </p:nvCxnSpPr>
        <p:spPr>
          <a:xfrm flipH="1" flipV="1">
            <a:off x="381000" y="2735774"/>
            <a:ext cx="31298" cy="625958"/>
          </a:xfrm>
          <a:prstGeom prst="line">
            <a:avLst/>
          </a:prstGeom>
        </p:spPr>
        <p:style>
          <a:lnRef idx="2">
            <a:schemeClr val="accent1"/>
          </a:lnRef>
          <a:fillRef idx="0">
            <a:schemeClr val="accent1"/>
          </a:fillRef>
          <a:effectRef idx="1">
            <a:schemeClr val="accent1"/>
          </a:effectRef>
          <a:fontRef idx="minor">
            <a:schemeClr val="tx1"/>
          </a:fontRef>
        </p:style>
      </p:cxnSp>
      <p:sp>
        <p:nvSpPr>
          <p:cNvPr id="287" name="TextBox 286"/>
          <p:cNvSpPr txBox="1"/>
          <p:nvPr/>
        </p:nvSpPr>
        <p:spPr>
          <a:xfrm>
            <a:off x="3165818" y="4333201"/>
            <a:ext cx="663964" cy="363176"/>
          </a:xfrm>
          <a:prstGeom prst="rect">
            <a:avLst/>
          </a:prstGeom>
          <a:noFill/>
        </p:spPr>
        <p:txBody>
          <a:bodyPr wrap="none" rtlCol="0">
            <a:spAutoFit/>
          </a:bodyPr>
          <a:lstStyle/>
          <a:p>
            <a:pPr>
              <a:lnSpc>
                <a:spcPct val="90000"/>
              </a:lnSpc>
              <a:spcBef>
                <a:spcPts val="600"/>
              </a:spcBef>
            </a:pPr>
            <a:r>
              <a:rPr lang="fr-FR" sz="700" dirty="0" err="1" smtClean="0">
                <a:solidFill>
                  <a:srgbClr val="000000"/>
                </a:solidFill>
              </a:rPr>
              <a:t>Only</a:t>
            </a:r>
            <a:r>
              <a:rPr lang="fr-FR" sz="700" dirty="0" smtClean="0">
                <a:solidFill>
                  <a:srgbClr val="000000"/>
                </a:solidFill>
              </a:rPr>
              <a:t> on </a:t>
            </a:r>
            <a:r>
              <a:rPr lang="fr-FR" sz="700" dirty="0" err="1" smtClean="0">
                <a:solidFill>
                  <a:srgbClr val="000000"/>
                </a:solidFill>
              </a:rPr>
              <a:t>leaf</a:t>
            </a:r>
            <a:endParaRPr lang="fr-FR" sz="700" dirty="0" smtClean="0">
              <a:solidFill>
                <a:srgbClr val="000000"/>
              </a:solidFill>
            </a:endParaRPr>
          </a:p>
          <a:p>
            <a:pPr>
              <a:lnSpc>
                <a:spcPct val="90000"/>
              </a:lnSpc>
              <a:spcBef>
                <a:spcPts val="600"/>
              </a:spcBef>
            </a:pPr>
            <a:r>
              <a:rPr lang="fr-FR" sz="700" dirty="0" smtClean="0">
                <a:solidFill>
                  <a:srgbClr val="000000"/>
                </a:solidFill>
              </a:rPr>
              <a:t>Not APIC</a:t>
            </a:r>
          </a:p>
        </p:txBody>
      </p:sp>
      <p:sp>
        <p:nvSpPr>
          <p:cNvPr id="297" name="Rectangle 296"/>
          <p:cNvSpPr/>
          <p:nvPr/>
        </p:nvSpPr>
        <p:spPr>
          <a:xfrm>
            <a:off x="116040" y="3871063"/>
            <a:ext cx="467945" cy="178062"/>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fvIp</a:t>
            </a:r>
            <a:endParaRPr lang="en-US" sz="700" b="1" dirty="0" smtClean="0">
              <a:solidFill>
                <a:srgbClr val="FF0000"/>
              </a:solidFill>
            </a:endParaRPr>
          </a:p>
        </p:txBody>
      </p:sp>
      <p:cxnSp>
        <p:nvCxnSpPr>
          <p:cNvPr id="300" name="Straight Connector 299"/>
          <p:cNvCxnSpPr>
            <a:stCxn id="297" idx="0"/>
            <a:endCxn id="268" idx="3"/>
          </p:cNvCxnSpPr>
          <p:nvPr/>
        </p:nvCxnSpPr>
        <p:spPr>
          <a:xfrm flipV="1">
            <a:off x="350013" y="3699186"/>
            <a:ext cx="62285" cy="171877"/>
          </a:xfrm>
          <a:prstGeom prst="line">
            <a:avLst/>
          </a:prstGeom>
        </p:spPr>
        <p:style>
          <a:lnRef idx="2">
            <a:schemeClr val="accent1"/>
          </a:lnRef>
          <a:fillRef idx="0">
            <a:schemeClr val="accent1"/>
          </a:fillRef>
          <a:effectRef idx="1">
            <a:schemeClr val="accent1"/>
          </a:effectRef>
          <a:fontRef idx="minor">
            <a:schemeClr val="tx1"/>
          </a:fontRef>
        </p:style>
      </p:cxnSp>
      <p:sp>
        <p:nvSpPr>
          <p:cNvPr id="304" name="Rectangle 303"/>
          <p:cNvSpPr/>
          <p:nvPr/>
        </p:nvSpPr>
        <p:spPr>
          <a:xfrm>
            <a:off x="0" y="4214221"/>
            <a:ext cx="893098" cy="178062"/>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fvReportingNode</a:t>
            </a:r>
            <a:endParaRPr lang="en-US" sz="700" b="1" dirty="0" smtClean="0">
              <a:solidFill>
                <a:srgbClr val="FF0000"/>
              </a:solidFill>
            </a:endParaRPr>
          </a:p>
        </p:txBody>
      </p:sp>
      <p:cxnSp>
        <p:nvCxnSpPr>
          <p:cNvPr id="305" name="Straight Connector 304"/>
          <p:cNvCxnSpPr>
            <a:stCxn id="304" idx="0"/>
            <a:endCxn id="297" idx="2"/>
          </p:cNvCxnSpPr>
          <p:nvPr/>
        </p:nvCxnSpPr>
        <p:spPr>
          <a:xfrm flipH="1" flipV="1">
            <a:off x="350013" y="4049125"/>
            <a:ext cx="96536" cy="165096"/>
          </a:xfrm>
          <a:prstGeom prst="line">
            <a:avLst/>
          </a:prstGeom>
        </p:spPr>
        <p:style>
          <a:lnRef idx="2">
            <a:schemeClr val="accent1"/>
          </a:lnRef>
          <a:fillRef idx="0">
            <a:schemeClr val="accent1"/>
          </a:fillRef>
          <a:effectRef idx="1">
            <a:schemeClr val="accent1"/>
          </a:effectRef>
          <a:fontRef idx="minor">
            <a:schemeClr val="tx1"/>
          </a:fontRef>
        </p:style>
      </p:cxnSp>
      <p:sp>
        <p:nvSpPr>
          <p:cNvPr id="311" name="Rectangle 310"/>
          <p:cNvSpPr/>
          <p:nvPr/>
        </p:nvSpPr>
        <p:spPr>
          <a:xfrm>
            <a:off x="733894" y="3696093"/>
            <a:ext cx="942506" cy="178062"/>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a:solidFill>
                  <a:srgbClr val="FF0000"/>
                </a:solidFill>
              </a:rPr>
              <a:t>fvRsCEpToPathEp</a:t>
            </a:r>
            <a:endParaRPr lang="en-US" sz="700" b="1" dirty="0" smtClean="0">
              <a:solidFill>
                <a:srgbClr val="FF0000"/>
              </a:solidFill>
            </a:endParaRPr>
          </a:p>
        </p:txBody>
      </p:sp>
      <p:cxnSp>
        <p:nvCxnSpPr>
          <p:cNvPr id="312" name="Straight Connector 311"/>
          <p:cNvCxnSpPr>
            <a:stCxn id="311" idx="0"/>
            <a:endCxn id="268" idx="4"/>
          </p:cNvCxnSpPr>
          <p:nvPr/>
        </p:nvCxnSpPr>
        <p:spPr>
          <a:xfrm flipH="1" flipV="1">
            <a:off x="733893" y="3530459"/>
            <a:ext cx="471254" cy="165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a:stCxn id="311" idx="2"/>
            <a:endCxn id="214" idx="0"/>
          </p:cNvCxnSpPr>
          <p:nvPr/>
        </p:nvCxnSpPr>
        <p:spPr>
          <a:xfrm flipH="1">
            <a:off x="563383" y="3874155"/>
            <a:ext cx="641764" cy="851849"/>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30" name="TextBox 329"/>
          <p:cNvSpPr txBox="1"/>
          <p:nvPr/>
        </p:nvSpPr>
        <p:spPr>
          <a:xfrm>
            <a:off x="1024465" y="3337309"/>
            <a:ext cx="728084" cy="189283"/>
          </a:xfrm>
          <a:prstGeom prst="rect">
            <a:avLst/>
          </a:prstGeom>
          <a:noFill/>
        </p:spPr>
        <p:txBody>
          <a:bodyPr wrap="none" rtlCol="0">
            <a:spAutoFit/>
          </a:bodyPr>
          <a:lstStyle/>
          <a:p>
            <a:pPr>
              <a:lnSpc>
                <a:spcPct val="90000"/>
              </a:lnSpc>
              <a:spcBef>
                <a:spcPts val="600"/>
              </a:spcBef>
            </a:pPr>
            <a:r>
              <a:rPr lang="fr-FR" sz="700" dirty="0" err="1" smtClean="0">
                <a:solidFill>
                  <a:srgbClr val="000000"/>
                </a:solidFill>
              </a:rPr>
              <a:t>Only</a:t>
            </a:r>
            <a:r>
              <a:rPr lang="fr-FR" sz="700" dirty="0" smtClean="0">
                <a:solidFill>
                  <a:srgbClr val="000000"/>
                </a:solidFill>
              </a:rPr>
              <a:t> on APIC</a:t>
            </a:r>
          </a:p>
        </p:txBody>
      </p:sp>
      <p:cxnSp>
        <p:nvCxnSpPr>
          <p:cNvPr id="120" name="Straight Arrow Connector 170"/>
          <p:cNvCxnSpPr>
            <a:stCxn id="332" idx="1"/>
            <a:endCxn id="298" idx="3"/>
          </p:cNvCxnSpPr>
          <p:nvPr/>
        </p:nvCxnSpPr>
        <p:spPr>
          <a:xfrm flipH="1" flipV="1">
            <a:off x="2820174" y="4142335"/>
            <a:ext cx="1194194" cy="237895"/>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70"/>
          <p:cNvCxnSpPr>
            <a:stCxn id="460" idx="1"/>
            <a:endCxn id="275" idx="3"/>
          </p:cNvCxnSpPr>
          <p:nvPr/>
        </p:nvCxnSpPr>
        <p:spPr>
          <a:xfrm flipH="1">
            <a:off x="3489307" y="3187406"/>
            <a:ext cx="2866401" cy="678067"/>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5503227" y="4763201"/>
            <a:ext cx="965306" cy="13124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l2Cons</a:t>
            </a:r>
            <a:endParaRPr lang="en-US" sz="700" b="1" dirty="0">
              <a:solidFill>
                <a:srgbClr val="FF0000"/>
              </a:solidFill>
            </a:endParaRPr>
          </a:p>
        </p:txBody>
      </p:sp>
      <p:cxnSp>
        <p:nvCxnSpPr>
          <p:cNvPr id="153" name="Straight Connector 152"/>
          <p:cNvCxnSpPr>
            <a:stCxn id="329" idx="2"/>
            <a:endCxn id="152" idx="0"/>
          </p:cNvCxnSpPr>
          <p:nvPr/>
        </p:nvCxnSpPr>
        <p:spPr>
          <a:xfrm>
            <a:off x="5359453" y="4368874"/>
            <a:ext cx="626427" cy="394327"/>
          </a:xfrm>
          <a:prstGeom prst="line">
            <a:avLst/>
          </a:prstGeom>
        </p:spPr>
        <p:style>
          <a:lnRef idx="2">
            <a:schemeClr val="accent1"/>
          </a:lnRef>
          <a:fillRef idx="0">
            <a:schemeClr val="accent1"/>
          </a:fillRef>
          <a:effectRef idx="1">
            <a:schemeClr val="accent1"/>
          </a:effectRef>
          <a:fontRef idx="minor">
            <a:schemeClr val="tx1"/>
          </a:fontRef>
        </p:style>
      </p:cxnSp>
      <p:sp>
        <p:nvSpPr>
          <p:cNvPr id="157" name="Rectangle 156"/>
          <p:cNvSpPr/>
          <p:nvPr/>
        </p:nvSpPr>
        <p:spPr>
          <a:xfrm>
            <a:off x="7048597" y="3464837"/>
            <a:ext cx="965306" cy="13124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l2Cons</a:t>
            </a:r>
            <a:endParaRPr lang="en-US" sz="700" b="1" dirty="0">
              <a:solidFill>
                <a:srgbClr val="FF0000"/>
              </a:solidFill>
            </a:endParaRPr>
          </a:p>
        </p:txBody>
      </p:sp>
      <p:cxnSp>
        <p:nvCxnSpPr>
          <p:cNvPr id="158" name="Straight Connector 157"/>
          <p:cNvCxnSpPr>
            <a:stCxn id="458" idx="2"/>
            <a:endCxn id="157" idx="0"/>
          </p:cNvCxnSpPr>
          <p:nvPr/>
        </p:nvCxnSpPr>
        <p:spPr>
          <a:xfrm flipH="1">
            <a:off x="7531250" y="3080386"/>
            <a:ext cx="645027" cy="384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Arrow Connector 170"/>
          <p:cNvCxnSpPr>
            <a:stCxn id="152" idx="1"/>
            <a:endCxn id="298" idx="3"/>
          </p:cNvCxnSpPr>
          <p:nvPr/>
        </p:nvCxnSpPr>
        <p:spPr>
          <a:xfrm flipH="1" flipV="1">
            <a:off x="2820174" y="4142335"/>
            <a:ext cx="2683053" cy="686488"/>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70"/>
          <p:cNvCxnSpPr>
            <a:stCxn id="152" idx="0"/>
            <a:endCxn id="275" idx="3"/>
          </p:cNvCxnSpPr>
          <p:nvPr/>
        </p:nvCxnSpPr>
        <p:spPr>
          <a:xfrm flipH="1" flipV="1">
            <a:off x="3489307" y="3865473"/>
            <a:ext cx="2496573" cy="897728"/>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69" name="Rectangle 168"/>
          <p:cNvSpPr/>
          <p:nvPr/>
        </p:nvSpPr>
        <p:spPr>
          <a:xfrm>
            <a:off x="2658110" y="1416673"/>
            <a:ext cx="713275" cy="19148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fvAEPgCont</a:t>
            </a:r>
            <a:endParaRPr lang="en-US" sz="700" b="1" dirty="0" smtClean="0">
              <a:solidFill>
                <a:srgbClr val="FF0000"/>
              </a:solidFill>
            </a:endParaRPr>
          </a:p>
        </p:txBody>
      </p:sp>
      <p:cxnSp>
        <p:nvCxnSpPr>
          <p:cNvPr id="172" name="Straight Connector 171"/>
          <p:cNvCxnSpPr>
            <a:stCxn id="169" idx="0"/>
            <a:endCxn id="151" idx="2"/>
          </p:cNvCxnSpPr>
          <p:nvPr/>
        </p:nvCxnSpPr>
        <p:spPr>
          <a:xfrm flipV="1">
            <a:off x="3014748" y="1035048"/>
            <a:ext cx="384131" cy="381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Arrow Connector 170"/>
          <p:cNvCxnSpPr>
            <a:stCxn id="169" idx="1"/>
            <a:endCxn id="14" idx="3"/>
          </p:cNvCxnSpPr>
          <p:nvPr/>
        </p:nvCxnSpPr>
        <p:spPr>
          <a:xfrm flipH="1">
            <a:off x="723900" y="1512413"/>
            <a:ext cx="1934210" cy="1116904"/>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0" name="TextBox 179"/>
          <p:cNvSpPr txBox="1"/>
          <p:nvPr/>
        </p:nvSpPr>
        <p:spPr>
          <a:xfrm>
            <a:off x="1293356" y="1952824"/>
            <a:ext cx="461986"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epgDn</a:t>
            </a:r>
            <a:endParaRPr lang="fr-FR" sz="700" b="1" dirty="0" smtClean="0">
              <a:solidFill>
                <a:schemeClr val="accent6">
                  <a:lumMod val="75000"/>
                </a:schemeClr>
              </a:solidFill>
            </a:endParaRPr>
          </a:p>
        </p:txBody>
      </p:sp>
    </p:spTree>
    <p:extLst>
      <p:ext uri="{BB962C8B-B14F-4D97-AF65-F5344CB8AC3E}">
        <p14:creationId xmlns:p14="http://schemas.microsoft.com/office/powerpoint/2010/main" val="522380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929" y="885080"/>
            <a:ext cx="8345488" cy="4095481"/>
          </a:xfrm>
        </p:spPr>
        <p:txBody>
          <a:bodyPr/>
          <a:lstStyle/>
          <a:p>
            <a:r>
              <a:rPr lang="en-US" sz="1200" dirty="0" smtClean="0"/>
              <a:t>References </a:t>
            </a:r>
            <a:r>
              <a:rPr lang="en-US" sz="1200" dirty="0"/>
              <a:t>between MO instances that </a:t>
            </a:r>
            <a:r>
              <a:rPr lang="en-US" sz="1200" dirty="0">
                <a:solidFill>
                  <a:srgbClr val="FF0000"/>
                </a:solidFill>
              </a:rPr>
              <a:t>do not share </a:t>
            </a:r>
            <a:r>
              <a:rPr lang="en-US" sz="1200" dirty="0"/>
              <a:t>a containment (</a:t>
            </a:r>
            <a:r>
              <a:rPr lang="en-US" sz="1200" dirty="0">
                <a:solidFill>
                  <a:srgbClr val="FF0000"/>
                </a:solidFill>
              </a:rPr>
              <a:t>parent-child</a:t>
            </a:r>
            <a:r>
              <a:rPr lang="en-US" sz="1200" dirty="0"/>
              <a:t>) relationship are expressed through </a:t>
            </a:r>
            <a:r>
              <a:rPr lang="en-US" sz="1200" dirty="0">
                <a:solidFill>
                  <a:srgbClr val="FF0000"/>
                </a:solidFill>
              </a:rPr>
              <a:t>relationship</a:t>
            </a:r>
            <a:r>
              <a:rPr lang="en-US" sz="1200" dirty="0"/>
              <a:t> definitions in the object model. </a:t>
            </a:r>
            <a:endParaRPr lang="en-US" sz="1200" dirty="0" smtClean="0"/>
          </a:p>
          <a:p>
            <a:r>
              <a:rPr lang="en-US" sz="1200" dirty="0"/>
              <a:t>Relationship definitions allow the framework to generically track object </a:t>
            </a:r>
            <a:r>
              <a:rPr lang="en-US" sz="1200" dirty="0" smtClean="0"/>
              <a:t>inter-dependencies.</a:t>
            </a:r>
          </a:p>
          <a:p>
            <a:r>
              <a:rPr lang="en-US" sz="1200" dirty="0" smtClean="0"/>
              <a:t>The </a:t>
            </a:r>
            <a:r>
              <a:rPr lang="en-US" sz="1200" dirty="0"/>
              <a:t>object model definition </a:t>
            </a:r>
            <a:r>
              <a:rPr lang="en-US" sz="1200" dirty="0">
                <a:solidFill>
                  <a:srgbClr val="FF0000"/>
                </a:solidFill>
              </a:rPr>
              <a:t>consists of source (from) and to (target) classes</a:t>
            </a:r>
            <a:r>
              <a:rPr lang="en-US" sz="1200" dirty="0"/>
              <a:t>, along with cardinality and exclusivity rules. </a:t>
            </a:r>
            <a:endParaRPr lang="en-US" sz="1200" dirty="0" smtClean="0"/>
          </a:p>
          <a:p>
            <a:r>
              <a:rPr lang="en-US" sz="1200" dirty="0" smtClean="0"/>
              <a:t>The </a:t>
            </a:r>
            <a:r>
              <a:rPr lang="en-US" sz="1200" dirty="0"/>
              <a:t>source relationship MO is contained by the FROM object. Its MO class is named</a:t>
            </a:r>
            <a:r>
              <a:rPr lang="en-US" sz="1200" dirty="0" smtClean="0"/>
              <a:t>:</a:t>
            </a:r>
            <a:endParaRPr lang="fr-FR" sz="1200" dirty="0"/>
          </a:p>
          <a:p>
            <a:pPr lvl="1"/>
            <a:r>
              <a:rPr lang="en-US" sz="1200" dirty="0"/>
              <a:t>{</a:t>
            </a:r>
            <a:r>
              <a:rPr lang="en-US" sz="1200" dirty="0">
                <a:solidFill>
                  <a:schemeClr val="tx2"/>
                </a:solidFill>
              </a:rPr>
              <a:t>SOURCE MO PKG</a:t>
            </a:r>
            <a:r>
              <a:rPr lang="en-US" sz="1200" dirty="0"/>
              <a:t>}::</a:t>
            </a:r>
            <a:r>
              <a:rPr lang="en-US" sz="1200" dirty="0">
                <a:solidFill>
                  <a:srgbClr val="FF0000"/>
                </a:solidFill>
              </a:rPr>
              <a:t>Rs</a:t>
            </a:r>
            <a:r>
              <a:rPr lang="en-US" sz="1200" dirty="0">
                <a:solidFill>
                  <a:srgbClr val="7030A0"/>
                </a:solidFill>
              </a:rPr>
              <a:t>{RELATION NAME</a:t>
            </a:r>
            <a:r>
              <a:rPr lang="en-US" sz="1200" dirty="0" smtClean="0"/>
              <a:t>}</a:t>
            </a:r>
          </a:p>
          <a:p>
            <a:pPr lvl="1"/>
            <a:r>
              <a:rPr lang="en-US" sz="1200" dirty="0" smtClean="0"/>
              <a:t>Ex: </a:t>
            </a:r>
            <a:r>
              <a:rPr lang="en-US" sz="1200" dirty="0" err="1" smtClean="0">
                <a:solidFill>
                  <a:schemeClr val="tx2"/>
                </a:solidFill>
              </a:rPr>
              <a:t>comp</a:t>
            </a:r>
            <a:r>
              <a:rPr lang="en-US" sz="1200" dirty="0" err="1" smtClean="0">
                <a:solidFill>
                  <a:srgbClr val="FF0000"/>
                </a:solidFill>
              </a:rPr>
              <a:t>Rs</a:t>
            </a:r>
            <a:r>
              <a:rPr lang="en-US" sz="1200" dirty="0" err="1" smtClean="0">
                <a:solidFill>
                  <a:srgbClr val="7030A0"/>
                </a:solidFill>
              </a:rPr>
              <a:t>NicAdj</a:t>
            </a:r>
            <a:r>
              <a:rPr lang="en-US" sz="1200" dirty="0" smtClean="0"/>
              <a:t>  -&gt; child of </a:t>
            </a:r>
            <a:r>
              <a:rPr lang="en-US" sz="1200" dirty="0" err="1" smtClean="0"/>
              <a:t>compHpNic</a:t>
            </a:r>
            <a:r>
              <a:rPr lang="en-US" sz="1200" dirty="0" smtClean="0"/>
              <a:t> (</a:t>
            </a:r>
            <a:r>
              <a:rPr lang="en-US" sz="1200" dirty="0" err="1" smtClean="0"/>
              <a:t>Nic</a:t>
            </a:r>
            <a:r>
              <a:rPr lang="en-US" sz="1200" dirty="0" smtClean="0"/>
              <a:t> of an Hypervisor) with </a:t>
            </a:r>
            <a:r>
              <a:rPr lang="en-US" sz="1200" dirty="0" err="1" smtClean="0"/>
              <a:t>tDn</a:t>
            </a:r>
            <a:r>
              <a:rPr lang="en-US" sz="1200" dirty="0" smtClean="0"/>
              <a:t> = </a:t>
            </a:r>
            <a:r>
              <a:rPr lang="en-US" sz="1200" dirty="0" err="1" smtClean="0"/>
              <a:t>hvsAdj</a:t>
            </a:r>
            <a:endParaRPr lang="fr-FR" sz="1200" dirty="0"/>
          </a:p>
          <a:p>
            <a:r>
              <a:rPr lang="en-US" sz="1200" dirty="0"/>
              <a:t> The target relationship MO is contained by the TO object. Its MO class is named</a:t>
            </a:r>
            <a:r>
              <a:rPr lang="en-US" sz="1200" dirty="0" smtClean="0"/>
              <a:t>:</a:t>
            </a:r>
            <a:r>
              <a:rPr lang="en-US" sz="1200" dirty="0"/>
              <a:t> </a:t>
            </a:r>
            <a:endParaRPr lang="fr-FR" sz="1200" dirty="0"/>
          </a:p>
          <a:p>
            <a:pPr lvl="1"/>
            <a:r>
              <a:rPr lang="en-US" sz="1200" dirty="0"/>
              <a:t>{</a:t>
            </a:r>
            <a:r>
              <a:rPr lang="en-US" sz="1200" dirty="0">
                <a:solidFill>
                  <a:schemeClr val="tx2"/>
                </a:solidFill>
              </a:rPr>
              <a:t>SOURCE MO PKG</a:t>
            </a:r>
            <a:r>
              <a:rPr lang="en-US" sz="1200" dirty="0"/>
              <a:t>}::</a:t>
            </a:r>
            <a:r>
              <a:rPr lang="en-US" sz="1200" dirty="0" err="1">
                <a:solidFill>
                  <a:srgbClr val="FF0000"/>
                </a:solidFill>
              </a:rPr>
              <a:t>Rt</a:t>
            </a:r>
            <a:r>
              <a:rPr lang="en-US" sz="1200" dirty="0">
                <a:solidFill>
                  <a:srgbClr val="7030A0"/>
                </a:solidFill>
              </a:rPr>
              <a:t>{RELATION NAME</a:t>
            </a:r>
            <a:r>
              <a:rPr lang="en-US" sz="1200" dirty="0" smtClean="0"/>
              <a:t>}</a:t>
            </a:r>
          </a:p>
          <a:p>
            <a:pPr lvl="1"/>
            <a:r>
              <a:rPr lang="en-US" sz="1200" dirty="0" smtClean="0"/>
              <a:t>Ex : </a:t>
            </a:r>
            <a:r>
              <a:rPr lang="en-US" sz="1200" dirty="0" err="1" smtClean="0">
                <a:solidFill>
                  <a:schemeClr val="tx2"/>
                </a:solidFill>
              </a:rPr>
              <a:t>hvs</a:t>
            </a:r>
            <a:r>
              <a:rPr lang="en-US" sz="1200" dirty="0" err="1" smtClean="0">
                <a:solidFill>
                  <a:srgbClr val="FF0000"/>
                </a:solidFill>
              </a:rPr>
              <a:t>Rt</a:t>
            </a:r>
            <a:r>
              <a:rPr lang="en-US" sz="1200" dirty="0" err="1" smtClean="0">
                <a:solidFill>
                  <a:srgbClr val="7030A0"/>
                </a:solidFill>
              </a:rPr>
              <a:t>NicAdj</a:t>
            </a:r>
            <a:r>
              <a:rPr lang="en-US" sz="1200" dirty="0" smtClean="0">
                <a:solidFill>
                  <a:srgbClr val="7030A0"/>
                </a:solidFill>
              </a:rPr>
              <a:t>  -&gt; </a:t>
            </a:r>
            <a:r>
              <a:rPr lang="en-US" sz="1200" dirty="0" smtClean="0">
                <a:solidFill>
                  <a:schemeClr val="bg1">
                    <a:lumMod val="50000"/>
                  </a:schemeClr>
                </a:solidFill>
              </a:rPr>
              <a:t>child of </a:t>
            </a:r>
            <a:r>
              <a:rPr lang="en-US" sz="1200" dirty="0" err="1" smtClean="0">
                <a:solidFill>
                  <a:schemeClr val="bg1">
                    <a:lumMod val="50000"/>
                  </a:schemeClr>
                </a:solidFill>
              </a:rPr>
              <a:t>hvsAdj</a:t>
            </a:r>
            <a:r>
              <a:rPr lang="en-US" sz="1200" dirty="0" smtClean="0">
                <a:solidFill>
                  <a:schemeClr val="bg1">
                    <a:lumMod val="50000"/>
                  </a:schemeClr>
                </a:solidFill>
              </a:rPr>
              <a:t> with </a:t>
            </a:r>
            <a:r>
              <a:rPr lang="en-US" sz="1200" dirty="0" err="1" smtClean="0">
                <a:solidFill>
                  <a:schemeClr val="bg1">
                    <a:lumMod val="50000"/>
                  </a:schemeClr>
                </a:solidFill>
              </a:rPr>
              <a:t>tDn</a:t>
            </a:r>
            <a:r>
              <a:rPr lang="en-US" sz="1200" dirty="0" smtClean="0">
                <a:solidFill>
                  <a:schemeClr val="bg1">
                    <a:lumMod val="50000"/>
                  </a:schemeClr>
                </a:solidFill>
              </a:rPr>
              <a:t> = </a:t>
            </a:r>
            <a:r>
              <a:rPr lang="en-US" sz="1200" dirty="0" err="1" smtClean="0">
                <a:solidFill>
                  <a:schemeClr val="bg1">
                    <a:lumMod val="50000"/>
                  </a:schemeClr>
                </a:solidFill>
              </a:rPr>
              <a:t>compHpNic</a:t>
            </a:r>
            <a:endParaRPr lang="fr-FR" sz="1200" dirty="0">
              <a:solidFill>
                <a:schemeClr val="bg1">
                  <a:lumMod val="50000"/>
                </a:schemeClr>
              </a:solidFill>
            </a:endParaRPr>
          </a:p>
          <a:p>
            <a:r>
              <a:rPr lang="fr-FR" sz="1800" dirty="0" smtClean="0">
                <a:solidFill>
                  <a:schemeClr val="bg1">
                    <a:lumMod val="50000"/>
                  </a:schemeClr>
                </a:solidFill>
              </a:rPr>
              <a:t>Relationship </a:t>
            </a:r>
            <a:r>
              <a:rPr lang="fr-FR" sz="1800" dirty="0" err="1" smtClean="0">
                <a:solidFill>
                  <a:schemeClr val="bg1">
                    <a:lumMod val="50000"/>
                  </a:schemeClr>
                </a:solidFill>
              </a:rPr>
              <a:t>can</a:t>
            </a:r>
            <a:r>
              <a:rPr lang="fr-FR" sz="1800" dirty="0" smtClean="0">
                <a:solidFill>
                  <a:schemeClr val="bg1">
                    <a:lumMod val="50000"/>
                  </a:schemeClr>
                </a:solidFill>
              </a:rPr>
              <a:t> </a:t>
            </a:r>
            <a:r>
              <a:rPr lang="fr-FR" sz="1800" dirty="0" err="1" smtClean="0">
                <a:solidFill>
                  <a:schemeClr val="bg1">
                    <a:lumMod val="50000"/>
                  </a:schemeClr>
                </a:solidFill>
              </a:rPr>
              <a:t>be</a:t>
            </a:r>
            <a:r>
              <a:rPr lang="fr-FR" sz="1800" dirty="0" smtClean="0">
                <a:solidFill>
                  <a:schemeClr val="bg1">
                    <a:lumMod val="50000"/>
                  </a:schemeClr>
                </a:solidFill>
              </a:rPr>
              <a:t> </a:t>
            </a:r>
            <a:r>
              <a:rPr lang="fr-FR" sz="1800" dirty="0" err="1" smtClean="0">
                <a:solidFill>
                  <a:schemeClr val="bg1">
                    <a:lumMod val="50000"/>
                  </a:schemeClr>
                </a:solidFill>
              </a:rPr>
              <a:t>either</a:t>
            </a:r>
            <a:r>
              <a:rPr lang="fr-FR" sz="1800" dirty="0" smtClean="0">
                <a:solidFill>
                  <a:schemeClr val="bg1">
                    <a:lumMod val="50000"/>
                  </a:schemeClr>
                </a:solidFill>
              </a:rPr>
              <a:t>: </a:t>
            </a:r>
          </a:p>
          <a:p>
            <a:pPr lvl="1"/>
            <a:r>
              <a:rPr lang="fr-FR" sz="1400" dirty="0" smtClean="0">
                <a:solidFill>
                  <a:schemeClr val="bg1">
                    <a:lumMod val="50000"/>
                  </a:schemeClr>
                </a:solidFill>
              </a:rPr>
              <a:t>Explicit : </a:t>
            </a:r>
            <a:r>
              <a:rPr lang="fr-FR" sz="1400" dirty="0" err="1" smtClean="0">
                <a:solidFill>
                  <a:schemeClr val="bg1">
                    <a:lumMod val="50000"/>
                  </a:schemeClr>
                </a:solidFill>
              </a:rPr>
              <a:t>tDn</a:t>
            </a:r>
            <a:r>
              <a:rPr lang="fr-FR" sz="1400" dirty="0" smtClean="0">
                <a:solidFill>
                  <a:schemeClr val="bg1">
                    <a:lumMod val="50000"/>
                  </a:schemeClr>
                </a:solidFill>
              </a:rPr>
              <a:t>  (</a:t>
            </a:r>
            <a:r>
              <a:rPr lang="fr-FR" sz="1400" dirty="0" err="1" smtClean="0">
                <a:solidFill>
                  <a:schemeClr val="bg1">
                    <a:lumMod val="50000"/>
                  </a:schemeClr>
                </a:solidFill>
              </a:rPr>
              <a:t>target</a:t>
            </a:r>
            <a:r>
              <a:rPr lang="fr-FR" sz="1400" dirty="0" smtClean="0">
                <a:solidFill>
                  <a:schemeClr val="bg1">
                    <a:lumMod val="50000"/>
                  </a:schemeClr>
                </a:solidFill>
              </a:rPr>
              <a:t> DN) </a:t>
            </a:r>
            <a:r>
              <a:rPr lang="fr-FR" sz="1400" dirty="0" err="1" smtClean="0">
                <a:solidFill>
                  <a:schemeClr val="bg1">
                    <a:lumMod val="50000"/>
                  </a:schemeClr>
                </a:solidFill>
              </a:rPr>
              <a:t>is</a:t>
            </a:r>
            <a:r>
              <a:rPr lang="fr-FR" sz="1400" dirty="0" smtClean="0">
                <a:solidFill>
                  <a:schemeClr val="bg1">
                    <a:lumMod val="50000"/>
                  </a:schemeClr>
                </a:solidFill>
              </a:rPr>
              <a:t> </a:t>
            </a:r>
            <a:r>
              <a:rPr lang="fr-FR" sz="1400" dirty="0" err="1" smtClean="0">
                <a:solidFill>
                  <a:schemeClr val="bg1">
                    <a:lumMod val="50000"/>
                  </a:schemeClr>
                </a:solidFill>
              </a:rPr>
              <a:t>fixed</a:t>
            </a:r>
            <a:r>
              <a:rPr lang="fr-FR" sz="1400" dirty="0" smtClean="0">
                <a:solidFill>
                  <a:schemeClr val="bg1">
                    <a:lumMod val="50000"/>
                  </a:schemeClr>
                </a:solidFill>
              </a:rPr>
              <a:t> in the model for </a:t>
            </a:r>
            <a:r>
              <a:rPr lang="fr-FR" sz="1400" dirty="0" err="1" smtClean="0">
                <a:solidFill>
                  <a:schemeClr val="bg1">
                    <a:lumMod val="50000"/>
                  </a:schemeClr>
                </a:solidFill>
              </a:rPr>
              <a:t>this</a:t>
            </a:r>
            <a:r>
              <a:rPr lang="fr-FR" sz="1400" dirty="0" smtClean="0">
                <a:solidFill>
                  <a:schemeClr val="bg1">
                    <a:lumMod val="50000"/>
                  </a:schemeClr>
                </a:solidFill>
              </a:rPr>
              <a:t> class</a:t>
            </a:r>
          </a:p>
          <a:p>
            <a:pPr lvl="1"/>
            <a:r>
              <a:rPr lang="fr-FR" sz="1400" dirty="0" err="1" smtClean="0">
                <a:solidFill>
                  <a:schemeClr val="bg1">
                    <a:lumMod val="50000"/>
                  </a:schemeClr>
                </a:solidFill>
              </a:rPr>
              <a:t>Named</a:t>
            </a:r>
            <a:r>
              <a:rPr lang="fr-FR" sz="1400" dirty="0">
                <a:solidFill>
                  <a:schemeClr val="bg1">
                    <a:lumMod val="50000"/>
                  </a:schemeClr>
                </a:solidFill>
              </a:rPr>
              <a:t> </a:t>
            </a:r>
            <a:r>
              <a:rPr lang="fr-FR" sz="1400" dirty="0" smtClean="0">
                <a:solidFill>
                  <a:schemeClr val="bg1">
                    <a:lumMod val="50000"/>
                  </a:schemeClr>
                </a:solidFill>
              </a:rPr>
              <a:t>: </a:t>
            </a:r>
            <a:r>
              <a:rPr lang="fr-FR" sz="1400" dirty="0" err="1" smtClean="0">
                <a:solidFill>
                  <a:schemeClr val="bg1">
                    <a:lumMod val="50000"/>
                  </a:schemeClr>
                </a:solidFill>
              </a:rPr>
              <a:t>tDn</a:t>
            </a:r>
            <a:r>
              <a:rPr lang="fr-FR" sz="1400" dirty="0" smtClean="0">
                <a:solidFill>
                  <a:schemeClr val="bg1">
                    <a:lumMod val="50000"/>
                  </a:schemeClr>
                </a:solidFill>
              </a:rPr>
              <a:t> </a:t>
            </a:r>
            <a:r>
              <a:rPr lang="fr-FR" sz="1400" dirty="0" err="1" smtClean="0">
                <a:solidFill>
                  <a:schemeClr val="bg1">
                    <a:lumMod val="50000"/>
                  </a:schemeClr>
                </a:solidFill>
              </a:rPr>
              <a:t>is</a:t>
            </a:r>
            <a:r>
              <a:rPr lang="fr-FR" sz="1400" dirty="0" smtClean="0">
                <a:solidFill>
                  <a:schemeClr val="bg1">
                    <a:lumMod val="50000"/>
                  </a:schemeClr>
                </a:solidFill>
              </a:rPr>
              <a:t> </a:t>
            </a:r>
            <a:r>
              <a:rPr lang="fr-FR" sz="1400" dirty="0" err="1" smtClean="0">
                <a:solidFill>
                  <a:schemeClr val="bg1">
                    <a:lumMod val="50000"/>
                  </a:schemeClr>
                </a:solidFill>
              </a:rPr>
              <a:t>determined</a:t>
            </a:r>
            <a:r>
              <a:rPr lang="fr-FR" sz="1400" dirty="0" smtClean="0">
                <a:solidFill>
                  <a:schemeClr val="bg1">
                    <a:lumMod val="50000"/>
                  </a:schemeClr>
                </a:solidFill>
              </a:rPr>
              <a:t> by the </a:t>
            </a:r>
            <a:r>
              <a:rPr lang="fr-FR" sz="1400" dirty="0" err="1" smtClean="0">
                <a:solidFill>
                  <a:schemeClr val="bg1">
                    <a:lumMod val="50000"/>
                  </a:schemeClr>
                </a:solidFill>
              </a:rPr>
              <a:t>policy</a:t>
            </a:r>
            <a:r>
              <a:rPr lang="fr-FR" sz="1400" dirty="0" smtClean="0">
                <a:solidFill>
                  <a:schemeClr val="bg1">
                    <a:lumMod val="50000"/>
                  </a:schemeClr>
                </a:solidFill>
              </a:rPr>
              <a:t> </a:t>
            </a:r>
            <a:r>
              <a:rPr lang="fr-FR" sz="1400" dirty="0" err="1" smtClean="0">
                <a:solidFill>
                  <a:schemeClr val="bg1">
                    <a:lumMod val="50000"/>
                  </a:schemeClr>
                </a:solidFill>
              </a:rPr>
              <a:t>resolution</a:t>
            </a:r>
            <a:r>
              <a:rPr lang="fr-FR" sz="1400" dirty="0" smtClean="0">
                <a:solidFill>
                  <a:schemeClr val="bg1">
                    <a:lumMod val="50000"/>
                  </a:schemeClr>
                </a:solidFill>
              </a:rPr>
              <a:t> out of few possible </a:t>
            </a:r>
            <a:r>
              <a:rPr lang="fr-FR" sz="1400" dirty="0" err="1" smtClean="0">
                <a:solidFill>
                  <a:schemeClr val="bg1">
                    <a:lumMod val="50000"/>
                  </a:schemeClr>
                </a:solidFill>
              </a:rPr>
              <a:t>target</a:t>
            </a:r>
            <a:r>
              <a:rPr lang="fr-FR" sz="1400" dirty="0" smtClean="0">
                <a:solidFill>
                  <a:schemeClr val="bg1">
                    <a:lumMod val="50000"/>
                  </a:schemeClr>
                </a:solidFill>
              </a:rPr>
              <a:t> </a:t>
            </a:r>
            <a:r>
              <a:rPr lang="fr-FR" sz="1400" dirty="0" err="1" smtClean="0">
                <a:solidFill>
                  <a:schemeClr val="bg1">
                    <a:lumMod val="50000"/>
                  </a:schemeClr>
                </a:solidFill>
              </a:rPr>
              <a:t>name</a:t>
            </a:r>
            <a:r>
              <a:rPr lang="fr-FR" sz="1400" dirty="0" smtClean="0">
                <a:solidFill>
                  <a:schemeClr val="bg1">
                    <a:lumMod val="50000"/>
                  </a:schemeClr>
                </a:solidFill>
              </a:rPr>
              <a:t> (</a:t>
            </a:r>
            <a:r>
              <a:rPr lang="fr-FR" sz="1400" dirty="0" err="1" smtClean="0">
                <a:solidFill>
                  <a:schemeClr val="bg1">
                    <a:lumMod val="50000"/>
                  </a:schemeClr>
                </a:solidFill>
              </a:rPr>
              <a:t>aka</a:t>
            </a:r>
            <a:r>
              <a:rPr lang="fr-FR" sz="1400" dirty="0" smtClean="0">
                <a:solidFill>
                  <a:schemeClr val="bg1">
                    <a:lumMod val="50000"/>
                  </a:schemeClr>
                </a:solidFill>
              </a:rPr>
              <a:t> epg to bd </a:t>
            </a:r>
            <a:r>
              <a:rPr lang="fr-FR" sz="1400" dirty="0" err="1" smtClean="0">
                <a:solidFill>
                  <a:schemeClr val="bg1">
                    <a:lumMod val="50000"/>
                  </a:schemeClr>
                </a:solidFill>
              </a:rPr>
              <a:t>policy</a:t>
            </a:r>
            <a:r>
              <a:rPr lang="fr-FR" sz="1400" dirty="0" smtClean="0">
                <a:solidFill>
                  <a:schemeClr val="bg1">
                    <a:lumMod val="50000"/>
                  </a:schemeClr>
                </a:solidFill>
              </a:rPr>
              <a:t> </a:t>
            </a:r>
            <a:r>
              <a:rPr lang="fr-FR" sz="1400" dirty="0" err="1" smtClean="0">
                <a:solidFill>
                  <a:schemeClr val="bg1">
                    <a:lumMod val="50000"/>
                  </a:schemeClr>
                </a:solidFill>
              </a:rPr>
              <a:t>resolution</a:t>
            </a:r>
            <a:r>
              <a:rPr lang="fr-FR" sz="1400" dirty="0" smtClean="0">
                <a:solidFill>
                  <a:schemeClr val="bg1">
                    <a:lumMod val="50000"/>
                  </a:schemeClr>
                </a:solidFill>
              </a:rPr>
              <a:t> for </a:t>
            </a:r>
            <a:r>
              <a:rPr lang="fr-FR" sz="1400" dirty="0" err="1" smtClean="0">
                <a:solidFill>
                  <a:schemeClr val="bg1">
                    <a:lumMod val="50000"/>
                  </a:schemeClr>
                </a:solidFill>
              </a:rPr>
              <a:t>example</a:t>
            </a:r>
            <a:r>
              <a:rPr lang="fr-FR" sz="1400" dirty="0" smtClean="0">
                <a:solidFill>
                  <a:schemeClr val="bg1">
                    <a:lumMod val="50000"/>
                  </a:schemeClr>
                </a:solidFill>
              </a:rPr>
              <a:t>)</a:t>
            </a:r>
            <a:endParaRPr lang="fr-FR" sz="1400" dirty="0">
              <a:solidFill>
                <a:schemeClr val="bg1">
                  <a:lumMod val="50000"/>
                </a:schemeClr>
              </a:solidFill>
            </a:endParaRPr>
          </a:p>
        </p:txBody>
      </p:sp>
      <p:sp>
        <p:nvSpPr>
          <p:cNvPr id="3" name="Title 2"/>
          <p:cNvSpPr>
            <a:spLocks noGrp="1"/>
          </p:cNvSpPr>
          <p:nvPr>
            <p:ph type="title"/>
          </p:nvPr>
        </p:nvSpPr>
        <p:spPr>
          <a:xfrm>
            <a:off x="369694" y="0"/>
            <a:ext cx="8345488" cy="731837"/>
          </a:xfrm>
        </p:spPr>
        <p:txBody>
          <a:bodyPr/>
          <a:lstStyle/>
          <a:p>
            <a:r>
              <a:rPr lang="fr-FR" dirty="0" smtClean="0"/>
              <a:t>MO </a:t>
            </a:r>
            <a:r>
              <a:rPr lang="fr-FR" dirty="0" err="1" smtClean="0"/>
              <a:t>relationship</a:t>
            </a:r>
            <a:endParaRPr lang="fr-FR" dirty="0"/>
          </a:p>
        </p:txBody>
      </p:sp>
    </p:spTree>
    <p:extLst>
      <p:ext uri="{BB962C8B-B14F-4D97-AF65-F5344CB8AC3E}">
        <p14:creationId xmlns:p14="http://schemas.microsoft.com/office/powerpoint/2010/main" val="237278881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0338" y="1073149"/>
            <a:ext cx="8975188" cy="3822407"/>
          </a:xfrm>
          <a:solidFill>
            <a:schemeClr val="bg1">
              <a:lumMod val="95000"/>
            </a:schemeClr>
          </a:solidFill>
        </p:spPr>
        <p:txBody>
          <a:bodyPr/>
          <a:lstStyle/>
          <a:p>
            <a:r>
              <a:rPr lang="fr-FR" sz="3000" dirty="0" smtClean="0">
                <a:solidFill>
                  <a:srgbClr val="000000"/>
                </a:solidFill>
              </a:rPr>
              <a:t>List all vlan use </a:t>
            </a:r>
            <a:r>
              <a:rPr lang="fr-FR" sz="3000" dirty="0" err="1" smtClean="0">
                <a:solidFill>
                  <a:srgbClr val="000000"/>
                </a:solidFill>
              </a:rPr>
              <a:t>anywhere</a:t>
            </a:r>
            <a:r>
              <a:rPr lang="fr-FR" sz="3000" dirty="0" smtClean="0">
                <a:solidFill>
                  <a:srgbClr val="000000"/>
                </a:solidFill>
              </a:rPr>
              <a:t> as </a:t>
            </a:r>
            <a:r>
              <a:rPr lang="fr-FR" sz="3000" dirty="0" err="1" smtClean="0">
                <a:solidFill>
                  <a:srgbClr val="000000"/>
                </a:solidFill>
              </a:rPr>
              <a:t>encap</a:t>
            </a:r>
            <a:r>
              <a:rPr lang="fr-FR" sz="3000" dirty="0" smtClean="0">
                <a:solidFill>
                  <a:srgbClr val="000000"/>
                </a:solidFill>
              </a:rPr>
              <a:t> in the </a:t>
            </a:r>
            <a:r>
              <a:rPr lang="fr-FR" sz="3000" dirty="0" err="1" smtClean="0">
                <a:solidFill>
                  <a:srgbClr val="000000"/>
                </a:solidFill>
              </a:rPr>
              <a:t>fabric</a:t>
            </a:r>
            <a:r>
              <a:rPr lang="fr-FR" sz="3000" dirty="0" smtClean="0">
                <a:solidFill>
                  <a:srgbClr val="000000"/>
                </a:solidFill>
              </a:rPr>
              <a:t> :</a:t>
            </a:r>
          </a:p>
          <a:p>
            <a:pPr marL="57136" indent="0">
              <a:spcBef>
                <a:spcPts val="0"/>
              </a:spcBef>
              <a:buNone/>
            </a:pPr>
            <a:r>
              <a:rPr lang="fr-FR" sz="1200" dirty="0">
                <a:solidFill>
                  <a:srgbClr val="000000"/>
                </a:solidFill>
                <a:latin typeface="Courier New" panose="02070309020205020404" pitchFamily="49" charset="0"/>
                <a:cs typeface="Courier New" panose="02070309020205020404" pitchFamily="49" charset="0"/>
              </a:rPr>
              <a:t>admin@pod2-apic3:~&gt;  </a:t>
            </a:r>
            <a:r>
              <a:rPr lang="fr-FR" sz="1200" b="1" dirty="0" err="1">
                <a:solidFill>
                  <a:srgbClr val="FF0000"/>
                </a:solidFill>
                <a:latin typeface="Courier New" panose="02070309020205020404" pitchFamily="49" charset="0"/>
                <a:cs typeface="Courier New" panose="02070309020205020404" pitchFamily="49" charset="0"/>
              </a:rPr>
              <a:t>moquery</a:t>
            </a:r>
            <a:r>
              <a:rPr lang="fr-FR" sz="1200" b="1" dirty="0">
                <a:solidFill>
                  <a:srgbClr val="FF0000"/>
                </a:solidFill>
                <a:latin typeface="Courier New" panose="02070309020205020404" pitchFamily="49" charset="0"/>
                <a:cs typeface="Courier New" panose="02070309020205020404" pitchFamily="49" charset="0"/>
              </a:rPr>
              <a:t> -c </a:t>
            </a:r>
            <a:r>
              <a:rPr lang="fr-FR" sz="1200" b="1" dirty="0" err="1">
                <a:solidFill>
                  <a:srgbClr val="FF0000"/>
                </a:solidFill>
                <a:latin typeface="Courier New" panose="02070309020205020404" pitchFamily="49" charset="0"/>
                <a:cs typeface="Courier New" panose="02070309020205020404" pitchFamily="49" charset="0"/>
              </a:rPr>
              <a:t>fvIfConn</a:t>
            </a:r>
            <a:r>
              <a:rPr lang="fr-FR" sz="1200" b="1" dirty="0">
                <a:solidFill>
                  <a:srgbClr val="FF0000"/>
                </a:solidFill>
                <a:latin typeface="Courier New" panose="02070309020205020404" pitchFamily="49" charset="0"/>
                <a:cs typeface="Courier New" panose="02070309020205020404" pitchFamily="49" charset="0"/>
              </a:rPr>
              <a:t> </a:t>
            </a:r>
            <a:r>
              <a:rPr lang="fr-FR" sz="1200" dirty="0">
                <a:solidFill>
                  <a:srgbClr val="FF0000"/>
                </a:solidFill>
                <a:latin typeface="Courier New" panose="02070309020205020404" pitchFamily="49" charset="0"/>
                <a:cs typeface="Courier New" panose="02070309020205020404" pitchFamily="49" charset="0"/>
              </a:rPr>
              <a:t>| </a:t>
            </a:r>
            <a:r>
              <a:rPr lang="fr-FR" sz="1200" b="1" dirty="0" err="1">
                <a:solidFill>
                  <a:srgbClr val="FF0000"/>
                </a:solidFill>
                <a:latin typeface="Courier New" panose="02070309020205020404" pitchFamily="49" charset="0"/>
                <a:cs typeface="Courier New" panose="02070309020205020404" pitchFamily="49" charset="0"/>
              </a:rPr>
              <a:t>egrep</a:t>
            </a:r>
            <a:r>
              <a:rPr lang="fr-FR" sz="1200" b="1" dirty="0">
                <a:solidFill>
                  <a:srgbClr val="FF0000"/>
                </a:solidFill>
                <a:latin typeface="Courier New" panose="02070309020205020404" pitchFamily="49" charset="0"/>
                <a:cs typeface="Courier New" panose="02070309020205020404" pitchFamily="49" charset="0"/>
              </a:rPr>
              <a:t> "</a:t>
            </a:r>
            <a:r>
              <a:rPr lang="fr-FR" sz="1200" b="1" dirty="0" err="1">
                <a:solidFill>
                  <a:srgbClr val="FF0000"/>
                </a:solidFill>
                <a:latin typeface="Courier New" panose="02070309020205020404" pitchFamily="49" charset="0"/>
                <a:cs typeface="Courier New" panose="02070309020205020404" pitchFamily="49" charset="0"/>
              </a:rPr>
              <a:t>dn</a:t>
            </a:r>
            <a:r>
              <a:rPr lang="fr-FR" sz="1200" b="1" dirty="0">
                <a:solidFill>
                  <a:srgbClr val="FF0000"/>
                </a:solidFill>
                <a:latin typeface="Courier New" panose="02070309020205020404" pitchFamily="49" charset="0"/>
                <a:cs typeface="Courier New" panose="02070309020205020404" pitchFamily="49" charset="0"/>
              </a:rPr>
              <a:t>.*vlan-" </a:t>
            </a:r>
            <a:r>
              <a:rPr lang="fr-FR" sz="1200" b="1" dirty="0">
                <a:solidFill>
                  <a:srgbClr val="000000"/>
                </a:solidFill>
                <a:latin typeface="Courier New" panose="02070309020205020404" pitchFamily="49" charset="0"/>
                <a:cs typeface="Courier New" panose="02070309020205020404" pitchFamily="49" charset="0"/>
              </a:rPr>
              <a:t>| </a:t>
            </a:r>
            <a:r>
              <a:rPr lang="fr-FR" sz="1200" b="1" dirty="0" err="1">
                <a:solidFill>
                  <a:srgbClr val="000000"/>
                </a:solidFill>
                <a:latin typeface="Courier New" panose="02070309020205020404" pitchFamily="49" charset="0"/>
                <a:cs typeface="Courier New" panose="02070309020205020404" pitchFamily="49" charset="0"/>
              </a:rPr>
              <a:t>awk</a:t>
            </a:r>
            <a:r>
              <a:rPr lang="fr-FR" sz="1200" b="1" dirty="0">
                <a:solidFill>
                  <a:srgbClr val="000000"/>
                </a:solidFill>
                <a:latin typeface="Courier New" panose="02070309020205020404" pitchFamily="49" charset="0"/>
                <a:cs typeface="Courier New" panose="02070309020205020404" pitchFamily="49" charset="0"/>
              </a:rPr>
              <a:t> '{</a:t>
            </a:r>
            <a:r>
              <a:rPr lang="fr-FR" sz="1200" b="1" dirty="0" err="1">
                <a:solidFill>
                  <a:srgbClr val="000000"/>
                </a:solidFill>
                <a:latin typeface="Courier New" panose="02070309020205020404" pitchFamily="49" charset="0"/>
                <a:cs typeface="Courier New" panose="02070309020205020404" pitchFamily="49" charset="0"/>
              </a:rPr>
              <a:t>print</a:t>
            </a:r>
            <a:r>
              <a:rPr lang="fr-FR" sz="1200" b="1" dirty="0">
                <a:solidFill>
                  <a:srgbClr val="000000"/>
                </a:solidFill>
                <a:latin typeface="Courier New" panose="02070309020205020404" pitchFamily="49" charset="0"/>
                <a:cs typeface="Courier New" panose="02070309020205020404" pitchFamily="49" charset="0"/>
              </a:rPr>
              <a:t> $3}' | </a:t>
            </a:r>
            <a:r>
              <a:rPr lang="fr-FR" sz="1200" b="1" dirty="0" err="1">
                <a:solidFill>
                  <a:srgbClr val="000000"/>
                </a:solidFill>
                <a:latin typeface="Courier New" panose="02070309020205020404" pitchFamily="49" charset="0"/>
                <a:cs typeface="Courier New" panose="02070309020205020404" pitchFamily="49" charset="0"/>
              </a:rPr>
              <a:t>sed</a:t>
            </a:r>
            <a:r>
              <a:rPr lang="fr-FR" sz="1200" b="1" dirty="0">
                <a:solidFill>
                  <a:srgbClr val="000000"/>
                </a:solidFill>
                <a:latin typeface="Courier New" panose="02070309020205020404" pitchFamily="49" charset="0"/>
                <a:cs typeface="Courier New" panose="02070309020205020404" pitchFamily="49" charset="0"/>
              </a:rPr>
              <a:t> 's/.*vlan-//g' | </a:t>
            </a:r>
            <a:r>
              <a:rPr lang="fr-FR" sz="1200" b="1" dirty="0" err="1">
                <a:solidFill>
                  <a:srgbClr val="000000"/>
                </a:solidFill>
                <a:latin typeface="Courier New" panose="02070309020205020404" pitchFamily="49" charset="0"/>
                <a:cs typeface="Courier New" panose="02070309020205020404" pitchFamily="49" charset="0"/>
              </a:rPr>
              <a:t>sed</a:t>
            </a:r>
            <a:r>
              <a:rPr lang="fr-FR" sz="1200" b="1" dirty="0">
                <a:solidFill>
                  <a:srgbClr val="000000"/>
                </a:solidFill>
                <a:latin typeface="Courier New" panose="02070309020205020404" pitchFamily="49" charset="0"/>
                <a:cs typeface="Courier New" panose="02070309020205020404" pitchFamily="49" charset="0"/>
              </a:rPr>
              <a:t> 's/]-.*//g' | </a:t>
            </a:r>
            <a:r>
              <a:rPr lang="fr-FR" sz="1200" b="1" dirty="0" err="1">
                <a:solidFill>
                  <a:srgbClr val="000000"/>
                </a:solidFill>
                <a:latin typeface="Courier New" panose="02070309020205020404" pitchFamily="49" charset="0"/>
                <a:cs typeface="Courier New" panose="02070309020205020404" pitchFamily="49" charset="0"/>
              </a:rPr>
              <a:t>uniq</a:t>
            </a:r>
            <a:r>
              <a:rPr lang="fr-FR" sz="1200" b="1" dirty="0">
                <a:solidFill>
                  <a:srgbClr val="000000"/>
                </a:solidFill>
                <a:latin typeface="Courier New" panose="02070309020205020404" pitchFamily="49" charset="0"/>
                <a:cs typeface="Courier New" panose="02070309020205020404" pitchFamily="49" charset="0"/>
              </a:rPr>
              <a:t> | sort -n | tr '\n' ' '</a:t>
            </a:r>
          </a:p>
          <a:p>
            <a:pPr marL="57136" indent="0">
              <a:spcBef>
                <a:spcPts val="0"/>
              </a:spcBef>
              <a:buNone/>
            </a:pPr>
            <a:r>
              <a:rPr lang="fr-FR" sz="1200" dirty="0">
                <a:solidFill>
                  <a:srgbClr val="000000"/>
                </a:solidFill>
                <a:latin typeface="Courier New" panose="02070309020205020404" pitchFamily="49" charset="0"/>
                <a:cs typeface="Courier New" panose="02070309020205020404" pitchFamily="49" charset="0"/>
              </a:rPr>
              <a:t>101 102 102 103 112 120 211 240 850 851 852 853 860 870 1000 1004 1004 1070 1071 1072 1072 1073 1074 1074 1075 1134 1134 1137 1138 1139 1140 3891 </a:t>
            </a:r>
            <a:r>
              <a:rPr lang="fr-FR" sz="1200" dirty="0" smtClean="0">
                <a:solidFill>
                  <a:srgbClr val="000000"/>
                </a:solidFill>
                <a:latin typeface="Courier New" panose="02070309020205020404" pitchFamily="49" charset="0"/>
                <a:cs typeface="Courier New" panose="02070309020205020404" pitchFamily="49" charset="0"/>
              </a:rPr>
              <a:t>3962</a:t>
            </a:r>
          </a:p>
          <a:p>
            <a:pPr>
              <a:spcBef>
                <a:spcPts val="0"/>
              </a:spcBef>
            </a:pPr>
            <a:r>
              <a:rPr lang="fr-FR" sz="1600" b="1" dirty="0" err="1" smtClean="0">
                <a:solidFill>
                  <a:srgbClr val="000000"/>
                </a:solidFill>
                <a:latin typeface="+mj-lt"/>
                <a:cs typeface="Courier New" panose="02070309020205020404" pitchFamily="49" charset="0"/>
              </a:rPr>
              <a:t>Where</a:t>
            </a:r>
            <a:r>
              <a:rPr lang="fr-FR" sz="1600" b="1" dirty="0" smtClean="0">
                <a:solidFill>
                  <a:srgbClr val="000000"/>
                </a:solidFill>
                <a:latin typeface="+mj-lt"/>
                <a:cs typeface="Courier New" panose="02070309020205020404" pitchFamily="49" charset="0"/>
              </a:rPr>
              <a:t> do </a:t>
            </a:r>
            <a:r>
              <a:rPr lang="fr-FR" sz="1600" b="1" dirty="0" err="1" smtClean="0">
                <a:solidFill>
                  <a:srgbClr val="000000"/>
                </a:solidFill>
                <a:latin typeface="+mj-lt"/>
                <a:cs typeface="Courier New" panose="02070309020205020404" pitchFamily="49" charset="0"/>
              </a:rPr>
              <a:t>we</a:t>
            </a:r>
            <a:r>
              <a:rPr lang="fr-FR" sz="1600" b="1" dirty="0" smtClean="0">
                <a:solidFill>
                  <a:srgbClr val="000000"/>
                </a:solidFill>
                <a:latin typeface="+mj-lt"/>
                <a:cs typeface="Courier New" panose="02070309020205020404" pitchFamily="49" charset="0"/>
              </a:rPr>
              <a:t> use vlan-120 ?</a:t>
            </a:r>
          </a:p>
          <a:p>
            <a:pPr marL="57136" indent="0">
              <a:spcBef>
                <a:spcPts val="0"/>
              </a:spcBef>
              <a:buNone/>
            </a:pPr>
            <a:r>
              <a:rPr lang="fr-FR" sz="900" dirty="0">
                <a:solidFill>
                  <a:srgbClr val="000000"/>
                </a:solidFill>
                <a:latin typeface="Courier New" panose="02070309020205020404" pitchFamily="49" charset="0"/>
                <a:cs typeface="Courier New" panose="02070309020205020404" pitchFamily="49" charset="0"/>
              </a:rPr>
              <a:t>admin@pod2-apic1:~&gt; </a:t>
            </a:r>
            <a:r>
              <a:rPr lang="fr-FR" sz="900" dirty="0" err="1">
                <a:solidFill>
                  <a:srgbClr val="000000"/>
                </a:solidFill>
                <a:latin typeface="Courier New" panose="02070309020205020404" pitchFamily="49" charset="0"/>
                <a:cs typeface="Courier New" panose="02070309020205020404" pitchFamily="49" charset="0"/>
              </a:rPr>
              <a:t>moquery</a:t>
            </a:r>
            <a:r>
              <a:rPr lang="fr-FR" sz="900" dirty="0">
                <a:solidFill>
                  <a:srgbClr val="000000"/>
                </a:solidFill>
                <a:latin typeface="Courier New" panose="02070309020205020404" pitchFamily="49" charset="0"/>
                <a:cs typeface="Courier New" panose="02070309020205020404" pitchFamily="49" charset="0"/>
              </a:rPr>
              <a:t> -c </a:t>
            </a:r>
            <a:r>
              <a:rPr lang="fr-FR" sz="900" dirty="0" err="1">
                <a:solidFill>
                  <a:srgbClr val="000000"/>
                </a:solidFill>
                <a:latin typeface="Courier New" panose="02070309020205020404" pitchFamily="49" charset="0"/>
                <a:cs typeface="Courier New" panose="02070309020205020404" pitchFamily="49" charset="0"/>
              </a:rPr>
              <a:t>fvIfConn</a:t>
            </a:r>
            <a:r>
              <a:rPr lang="fr-FR" sz="900" dirty="0">
                <a:solidFill>
                  <a:srgbClr val="000000"/>
                </a:solidFill>
                <a:latin typeface="Courier New" panose="02070309020205020404" pitchFamily="49" charset="0"/>
                <a:cs typeface="Courier New" panose="02070309020205020404" pitchFamily="49" charset="0"/>
              </a:rPr>
              <a:t> | </a:t>
            </a:r>
            <a:r>
              <a:rPr lang="fr-FR" sz="900" dirty="0" err="1">
                <a:solidFill>
                  <a:srgbClr val="000000"/>
                </a:solidFill>
                <a:latin typeface="Courier New" panose="02070309020205020404" pitchFamily="49" charset="0"/>
                <a:cs typeface="Courier New" panose="02070309020205020404" pitchFamily="49" charset="0"/>
              </a:rPr>
              <a:t>egrep</a:t>
            </a:r>
            <a:r>
              <a:rPr lang="fr-FR" sz="900" dirty="0">
                <a:solidFill>
                  <a:srgbClr val="000000"/>
                </a:solidFill>
                <a:latin typeface="Courier New" panose="02070309020205020404" pitchFamily="49" charset="0"/>
                <a:cs typeface="Courier New" panose="02070309020205020404" pitchFamily="49" charset="0"/>
              </a:rPr>
              <a:t> "</a:t>
            </a:r>
            <a:r>
              <a:rPr lang="fr-FR" sz="900" dirty="0" err="1">
                <a:solidFill>
                  <a:srgbClr val="000000"/>
                </a:solidFill>
                <a:latin typeface="Courier New" panose="02070309020205020404" pitchFamily="49" charset="0"/>
                <a:cs typeface="Courier New" panose="02070309020205020404" pitchFamily="49" charset="0"/>
              </a:rPr>
              <a:t>dn</a:t>
            </a:r>
            <a:r>
              <a:rPr lang="fr-FR" sz="900" dirty="0">
                <a:solidFill>
                  <a:srgbClr val="000000"/>
                </a:solidFill>
                <a:latin typeface="Courier New" panose="02070309020205020404" pitchFamily="49" charset="0"/>
                <a:cs typeface="Courier New" panose="02070309020205020404" pitchFamily="49" charset="0"/>
              </a:rPr>
              <a:t>.*vlan-120"</a:t>
            </a:r>
          </a:p>
          <a:p>
            <a:pPr marL="57136" indent="0">
              <a:spcBef>
                <a:spcPts val="0"/>
              </a:spcBef>
              <a:buNone/>
            </a:pPr>
            <a:r>
              <a:rPr lang="fr-FR" sz="900" dirty="0" err="1">
                <a:solidFill>
                  <a:srgbClr val="000000"/>
                </a:solidFill>
                <a:latin typeface="Courier New" panose="02070309020205020404" pitchFamily="49" charset="0"/>
                <a:cs typeface="Courier New" panose="02070309020205020404" pitchFamily="49" charset="0"/>
              </a:rPr>
              <a:t>dn</a:t>
            </a:r>
            <a:r>
              <a:rPr lang="fr-FR" sz="900" dirty="0">
                <a:solidFill>
                  <a:srgbClr val="000000"/>
                </a:solidFill>
                <a:latin typeface="Courier New" panose="02070309020205020404" pitchFamily="49" charset="0"/>
                <a:cs typeface="Courier New" panose="02070309020205020404" pitchFamily="49" charset="0"/>
              </a:rPr>
              <a:t>           : uni/</a:t>
            </a:r>
            <a:r>
              <a:rPr lang="fr-FR" sz="900" dirty="0" err="1">
                <a:solidFill>
                  <a:srgbClr val="000000"/>
                </a:solidFill>
                <a:latin typeface="Courier New" panose="02070309020205020404" pitchFamily="49" charset="0"/>
                <a:cs typeface="Courier New" panose="02070309020205020404" pitchFamily="49" charset="0"/>
              </a:rPr>
              <a:t>epp</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fv</a:t>
            </a:r>
            <a:r>
              <a:rPr lang="fr-FR" sz="900" dirty="0">
                <a:solidFill>
                  <a:srgbClr val="000000"/>
                </a:solidFill>
                <a:latin typeface="Courier New" panose="02070309020205020404" pitchFamily="49" charset="0"/>
                <a:cs typeface="Courier New" panose="02070309020205020404" pitchFamily="49" charset="0"/>
              </a:rPr>
              <a:t>-[uni/</a:t>
            </a:r>
            <a:r>
              <a:rPr lang="fr-FR" sz="900" b="1" dirty="0" err="1">
                <a:solidFill>
                  <a:schemeClr val="accent1"/>
                </a:solidFill>
                <a:latin typeface="Courier New" panose="02070309020205020404" pitchFamily="49" charset="0"/>
                <a:cs typeface="Courier New" panose="02070309020205020404" pitchFamily="49" charset="0"/>
              </a:rPr>
              <a:t>tn</a:t>
            </a:r>
            <a:r>
              <a:rPr lang="fr-FR" sz="900" b="1" dirty="0">
                <a:solidFill>
                  <a:schemeClr val="accent1"/>
                </a:solidFill>
                <a:latin typeface="Courier New" panose="02070309020205020404" pitchFamily="49" charset="0"/>
                <a:cs typeface="Courier New" panose="02070309020205020404" pitchFamily="49" charset="0"/>
              </a:rPr>
              <a:t>-DC/</a:t>
            </a:r>
            <a:r>
              <a:rPr lang="fr-FR" sz="900" b="1" dirty="0" err="1">
                <a:solidFill>
                  <a:schemeClr val="accent1"/>
                </a:solidFill>
                <a:latin typeface="Courier New" panose="02070309020205020404" pitchFamily="49" charset="0"/>
                <a:cs typeface="Courier New" panose="02070309020205020404" pitchFamily="49" charset="0"/>
              </a:rPr>
              <a:t>ap</a:t>
            </a:r>
            <a:r>
              <a:rPr lang="fr-FR" sz="900" b="1" dirty="0">
                <a:solidFill>
                  <a:schemeClr val="accent1"/>
                </a:solidFill>
                <a:latin typeface="Courier New" panose="02070309020205020404" pitchFamily="49" charset="0"/>
                <a:cs typeface="Courier New" panose="02070309020205020404" pitchFamily="49" charset="0"/>
              </a:rPr>
              <a:t>-App/epg-EPG1</a:t>
            </a:r>
            <a:r>
              <a:rPr lang="fr-FR" sz="900" dirty="0">
                <a:solidFill>
                  <a:srgbClr val="000000"/>
                </a:solidFill>
                <a:latin typeface="Courier New" panose="02070309020205020404" pitchFamily="49" charset="0"/>
                <a:cs typeface="Courier New" panose="02070309020205020404" pitchFamily="49" charset="0"/>
              </a:rPr>
              <a:t>]/node-102/</a:t>
            </a:r>
            <a:r>
              <a:rPr lang="fr-FR" sz="900" dirty="0" err="1">
                <a:solidFill>
                  <a:srgbClr val="000000"/>
                </a:solidFill>
                <a:latin typeface="Courier New" panose="02070309020205020404" pitchFamily="49" charset="0"/>
                <a:cs typeface="Courier New" panose="02070309020205020404" pitchFamily="49" charset="0"/>
              </a:rPr>
              <a:t>stpathatt</a:t>
            </a:r>
            <a:r>
              <a:rPr lang="fr-FR" sz="900" dirty="0">
                <a:solidFill>
                  <a:srgbClr val="000000"/>
                </a:solidFill>
                <a:latin typeface="Courier New" panose="02070309020205020404" pitchFamily="49" charset="0"/>
                <a:cs typeface="Courier New" panose="02070309020205020404" pitchFamily="49" charset="0"/>
              </a:rPr>
              <a:t>-[n6k2-vpc]/</a:t>
            </a:r>
            <a:r>
              <a:rPr lang="fr-FR" sz="900" dirty="0" err="1">
                <a:solidFill>
                  <a:srgbClr val="000000"/>
                </a:solidFill>
                <a:latin typeface="Courier New" panose="02070309020205020404" pitchFamily="49" charset="0"/>
                <a:cs typeface="Courier New" panose="02070309020205020404" pitchFamily="49" charset="0"/>
              </a:rPr>
              <a:t>conndef</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conn</a:t>
            </a:r>
            <a:r>
              <a:rPr lang="fr-FR" sz="900" dirty="0">
                <a:solidFill>
                  <a:srgbClr val="000000"/>
                </a:solidFill>
                <a:latin typeface="Courier New" panose="02070309020205020404" pitchFamily="49" charset="0"/>
                <a:cs typeface="Courier New" panose="02070309020205020404" pitchFamily="49" charset="0"/>
              </a:rPr>
              <a:t>-[vlan-120]-[0.0.0.0]</a:t>
            </a:r>
          </a:p>
          <a:p>
            <a:pPr marL="57136" indent="0">
              <a:spcBef>
                <a:spcPts val="0"/>
              </a:spcBef>
              <a:buNone/>
            </a:pPr>
            <a:r>
              <a:rPr lang="fr-FR" sz="900" dirty="0" err="1">
                <a:solidFill>
                  <a:srgbClr val="000000"/>
                </a:solidFill>
                <a:latin typeface="Courier New" panose="02070309020205020404" pitchFamily="49" charset="0"/>
                <a:cs typeface="Courier New" panose="02070309020205020404" pitchFamily="49" charset="0"/>
              </a:rPr>
              <a:t>dn</a:t>
            </a:r>
            <a:r>
              <a:rPr lang="fr-FR" sz="900" dirty="0">
                <a:solidFill>
                  <a:srgbClr val="000000"/>
                </a:solidFill>
                <a:latin typeface="Courier New" panose="02070309020205020404" pitchFamily="49" charset="0"/>
                <a:cs typeface="Courier New" panose="02070309020205020404" pitchFamily="49" charset="0"/>
              </a:rPr>
              <a:t>           : uni/</a:t>
            </a:r>
            <a:r>
              <a:rPr lang="fr-FR" sz="900" dirty="0" err="1">
                <a:solidFill>
                  <a:srgbClr val="000000"/>
                </a:solidFill>
                <a:latin typeface="Courier New" panose="02070309020205020404" pitchFamily="49" charset="0"/>
                <a:cs typeface="Courier New" panose="02070309020205020404" pitchFamily="49" charset="0"/>
              </a:rPr>
              <a:t>epp</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fv</a:t>
            </a:r>
            <a:r>
              <a:rPr lang="fr-FR" sz="900" dirty="0">
                <a:solidFill>
                  <a:srgbClr val="000000"/>
                </a:solidFill>
                <a:latin typeface="Courier New" panose="02070309020205020404" pitchFamily="49" charset="0"/>
                <a:cs typeface="Courier New" panose="02070309020205020404" pitchFamily="49" charset="0"/>
              </a:rPr>
              <a:t>-[uni/</a:t>
            </a:r>
            <a:r>
              <a:rPr lang="fr-FR" sz="900" b="1" dirty="0" err="1">
                <a:solidFill>
                  <a:schemeClr val="accent1"/>
                </a:solidFill>
                <a:latin typeface="Courier New" panose="02070309020205020404" pitchFamily="49" charset="0"/>
                <a:cs typeface="Courier New" panose="02070309020205020404" pitchFamily="49" charset="0"/>
              </a:rPr>
              <a:t>tn</a:t>
            </a:r>
            <a:r>
              <a:rPr lang="fr-FR" sz="900" b="1" dirty="0">
                <a:solidFill>
                  <a:schemeClr val="accent1"/>
                </a:solidFill>
                <a:latin typeface="Courier New" panose="02070309020205020404" pitchFamily="49" charset="0"/>
                <a:cs typeface="Courier New" panose="02070309020205020404" pitchFamily="49" charset="0"/>
              </a:rPr>
              <a:t>-DC/</a:t>
            </a:r>
            <a:r>
              <a:rPr lang="fr-FR" sz="900" b="1" dirty="0" err="1">
                <a:solidFill>
                  <a:schemeClr val="accent1"/>
                </a:solidFill>
                <a:latin typeface="Courier New" panose="02070309020205020404" pitchFamily="49" charset="0"/>
                <a:cs typeface="Courier New" panose="02070309020205020404" pitchFamily="49" charset="0"/>
              </a:rPr>
              <a:t>ap</a:t>
            </a:r>
            <a:r>
              <a:rPr lang="fr-FR" sz="900" b="1" dirty="0">
                <a:solidFill>
                  <a:schemeClr val="accent1"/>
                </a:solidFill>
                <a:latin typeface="Courier New" panose="02070309020205020404" pitchFamily="49" charset="0"/>
                <a:cs typeface="Courier New" panose="02070309020205020404" pitchFamily="49" charset="0"/>
              </a:rPr>
              <a:t>-App/epg-EPG1</a:t>
            </a:r>
            <a:r>
              <a:rPr lang="fr-FR" sz="900" dirty="0">
                <a:solidFill>
                  <a:srgbClr val="000000"/>
                </a:solidFill>
                <a:latin typeface="Courier New" panose="02070309020205020404" pitchFamily="49" charset="0"/>
                <a:cs typeface="Courier New" panose="02070309020205020404" pitchFamily="49" charset="0"/>
              </a:rPr>
              <a:t>]/node-101/</a:t>
            </a:r>
            <a:r>
              <a:rPr lang="fr-FR" sz="900" dirty="0" err="1">
                <a:solidFill>
                  <a:srgbClr val="000000"/>
                </a:solidFill>
                <a:latin typeface="Courier New" panose="02070309020205020404" pitchFamily="49" charset="0"/>
                <a:cs typeface="Courier New" panose="02070309020205020404" pitchFamily="49" charset="0"/>
              </a:rPr>
              <a:t>stpathatt</a:t>
            </a:r>
            <a:r>
              <a:rPr lang="fr-FR" sz="900" dirty="0">
                <a:solidFill>
                  <a:srgbClr val="000000"/>
                </a:solidFill>
                <a:latin typeface="Courier New" panose="02070309020205020404" pitchFamily="49" charset="0"/>
                <a:cs typeface="Courier New" panose="02070309020205020404" pitchFamily="49" charset="0"/>
              </a:rPr>
              <a:t>-[n6k2-vpc]/</a:t>
            </a:r>
            <a:r>
              <a:rPr lang="fr-FR" sz="900" dirty="0" err="1">
                <a:solidFill>
                  <a:srgbClr val="000000"/>
                </a:solidFill>
                <a:latin typeface="Courier New" panose="02070309020205020404" pitchFamily="49" charset="0"/>
                <a:cs typeface="Courier New" panose="02070309020205020404" pitchFamily="49" charset="0"/>
              </a:rPr>
              <a:t>conndef</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conn</a:t>
            </a:r>
            <a:r>
              <a:rPr lang="fr-FR" sz="900" dirty="0">
                <a:solidFill>
                  <a:srgbClr val="000000"/>
                </a:solidFill>
                <a:latin typeface="Courier New" panose="02070309020205020404" pitchFamily="49" charset="0"/>
                <a:cs typeface="Courier New" panose="02070309020205020404" pitchFamily="49" charset="0"/>
              </a:rPr>
              <a:t>-[vlan-120]-[0.0.0.0]</a:t>
            </a:r>
          </a:p>
          <a:p>
            <a:pPr marL="57136" indent="0">
              <a:spcBef>
                <a:spcPts val="0"/>
              </a:spcBef>
              <a:buNone/>
            </a:pPr>
            <a:r>
              <a:rPr lang="fr-FR" sz="900" dirty="0" err="1">
                <a:solidFill>
                  <a:srgbClr val="000000"/>
                </a:solidFill>
                <a:latin typeface="Courier New" panose="02070309020205020404" pitchFamily="49" charset="0"/>
                <a:cs typeface="Courier New" panose="02070309020205020404" pitchFamily="49" charset="0"/>
              </a:rPr>
              <a:t>dn</a:t>
            </a:r>
            <a:r>
              <a:rPr lang="fr-FR" sz="900" dirty="0">
                <a:solidFill>
                  <a:srgbClr val="000000"/>
                </a:solidFill>
                <a:latin typeface="Courier New" panose="02070309020205020404" pitchFamily="49" charset="0"/>
                <a:cs typeface="Courier New" panose="02070309020205020404" pitchFamily="49" charset="0"/>
              </a:rPr>
              <a:t>           : uni/</a:t>
            </a:r>
            <a:r>
              <a:rPr lang="fr-FR" sz="900" dirty="0" err="1">
                <a:solidFill>
                  <a:srgbClr val="000000"/>
                </a:solidFill>
                <a:latin typeface="Courier New" panose="02070309020205020404" pitchFamily="49" charset="0"/>
                <a:cs typeface="Courier New" panose="02070309020205020404" pitchFamily="49" charset="0"/>
              </a:rPr>
              <a:t>epp</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fv</a:t>
            </a:r>
            <a:r>
              <a:rPr lang="fr-FR" sz="900" dirty="0">
                <a:solidFill>
                  <a:srgbClr val="000000"/>
                </a:solidFill>
                <a:latin typeface="Courier New" panose="02070309020205020404" pitchFamily="49" charset="0"/>
                <a:cs typeface="Courier New" panose="02070309020205020404" pitchFamily="49" charset="0"/>
              </a:rPr>
              <a:t>-[</a:t>
            </a:r>
            <a:r>
              <a:rPr lang="fr-FR" sz="900" dirty="0" smtClean="0">
                <a:solidFill>
                  <a:srgbClr val="000000"/>
                </a:solidFill>
                <a:latin typeface="Courier New" panose="02070309020205020404" pitchFamily="49" charset="0"/>
                <a:cs typeface="Courier New" panose="02070309020205020404" pitchFamily="49" charset="0"/>
              </a:rPr>
              <a:t>uni/</a:t>
            </a:r>
            <a:r>
              <a:rPr lang="fr-FR" sz="900" b="1" dirty="0" err="1" smtClean="0">
                <a:solidFill>
                  <a:schemeClr val="accent1"/>
                </a:solidFill>
                <a:latin typeface="Courier New" panose="02070309020205020404" pitchFamily="49" charset="0"/>
                <a:cs typeface="Courier New" panose="02070309020205020404" pitchFamily="49" charset="0"/>
              </a:rPr>
              <a:t>tn</a:t>
            </a:r>
            <a:r>
              <a:rPr lang="fr-FR" sz="900" b="1" dirty="0" smtClean="0">
                <a:solidFill>
                  <a:schemeClr val="accent1"/>
                </a:solidFill>
                <a:latin typeface="Courier New" panose="02070309020205020404" pitchFamily="49" charset="0"/>
                <a:cs typeface="Courier New" panose="02070309020205020404" pitchFamily="49" charset="0"/>
              </a:rPr>
              <a:t>-DC/</a:t>
            </a:r>
            <a:r>
              <a:rPr lang="fr-FR" sz="900" b="1" dirty="0" err="1" smtClean="0">
                <a:solidFill>
                  <a:schemeClr val="accent1"/>
                </a:solidFill>
                <a:latin typeface="Courier New" panose="02070309020205020404" pitchFamily="49" charset="0"/>
                <a:cs typeface="Courier New" panose="02070309020205020404" pitchFamily="49" charset="0"/>
              </a:rPr>
              <a:t>ap</a:t>
            </a:r>
            <a:r>
              <a:rPr lang="fr-FR" sz="900" b="1" dirty="0" smtClean="0">
                <a:solidFill>
                  <a:schemeClr val="accent1"/>
                </a:solidFill>
                <a:latin typeface="Courier New" panose="02070309020205020404" pitchFamily="49" charset="0"/>
                <a:cs typeface="Courier New" panose="02070309020205020404" pitchFamily="49" charset="0"/>
              </a:rPr>
              <a:t>-App/epg-EPG1</a:t>
            </a:r>
            <a:r>
              <a:rPr lang="fr-FR" sz="900" dirty="0" smtClean="0">
                <a:solidFill>
                  <a:srgbClr val="000000"/>
                </a:solidFill>
                <a:latin typeface="Courier New" panose="02070309020205020404" pitchFamily="49" charset="0"/>
                <a:cs typeface="Courier New" panose="02070309020205020404" pitchFamily="49" charset="0"/>
              </a:rPr>
              <a:t>]/</a:t>
            </a:r>
            <a:r>
              <a:rPr lang="fr-FR" sz="900" dirty="0">
                <a:solidFill>
                  <a:srgbClr val="000000"/>
                </a:solidFill>
                <a:latin typeface="Courier New" panose="02070309020205020404" pitchFamily="49" charset="0"/>
                <a:cs typeface="Courier New" panose="02070309020205020404" pitchFamily="49" charset="0"/>
              </a:rPr>
              <a:t>node-101/</a:t>
            </a:r>
            <a:r>
              <a:rPr lang="fr-FR" sz="900" dirty="0" err="1">
                <a:solidFill>
                  <a:srgbClr val="000000"/>
                </a:solidFill>
                <a:latin typeface="Courier New" panose="02070309020205020404" pitchFamily="49" charset="0"/>
                <a:cs typeface="Courier New" panose="02070309020205020404" pitchFamily="49" charset="0"/>
              </a:rPr>
              <a:t>stpathatt</a:t>
            </a:r>
            <a:r>
              <a:rPr lang="fr-FR" sz="900" dirty="0">
                <a:solidFill>
                  <a:srgbClr val="000000"/>
                </a:solidFill>
                <a:latin typeface="Courier New" panose="02070309020205020404" pitchFamily="49" charset="0"/>
                <a:cs typeface="Courier New" panose="02070309020205020404" pitchFamily="49" charset="0"/>
              </a:rPr>
              <a:t>-[eth1/33]/</a:t>
            </a:r>
            <a:r>
              <a:rPr lang="fr-FR" sz="900" dirty="0" err="1">
                <a:solidFill>
                  <a:srgbClr val="000000"/>
                </a:solidFill>
                <a:latin typeface="Courier New" panose="02070309020205020404" pitchFamily="49" charset="0"/>
                <a:cs typeface="Courier New" panose="02070309020205020404" pitchFamily="49" charset="0"/>
              </a:rPr>
              <a:t>conndef</a:t>
            </a:r>
            <a:r>
              <a:rPr lang="fr-FR" sz="900" dirty="0">
                <a:solidFill>
                  <a:srgbClr val="000000"/>
                </a:solidFill>
                <a:latin typeface="Courier New" panose="02070309020205020404" pitchFamily="49" charset="0"/>
                <a:cs typeface="Courier New" panose="02070309020205020404" pitchFamily="49" charset="0"/>
              </a:rPr>
              <a:t>/</a:t>
            </a:r>
            <a:r>
              <a:rPr lang="fr-FR" sz="900" dirty="0" err="1">
                <a:solidFill>
                  <a:srgbClr val="000000"/>
                </a:solidFill>
                <a:latin typeface="Courier New" panose="02070309020205020404" pitchFamily="49" charset="0"/>
                <a:cs typeface="Courier New" panose="02070309020205020404" pitchFamily="49" charset="0"/>
              </a:rPr>
              <a:t>conn</a:t>
            </a:r>
            <a:r>
              <a:rPr lang="fr-FR" sz="900" dirty="0">
                <a:solidFill>
                  <a:srgbClr val="000000"/>
                </a:solidFill>
                <a:latin typeface="Courier New" panose="02070309020205020404" pitchFamily="49" charset="0"/>
                <a:cs typeface="Courier New" panose="02070309020205020404" pitchFamily="49" charset="0"/>
              </a:rPr>
              <a:t>-[vlan-120]-[0.0.0.0]</a:t>
            </a:r>
          </a:p>
          <a:p>
            <a:pPr marL="57136" indent="0">
              <a:spcBef>
                <a:spcPts val="0"/>
              </a:spcBef>
              <a:buNone/>
            </a:pPr>
            <a:r>
              <a:rPr lang="fr-FR" sz="900" dirty="0">
                <a:solidFill>
                  <a:srgbClr val="000000"/>
                </a:solidFill>
                <a:latin typeface="Courier New" panose="02070309020205020404" pitchFamily="49" charset="0"/>
                <a:cs typeface="Courier New" panose="02070309020205020404" pitchFamily="49" charset="0"/>
              </a:rPr>
              <a:t>admin@pod2-apic1:~&gt;</a:t>
            </a:r>
          </a:p>
          <a:p>
            <a:pPr marL="57136" indent="0">
              <a:spcBef>
                <a:spcPts val="0"/>
              </a:spcBef>
              <a:buNone/>
            </a:pPr>
            <a:endParaRPr lang="fr-FR" sz="1500" b="1" dirty="0" smtClean="0">
              <a:solidFill>
                <a:srgbClr val="000000"/>
              </a:solidFill>
              <a:cs typeface="Courier New" panose="02070309020205020404" pitchFamily="49" charset="0"/>
            </a:endParaRPr>
          </a:p>
          <a:p>
            <a:pPr marL="57136" indent="0">
              <a:spcBef>
                <a:spcPts val="0"/>
              </a:spcBef>
              <a:buNone/>
            </a:pPr>
            <a:endParaRPr lang="fr-FR" sz="1500" b="1" dirty="0">
              <a:solidFill>
                <a:srgbClr val="000000"/>
              </a:solidFill>
              <a:cs typeface="Courier New" panose="02070309020205020404" pitchFamily="49" charset="0"/>
            </a:endParaRPr>
          </a:p>
          <a:p>
            <a:pPr marL="57136" indent="0">
              <a:spcBef>
                <a:spcPts val="0"/>
              </a:spcBef>
              <a:buNone/>
            </a:pPr>
            <a:endParaRPr lang="fr-FR" sz="1500" b="1" dirty="0" smtClean="0">
              <a:solidFill>
                <a:srgbClr val="000000"/>
              </a:solidFill>
              <a:cs typeface="Courier New" panose="02070309020205020404" pitchFamily="49" charset="0"/>
            </a:endParaRPr>
          </a:p>
          <a:p>
            <a:pPr marL="57136" indent="0">
              <a:spcBef>
                <a:spcPts val="0"/>
              </a:spcBef>
              <a:buNone/>
            </a:pPr>
            <a:r>
              <a:rPr lang="fr-FR" sz="1500" b="1" dirty="0" err="1" smtClean="0">
                <a:solidFill>
                  <a:srgbClr val="000000"/>
                </a:solidFill>
                <a:cs typeface="Courier New" panose="02070309020205020404" pitchFamily="49" charset="0"/>
              </a:rPr>
              <a:t>Where</a:t>
            </a:r>
            <a:r>
              <a:rPr lang="fr-FR" sz="1500" b="1" dirty="0" smtClean="0">
                <a:solidFill>
                  <a:srgbClr val="000000"/>
                </a:solidFill>
                <a:cs typeface="Courier New" panose="02070309020205020404" pitchFamily="49" charset="0"/>
              </a:rPr>
              <a:t> </a:t>
            </a:r>
            <a:r>
              <a:rPr lang="fr-FR" sz="1500" b="1" dirty="0">
                <a:solidFill>
                  <a:srgbClr val="000000"/>
                </a:solidFill>
                <a:cs typeface="Courier New" panose="02070309020205020404" pitchFamily="49" charset="0"/>
              </a:rPr>
              <a:t>do </a:t>
            </a:r>
            <a:r>
              <a:rPr lang="fr-FR" sz="1500" b="1" dirty="0" err="1">
                <a:solidFill>
                  <a:srgbClr val="000000"/>
                </a:solidFill>
                <a:cs typeface="Courier New" panose="02070309020205020404" pitchFamily="49" charset="0"/>
              </a:rPr>
              <a:t>we</a:t>
            </a:r>
            <a:r>
              <a:rPr lang="fr-FR" sz="1500" b="1" dirty="0">
                <a:solidFill>
                  <a:srgbClr val="000000"/>
                </a:solidFill>
                <a:cs typeface="Courier New" panose="02070309020205020404" pitchFamily="49" charset="0"/>
              </a:rPr>
              <a:t> use </a:t>
            </a:r>
            <a:r>
              <a:rPr lang="fr-FR" sz="1500" b="1" dirty="0" smtClean="0">
                <a:solidFill>
                  <a:srgbClr val="000000"/>
                </a:solidFill>
                <a:cs typeface="Courier New" panose="02070309020205020404" pitchFamily="49" charset="0"/>
              </a:rPr>
              <a:t>vlan-850 </a:t>
            </a:r>
            <a:r>
              <a:rPr lang="fr-FR" sz="1500" b="1" dirty="0">
                <a:solidFill>
                  <a:srgbClr val="000000"/>
                </a:solidFill>
                <a:cs typeface="Courier New" panose="02070309020205020404" pitchFamily="49" charset="0"/>
              </a:rPr>
              <a:t>?</a:t>
            </a:r>
          </a:p>
          <a:p>
            <a:pPr marL="57136" indent="0">
              <a:spcBef>
                <a:spcPts val="0"/>
              </a:spcBef>
              <a:buNone/>
            </a:pPr>
            <a:endParaRPr lang="fr-FR" sz="800" dirty="0" smtClean="0">
              <a:solidFill>
                <a:srgbClr val="000000"/>
              </a:solidFill>
              <a:latin typeface="Courier New" panose="02070309020205020404" pitchFamily="49" charset="0"/>
              <a:cs typeface="Courier New" panose="02070309020205020404" pitchFamily="49" charset="0"/>
            </a:endParaRPr>
          </a:p>
          <a:p>
            <a:pPr marL="57136" indent="0">
              <a:spcBef>
                <a:spcPts val="0"/>
              </a:spcBef>
              <a:buNone/>
            </a:pPr>
            <a:endParaRPr lang="fr-FR" sz="800" dirty="0">
              <a:solidFill>
                <a:srgbClr val="000000"/>
              </a:solidFill>
              <a:latin typeface="Courier New" panose="02070309020205020404" pitchFamily="49" charset="0"/>
              <a:cs typeface="Courier New" panose="02070309020205020404" pitchFamily="49" charset="0"/>
            </a:endParaRPr>
          </a:p>
          <a:p>
            <a:pPr marL="57136" indent="0">
              <a:spcBef>
                <a:spcPts val="0"/>
              </a:spcBef>
              <a:buNone/>
            </a:pPr>
            <a:r>
              <a:rPr lang="fr-FR" sz="800" b="1" dirty="0">
                <a:solidFill>
                  <a:srgbClr val="000000"/>
                </a:solidFill>
                <a:latin typeface="Courier New" panose="02070309020205020404" pitchFamily="49" charset="0"/>
                <a:cs typeface="Courier New" panose="02070309020205020404" pitchFamily="49" charset="0"/>
              </a:rPr>
              <a:t>admin@pod2-apic3:~&gt;  </a:t>
            </a:r>
            <a:r>
              <a:rPr lang="fr-FR" sz="800" b="1" dirty="0" err="1">
                <a:solidFill>
                  <a:srgbClr val="000000"/>
                </a:solidFill>
                <a:latin typeface="Courier New" panose="02070309020205020404" pitchFamily="49" charset="0"/>
                <a:cs typeface="Courier New" panose="02070309020205020404" pitchFamily="49" charset="0"/>
              </a:rPr>
              <a:t>moquery</a:t>
            </a:r>
            <a:r>
              <a:rPr lang="fr-FR" sz="800" b="1" dirty="0">
                <a:solidFill>
                  <a:srgbClr val="000000"/>
                </a:solidFill>
                <a:latin typeface="Courier New" panose="02070309020205020404" pitchFamily="49" charset="0"/>
                <a:cs typeface="Courier New" panose="02070309020205020404" pitchFamily="49" charset="0"/>
              </a:rPr>
              <a:t> -c </a:t>
            </a:r>
            <a:r>
              <a:rPr lang="fr-FR" sz="800" b="1" dirty="0" err="1">
                <a:solidFill>
                  <a:srgbClr val="000000"/>
                </a:solidFill>
                <a:latin typeface="Courier New" panose="02070309020205020404" pitchFamily="49" charset="0"/>
                <a:cs typeface="Courier New" panose="02070309020205020404" pitchFamily="49" charset="0"/>
              </a:rPr>
              <a:t>fvIfConn</a:t>
            </a:r>
            <a:r>
              <a:rPr lang="fr-FR" sz="800" b="1" dirty="0">
                <a:solidFill>
                  <a:srgbClr val="000000"/>
                </a:solidFill>
                <a:latin typeface="Courier New" panose="02070309020205020404" pitchFamily="49" charset="0"/>
                <a:cs typeface="Courier New" panose="02070309020205020404" pitchFamily="49" charset="0"/>
              </a:rPr>
              <a:t> | </a:t>
            </a:r>
            <a:r>
              <a:rPr lang="fr-FR" sz="800" b="1" dirty="0" err="1">
                <a:solidFill>
                  <a:srgbClr val="000000"/>
                </a:solidFill>
                <a:latin typeface="Courier New" panose="02070309020205020404" pitchFamily="49" charset="0"/>
                <a:cs typeface="Courier New" panose="02070309020205020404" pitchFamily="49" charset="0"/>
              </a:rPr>
              <a:t>egrep</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dn</a:t>
            </a:r>
            <a:r>
              <a:rPr lang="fr-FR" sz="800" b="1" dirty="0">
                <a:solidFill>
                  <a:srgbClr val="000000"/>
                </a:solidFill>
                <a:latin typeface="Courier New" panose="02070309020205020404" pitchFamily="49" charset="0"/>
                <a:cs typeface="Courier New" panose="02070309020205020404" pitchFamily="49" charset="0"/>
              </a:rPr>
              <a:t>.*vlan-850"</a:t>
            </a:r>
          </a:p>
          <a:p>
            <a:pPr marL="57136" indent="0">
              <a:spcBef>
                <a:spcPts val="0"/>
              </a:spcBef>
              <a:buNone/>
            </a:pPr>
            <a:r>
              <a:rPr lang="fr-FR" sz="800" b="1" dirty="0" err="1">
                <a:solidFill>
                  <a:srgbClr val="000000"/>
                </a:solidFill>
                <a:latin typeface="Courier New" panose="02070309020205020404" pitchFamily="49" charset="0"/>
                <a:cs typeface="Courier New" panose="02070309020205020404" pitchFamily="49" charset="0"/>
              </a:rPr>
              <a:t>dn</a:t>
            </a:r>
            <a:r>
              <a:rPr lang="fr-FR" sz="800" b="1" dirty="0">
                <a:solidFill>
                  <a:srgbClr val="000000"/>
                </a:solidFill>
                <a:latin typeface="Courier New" panose="02070309020205020404" pitchFamily="49" charset="0"/>
                <a:cs typeface="Courier New" panose="02070309020205020404" pitchFamily="49" charset="0"/>
              </a:rPr>
              <a:t>           : uni/</a:t>
            </a:r>
            <a:r>
              <a:rPr lang="fr-FR" sz="800" b="1" dirty="0" err="1">
                <a:solidFill>
                  <a:srgbClr val="000000"/>
                </a:solidFill>
                <a:latin typeface="Courier New" panose="02070309020205020404" pitchFamily="49" charset="0"/>
                <a:cs typeface="Courier New" panose="02070309020205020404" pitchFamily="49" charset="0"/>
              </a:rPr>
              <a:t>epp</a:t>
            </a:r>
            <a:r>
              <a:rPr lang="fr-FR" sz="800" b="1" dirty="0">
                <a:solidFill>
                  <a:srgbClr val="000000"/>
                </a:solidFill>
                <a:latin typeface="Courier New" panose="02070309020205020404" pitchFamily="49" charset="0"/>
                <a:cs typeface="Courier New" panose="02070309020205020404" pitchFamily="49" charset="0"/>
              </a:rPr>
              <a:t>/</a:t>
            </a:r>
            <a:r>
              <a:rPr lang="fr-FR" sz="800" b="1" dirty="0" err="1">
                <a:solidFill>
                  <a:srgbClr val="000000"/>
                </a:solidFill>
                <a:latin typeface="Courier New" panose="02070309020205020404" pitchFamily="49" charset="0"/>
                <a:cs typeface="Courier New" panose="02070309020205020404" pitchFamily="49" charset="0"/>
              </a:rPr>
              <a:t>rtd</a:t>
            </a:r>
            <a:r>
              <a:rPr lang="fr-FR" sz="800" b="1" dirty="0">
                <a:solidFill>
                  <a:srgbClr val="000000"/>
                </a:solidFill>
                <a:latin typeface="Courier New" panose="02070309020205020404" pitchFamily="49" charset="0"/>
                <a:cs typeface="Courier New" panose="02070309020205020404" pitchFamily="49" charset="0"/>
              </a:rPr>
              <a:t>-[uni/</a:t>
            </a:r>
            <a:r>
              <a:rPr lang="fr-FR" sz="800" b="1" dirty="0" err="1">
                <a:solidFill>
                  <a:srgbClr val="000000"/>
                </a:solidFill>
                <a:latin typeface="Courier New" panose="02070309020205020404" pitchFamily="49" charset="0"/>
                <a:cs typeface="Courier New" panose="02070309020205020404" pitchFamily="49" charset="0"/>
              </a:rPr>
              <a:t>tn</a:t>
            </a:r>
            <a:r>
              <a:rPr lang="fr-FR" sz="800" b="1" dirty="0">
                <a:solidFill>
                  <a:srgbClr val="000000"/>
                </a:solidFill>
                <a:latin typeface="Courier New" panose="02070309020205020404" pitchFamily="49" charset="0"/>
                <a:cs typeface="Courier New" panose="02070309020205020404" pitchFamily="49" charset="0"/>
              </a:rPr>
              <a:t>-OSPF/out-OSPF-Ext/</a:t>
            </a:r>
            <a:r>
              <a:rPr lang="fr-FR" sz="800" b="1" dirty="0" err="1">
                <a:solidFill>
                  <a:srgbClr val="000000"/>
                </a:solidFill>
                <a:latin typeface="Courier New" panose="02070309020205020404" pitchFamily="49" charset="0"/>
                <a:cs typeface="Courier New" panose="02070309020205020404" pitchFamily="49" charset="0"/>
              </a:rPr>
              <a:t>instP</a:t>
            </a:r>
            <a:r>
              <a:rPr lang="fr-FR" sz="800" b="1" dirty="0">
                <a:solidFill>
                  <a:srgbClr val="000000"/>
                </a:solidFill>
                <a:latin typeface="Courier New" panose="02070309020205020404" pitchFamily="49" charset="0"/>
                <a:cs typeface="Courier New" panose="02070309020205020404" pitchFamily="49" charset="0"/>
              </a:rPr>
              <a:t>-</a:t>
            </a:r>
            <a:r>
              <a:rPr lang="fr-FR" sz="800" b="1" dirty="0" err="1">
                <a:solidFill>
                  <a:srgbClr val="000000"/>
                </a:solidFill>
                <a:latin typeface="Courier New" panose="02070309020205020404" pitchFamily="49" charset="0"/>
                <a:cs typeface="Courier New" panose="02070309020205020404" pitchFamily="49" charset="0"/>
              </a:rPr>
              <a:t>ospf</a:t>
            </a:r>
            <a:r>
              <a:rPr lang="fr-FR" sz="800" b="1" dirty="0">
                <a:solidFill>
                  <a:srgbClr val="000000"/>
                </a:solidFill>
                <a:latin typeface="Courier New" panose="02070309020205020404" pitchFamily="49" charset="0"/>
                <a:cs typeface="Courier New" panose="02070309020205020404" pitchFamily="49" charset="0"/>
              </a:rPr>
              <a:t>-net]/node-101/</a:t>
            </a:r>
            <a:r>
              <a:rPr lang="fr-FR" sz="800" b="1" dirty="0" err="1">
                <a:solidFill>
                  <a:srgbClr val="000000"/>
                </a:solidFill>
                <a:latin typeface="Courier New" panose="02070309020205020404" pitchFamily="49" charset="0"/>
                <a:cs typeface="Courier New" panose="02070309020205020404" pitchFamily="49" charset="0"/>
              </a:rPr>
              <a:t>stpathatt</a:t>
            </a:r>
            <a:r>
              <a:rPr lang="fr-FR" sz="800" b="1" dirty="0">
                <a:solidFill>
                  <a:srgbClr val="000000"/>
                </a:solidFill>
                <a:latin typeface="Courier New" panose="02070309020205020404" pitchFamily="49" charset="0"/>
                <a:cs typeface="Courier New" panose="02070309020205020404" pitchFamily="49" charset="0"/>
              </a:rPr>
              <a:t>-[eth1/33]/</a:t>
            </a:r>
            <a:r>
              <a:rPr lang="fr-FR" sz="800" b="1" dirty="0" err="1">
                <a:solidFill>
                  <a:srgbClr val="000000"/>
                </a:solidFill>
                <a:latin typeface="Courier New" panose="02070309020205020404" pitchFamily="49" charset="0"/>
                <a:cs typeface="Courier New" panose="02070309020205020404" pitchFamily="49" charset="0"/>
              </a:rPr>
              <a:t>conndef</a:t>
            </a:r>
            <a:r>
              <a:rPr lang="fr-FR" sz="800" b="1" dirty="0">
                <a:solidFill>
                  <a:srgbClr val="000000"/>
                </a:solidFill>
                <a:latin typeface="Courier New" panose="02070309020205020404" pitchFamily="49" charset="0"/>
                <a:cs typeface="Courier New" panose="02070309020205020404" pitchFamily="49" charset="0"/>
              </a:rPr>
              <a:t>/</a:t>
            </a:r>
            <a:r>
              <a:rPr lang="fr-FR" sz="800" b="1" dirty="0" err="1">
                <a:solidFill>
                  <a:srgbClr val="000000"/>
                </a:solidFill>
                <a:latin typeface="Courier New" panose="02070309020205020404" pitchFamily="49" charset="0"/>
                <a:cs typeface="Courier New" panose="02070309020205020404" pitchFamily="49" charset="0"/>
              </a:rPr>
              <a:t>conn</a:t>
            </a:r>
            <a:r>
              <a:rPr lang="fr-FR" sz="800" b="1" dirty="0">
                <a:solidFill>
                  <a:srgbClr val="000000"/>
                </a:solidFill>
                <a:latin typeface="Courier New" panose="02070309020205020404" pitchFamily="49" charset="0"/>
                <a:cs typeface="Courier New" panose="02070309020205020404" pitchFamily="49" charset="0"/>
              </a:rPr>
              <a:t>-[vlan-850]-[10.253.255.22/29]</a:t>
            </a:r>
          </a:p>
          <a:p>
            <a:pPr marL="57136" indent="0">
              <a:spcBef>
                <a:spcPts val="0"/>
              </a:spcBef>
              <a:buNone/>
            </a:pPr>
            <a:r>
              <a:rPr lang="fr-FR" sz="800" b="1" dirty="0">
                <a:solidFill>
                  <a:srgbClr val="000000"/>
                </a:solidFill>
                <a:latin typeface="Courier New" panose="02070309020205020404" pitchFamily="49" charset="0"/>
                <a:cs typeface="Courier New" panose="02070309020205020404" pitchFamily="49" charset="0"/>
              </a:rPr>
              <a:t>admin@pod2-apic3:~&gt;</a:t>
            </a:r>
          </a:p>
          <a:p>
            <a:pPr marL="57136" indent="0">
              <a:spcBef>
                <a:spcPts val="0"/>
              </a:spcBef>
              <a:buNone/>
            </a:pPr>
            <a:endParaRPr lang="fr-FR" sz="800" dirty="0">
              <a:solidFill>
                <a:srgbClr val="000000"/>
              </a:solidFill>
            </a:endParaRPr>
          </a:p>
        </p:txBody>
      </p:sp>
      <p:sp>
        <p:nvSpPr>
          <p:cNvPr id="3" name="Title 2"/>
          <p:cNvSpPr>
            <a:spLocks noGrp="1"/>
          </p:cNvSpPr>
          <p:nvPr>
            <p:ph type="title"/>
          </p:nvPr>
        </p:nvSpPr>
        <p:spPr>
          <a:xfrm>
            <a:off x="247853" y="144366"/>
            <a:ext cx="8345488" cy="731837"/>
          </a:xfrm>
        </p:spPr>
        <p:txBody>
          <a:bodyPr/>
          <a:lstStyle/>
          <a:p>
            <a:r>
              <a:rPr lang="fr-FR" dirty="0" err="1" smtClean="0"/>
              <a:t>Example</a:t>
            </a:r>
            <a:r>
              <a:rPr lang="fr-FR" dirty="0" smtClean="0"/>
              <a:t> - </a:t>
            </a:r>
            <a:r>
              <a:rPr lang="fr-FR" dirty="0" err="1" smtClean="0"/>
              <a:t>Wants</a:t>
            </a:r>
            <a:r>
              <a:rPr lang="fr-FR" dirty="0" smtClean="0"/>
              <a:t> to </a:t>
            </a:r>
            <a:r>
              <a:rPr lang="fr-FR" dirty="0" err="1" smtClean="0"/>
              <a:t>find</a:t>
            </a:r>
            <a:r>
              <a:rPr lang="fr-FR" dirty="0" smtClean="0"/>
              <a:t> out </a:t>
            </a:r>
            <a:r>
              <a:rPr lang="fr-FR" dirty="0" err="1" smtClean="0"/>
              <a:t>whether</a:t>
            </a:r>
            <a:r>
              <a:rPr lang="fr-FR" dirty="0" smtClean="0"/>
              <a:t> and </a:t>
            </a:r>
            <a:r>
              <a:rPr lang="fr-FR" dirty="0" err="1" smtClean="0"/>
              <a:t>where</a:t>
            </a:r>
            <a:r>
              <a:rPr lang="fr-FR" dirty="0" smtClean="0"/>
              <a:t> an </a:t>
            </a:r>
            <a:r>
              <a:rPr lang="fr-FR" dirty="0" err="1" smtClean="0"/>
              <a:t>encap</a:t>
            </a:r>
            <a:r>
              <a:rPr lang="fr-FR" dirty="0" smtClean="0"/>
              <a:t> vlan </a:t>
            </a:r>
            <a:r>
              <a:rPr lang="fr-FR" dirty="0" err="1" smtClean="0"/>
              <a:t>is</a:t>
            </a:r>
            <a:r>
              <a:rPr lang="fr-FR" dirty="0" smtClean="0"/>
              <a:t> in use ?</a:t>
            </a:r>
            <a:endParaRPr lang="fr-FR" dirty="0"/>
          </a:p>
        </p:txBody>
      </p:sp>
      <p:sp>
        <p:nvSpPr>
          <p:cNvPr id="5" name="TextBox 4"/>
          <p:cNvSpPr txBox="1"/>
          <p:nvPr/>
        </p:nvSpPr>
        <p:spPr>
          <a:xfrm>
            <a:off x="4501662" y="3164286"/>
            <a:ext cx="4642338" cy="600164"/>
          </a:xfrm>
          <a:prstGeom prst="rect">
            <a:avLst/>
          </a:prstGeom>
          <a:solidFill>
            <a:srgbClr val="FF0000"/>
          </a:solidFill>
        </p:spPr>
        <p:txBody>
          <a:bodyPr wrap="square" rtlCol="0">
            <a:spAutoFit/>
          </a:bodyPr>
          <a:lstStyle/>
          <a:p>
            <a:r>
              <a:rPr lang="fr-FR" sz="1100" dirty="0" err="1" smtClean="0">
                <a:solidFill>
                  <a:schemeClr val="bg1"/>
                </a:solidFill>
              </a:rPr>
              <a:t>Used</a:t>
            </a:r>
            <a:r>
              <a:rPr lang="fr-FR" sz="1100" dirty="0" smtClean="0">
                <a:solidFill>
                  <a:schemeClr val="bg1"/>
                </a:solidFill>
              </a:rPr>
              <a:t> by EPG : EPG1 in </a:t>
            </a:r>
            <a:r>
              <a:rPr lang="fr-FR" sz="1100" dirty="0" err="1" smtClean="0">
                <a:solidFill>
                  <a:schemeClr val="bg1"/>
                </a:solidFill>
              </a:rPr>
              <a:t>tn</a:t>
            </a:r>
            <a:r>
              <a:rPr lang="fr-FR" sz="1100" dirty="0" smtClean="0">
                <a:solidFill>
                  <a:schemeClr val="bg1"/>
                </a:solidFill>
              </a:rPr>
              <a:t>-DC on </a:t>
            </a:r>
            <a:r>
              <a:rPr lang="fr-FR" sz="1100" dirty="0" err="1" smtClean="0">
                <a:solidFill>
                  <a:schemeClr val="bg1"/>
                </a:solidFill>
              </a:rPr>
              <a:t>node</a:t>
            </a:r>
            <a:r>
              <a:rPr lang="fr-FR" sz="1100" dirty="0" smtClean="0">
                <a:solidFill>
                  <a:schemeClr val="bg1"/>
                </a:solidFill>
              </a:rPr>
              <a:t> 101 to 102, </a:t>
            </a:r>
          </a:p>
          <a:p>
            <a:r>
              <a:rPr lang="fr-FR" sz="1100" dirty="0" smtClean="0">
                <a:solidFill>
                  <a:schemeClr val="bg1"/>
                </a:solidFill>
              </a:rPr>
              <a:t>This </a:t>
            </a:r>
            <a:r>
              <a:rPr lang="fr-FR" sz="1100" dirty="0" err="1" smtClean="0">
                <a:solidFill>
                  <a:schemeClr val="bg1"/>
                </a:solidFill>
              </a:rPr>
              <a:t>is</a:t>
            </a:r>
            <a:r>
              <a:rPr lang="fr-FR" sz="1100" dirty="0" smtClean="0">
                <a:solidFill>
                  <a:schemeClr val="bg1"/>
                </a:solidFill>
              </a:rPr>
              <a:t> </a:t>
            </a:r>
            <a:r>
              <a:rPr lang="fr-FR" sz="1100" dirty="0" err="1" smtClean="0">
                <a:solidFill>
                  <a:schemeClr val="bg1"/>
                </a:solidFill>
              </a:rPr>
              <a:t>stpathatt</a:t>
            </a:r>
            <a:r>
              <a:rPr lang="fr-FR" sz="1100" dirty="0" smtClean="0">
                <a:solidFill>
                  <a:schemeClr val="bg1"/>
                </a:solidFill>
              </a:rPr>
              <a:t>(</a:t>
            </a:r>
            <a:r>
              <a:rPr lang="fr-FR" sz="1100" dirty="0" err="1" smtClean="0">
                <a:solidFill>
                  <a:schemeClr val="bg1"/>
                </a:solidFill>
              </a:rPr>
              <a:t>Static</a:t>
            </a:r>
            <a:r>
              <a:rPr lang="fr-FR" sz="1100" dirty="0" smtClean="0">
                <a:solidFill>
                  <a:schemeClr val="bg1"/>
                </a:solidFill>
              </a:rPr>
              <a:t> Path) </a:t>
            </a:r>
            <a:r>
              <a:rPr lang="fr-FR" sz="1100" dirty="0" err="1" smtClean="0">
                <a:solidFill>
                  <a:schemeClr val="bg1"/>
                </a:solidFill>
              </a:rPr>
              <a:t>going</a:t>
            </a:r>
            <a:r>
              <a:rPr lang="fr-FR" sz="1100" dirty="0" smtClean="0">
                <a:solidFill>
                  <a:schemeClr val="bg1"/>
                </a:solidFill>
              </a:rPr>
              <a:t> for </a:t>
            </a:r>
            <a:r>
              <a:rPr lang="fr-FR" sz="1100" dirty="0" err="1" smtClean="0">
                <a:solidFill>
                  <a:schemeClr val="bg1"/>
                </a:solidFill>
              </a:rPr>
              <a:t>example</a:t>
            </a:r>
            <a:r>
              <a:rPr lang="fr-FR" sz="1100" dirty="0" smtClean="0">
                <a:solidFill>
                  <a:schemeClr val="bg1"/>
                </a:solidFill>
              </a:rPr>
              <a:t> on a VPC on 101-102 </a:t>
            </a:r>
            <a:r>
              <a:rPr lang="fr-FR" sz="1100" dirty="0" err="1" smtClean="0">
                <a:solidFill>
                  <a:schemeClr val="bg1"/>
                </a:solidFill>
              </a:rPr>
              <a:t>called</a:t>
            </a:r>
            <a:r>
              <a:rPr lang="fr-FR" sz="1100" dirty="0" smtClean="0">
                <a:solidFill>
                  <a:schemeClr val="bg1"/>
                </a:solidFill>
              </a:rPr>
              <a:t> n7k2-vpc and </a:t>
            </a:r>
            <a:r>
              <a:rPr lang="fr-FR" sz="1100" dirty="0" err="1" smtClean="0">
                <a:solidFill>
                  <a:schemeClr val="bg1"/>
                </a:solidFill>
              </a:rPr>
              <a:t>also</a:t>
            </a:r>
            <a:r>
              <a:rPr lang="fr-FR" sz="1100" dirty="0" smtClean="0">
                <a:solidFill>
                  <a:schemeClr val="bg1"/>
                </a:solidFill>
              </a:rPr>
              <a:t> on 1/33 on </a:t>
            </a:r>
            <a:r>
              <a:rPr lang="fr-FR" sz="1100" dirty="0" err="1" smtClean="0">
                <a:solidFill>
                  <a:schemeClr val="bg1"/>
                </a:solidFill>
              </a:rPr>
              <a:t>node</a:t>
            </a:r>
            <a:r>
              <a:rPr lang="fr-FR" sz="1100" dirty="0" smtClean="0">
                <a:solidFill>
                  <a:schemeClr val="bg1"/>
                </a:solidFill>
              </a:rPr>
              <a:t> 101</a:t>
            </a:r>
            <a:endParaRPr lang="fr-FR" sz="1100" dirty="0">
              <a:solidFill>
                <a:schemeClr val="bg1"/>
              </a:solidFill>
            </a:endParaRPr>
          </a:p>
        </p:txBody>
      </p:sp>
      <p:sp>
        <p:nvSpPr>
          <p:cNvPr id="6" name="TextBox 5"/>
          <p:cNvSpPr txBox="1"/>
          <p:nvPr/>
        </p:nvSpPr>
        <p:spPr>
          <a:xfrm>
            <a:off x="4232031" y="4595474"/>
            <a:ext cx="4642338" cy="261610"/>
          </a:xfrm>
          <a:prstGeom prst="rect">
            <a:avLst/>
          </a:prstGeom>
          <a:solidFill>
            <a:schemeClr val="accent1">
              <a:lumMod val="75000"/>
            </a:schemeClr>
          </a:solidFill>
        </p:spPr>
        <p:txBody>
          <a:bodyPr wrap="square" rtlCol="0">
            <a:spAutoFit/>
          </a:bodyPr>
          <a:lstStyle/>
          <a:p>
            <a:r>
              <a:rPr lang="fr-FR" sz="1100" dirty="0" err="1" smtClean="0">
                <a:solidFill>
                  <a:schemeClr val="bg1"/>
                </a:solidFill>
              </a:rPr>
              <a:t>Used</a:t>
            </a:r>
            <a:r>
              <a:rPr lang="fr-FR" sz="1100" dirty="0" smtClean="0">
                <a:solidFill>
                  <a:schemeClr val="bg1"/>
                </a:solidFill>
              </a:rPr>
              <a:t> by a L3 out </a:t>
            </a:r>
            <a:r>
              <a:rPr lang="fr-FR" sz="1100" dirty="0" err="1" smtClean="0">
                <a:solidFill>
                  <a:schemeClr val="bg1"/>
                </a:solidFill>
              </a:rPr>
              <a:t>called</a:t>
            </a:r>
            <a:r>
              <a:rPr lang="fr-FR" sz="1100" dirty="0" smtClean="0">
                <a:solidFill>
                  <a:schemeClr val="bg1"/>
                </a:solidFill>
              </a:rPr>
              <a:t> </a:t>
            </a:r>
            <a:r>
              <a:rPr lang="fr-FR" sz="1100" dirty="0" err="1" smtClean="0">
                <a:solidFill>
                  <a:schemeClr val="bg1"/>
                </a:solidFill>
              </a:rPr>
              <a:t>ospf</a:t>
            </a:r>
            <a:r>
              <a:rPr lang="fr-FR" sz="1100" dirty="0" smtClean="0">
                <a:solidFill>
                  <a:schemeClr val="bg1"/>
                </a:solidFill>
              </a:rPr>
              <a:t>-EXT in </a:t>
            </a:r>
            <a:r>
              <a:rPr lang="fr-FR" sz="1100" dirty="0" err="1" smtClean="0">
                <a:solidFill>
                  <a:schemeClr val="bg1"/>
                </a:solidFill>
              </a:rPr>
              <a:t>tn</a:t>
            </a:r>
            <a:r>
              <a:rPr lang="fr-FR" sz="1100" dirty="0" smtClean="0">
                <a:solidFill>
                  <a:schemeClr val="bg1"/>
                </a:solidFill>
              </a:rPr>
              <a:t>-OSPF </a:t>
            </a:r>
            <a:r>
              <a:rPr lang="fr-FR" sz="1100" dirty="0" err="1" smtClean="0">
                <a:solidFill>
                  <a:schemeClr val="bg1"/>
                </a:solidFill>
              </a:rPr>
              <a:t>with</a:t>
            </a:r>
            <a:r>
              <a:rPr lang="fr-FR" sz="1100" dirty="0" smtClean="0">
                <a:solidFill>
                  <a:schemeClr val="bg1"/>
                </a:solidFill>
              </a:rPr>
              <a:t> node101 port 1/33</a:t>
            </a:r>
            <a:endParaRPr lang="fr-FR" sz="1100" dirty="0">
              <a:solidFill>
                <a:schemeClr val="bg1"/>
              </a:solidFill>
            </a:endParaRPr>
          </a:p>
        </p:txBody>
      </p:sp>
    </p:spTree>
    <p:extLst>
      <p:ext uri="{BB962C8B-B14F-4D97-AF65-F5344CB8AC3E}">
        <p14:creationId xmlns:p14="http://schemas.microsoft.com/office/powerpoint/2010/main" val="27572135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213" y="159730"/>
            <a:ext cx="8345488" cy="731837"/>
          </a:xfrm>
        </p:spPr>
        <p:txBody>
          <a:bodyPr/>
          <a:lstStyle/>
          <a:p>
            <a:r>
              <a:rPr lang="fr-FR" dirty="0" smtClean="0"/>
              <a:t>MIT high </a:t>
            </a:r>
            <a:r>
              <a:rPr lang="fr-FR" dirty="0" err="1" smtClean="0"/>
              <a:t>level</a:t>
            </a:r>
            <a:r>
              <a:rPr lang="fr-FR" dirty="0" smtClean="0"/>
              <a:t> </a:t>
            </a:r>
            <a:r>
              <a:rPr lang="fr-FR" dirty="0" err="1" smtClean="0"/>
              <a:t>org</a:t>
            </a:r>
            <a:r>
              <a:rPr lang="fr-FR" dirty="0" smtClean="0"/>
              <a:t> </a:t>
            </a:r>
            <a:endParaRPr lang="fr-FR" dirty="0"/>
          </a:p>
        </p:txBody>
      </p:sp>
      <p:sp>
        <p:nvSpPr>
          <p:cNvPr id="3" name="Rectangle 2"/>
          <p:cNvSpPr/>
          <p:nvPr/>
        </p:nvSpPr>
        <p:spPr>
          <a:xfrm>
            <a:off x="4001607" y="377905"/>
            <a:ext cx="563908"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endParaRPr lang="en-US" sz="700" b="1" dirty="0" smtClean="0">
              <a:solidFill>
                <a:srgbClr val="FF0000"/>
              </a:solidFill>
            </a:endParaRPr>
          </a:p>
        </p:txBody>
      </p:sp>
      <p:sp>
        <p:nvSpPr>
          <p:cNvPr id="4" name="Rectangle 3"/>
          <p:cNvSpPr/>
          <p:nvPr/>
        </p:nvSpPr>
        <p:spPr>
          <a:xfrm>
            <a:off x="1106007" y="1099520"/>
            <a:ext cx="563908"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dbgs</a:t>
            </a:r>
            <a:endParaRPr lang="en-US" sz="700" b="1" dirty="0" smtClean="0">
              <a:solidFill>
                <a:srgbClr val="FF0000"/>
              </a:solidFill>
            </a:endParaRPr>
          </a:p>
        </p:txBody>
      </p:sp>
      <p:sp>
        <p:nvSpPr>
          <p:cNvPr id="5" name="Rectangle 4"/>
          <p:cNvSpPr/>
          <p:nvPr/>
        </p:nvSpPr>
        <p:spPr>
          <a:xfrm>
            <a:off x="243213" y="1770728"/>
            <a:ext cx="862794" cy="54280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./ac</a:t>
            </a:r>
          </a:p>
          <a:p>
            <a:pPr algn="ctr"/>
            <a:r>
              <a:rPr lang="en-US" sz="700" b="1" dirty="0" smtClean="0">
                <a:solidFill>
                  <a:schemeClr val="tx2"/>
                </a:solidFill>
              </a:rPr>
              <a:t>Atomic Counters</a:t>
            </a:r>
          </a:p>
          <a:p>
            <a:pPr algn="ctr"/>
            <a:r>
              <a:rPr lang="en-US" sz="700" b="1" dirty="0" smtClean="0">
                <a:solidFill>
                  <a:schemeClr val="tx2"/>
                </a:solidFill>
              </a:rPr>
              <a:t>(</a:t>
            </a:r>
            <a:r>
              <a:rPr lang="en-US" sz="700" b="1" dirty="0" err="1" smtClean="0">
                <a:solidFill>
                  <a:schemeClr val="tx2"/>
                </a:solidFill>
              </a:rPr>
              <a:t>onDemand</a:t>
            </a:r>
            <a:r>
              <a:rPr lang="en-US" sz="700" b="1" dirty="0" smtClean="0">
                <a:solidFill>
                  <a:schemeClr val="tx2"/>
                </a:solidFill>
              </a:rPr>
              <a:t> and </a:t>
            </a:r>
            <a:r>
              <a:rPr lang="en-US" sz="700" b="1" dirty="0" err="1" smtClean="0">
                <a:solidFill>
                  <a:schemeClr val="tx2"/>
                </a:solidFill>
              </a:rPr>
              <a:t>onGoing</a:t>
            </a:r>
            <a:endParaRPr lang="en-US" sz="700" b="1" dirty="0" smtClean="0">
              <a:solidFill>
                <a:schemeClr val="tx2"/>
              </a:solidFill>
            </a:endParaRPr>
          </a:p>
        </p:txBody>
      </p:sp>
      <p:sp>
        <p:nvSpPr>
          <p:cNvPr id="6" name="Rectangle 5"/>
          <p:cNvSpPr/>
          <p:nvPr/>
        </p:nvSpPr>
        <p:spPr>
          <a:xfrm>
            <a:off x="1196283" y="1770729"/>
            <a:ext cx="807246" cy="69354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./cores</a:t>
            </a:r>
          </a:p>
          <a:p>
            <a:pPr algn="ctr"/>
            <a:r>
              <a:rPr lang="en-US" sz="700" b="1" dirty="0" smtClean="0">
                <a:solidFill>
                  <a:schemeClr val="tx2"/>
                </a:solidFill>
              </a:rPr>
              <a:t>Core dump</a:t>
            </a:r>
          </a:p>
          <a:p>
            <a:pPr algn="ctr"/>
            <a:r>
              <a:rPr lang="en-US" sz="700" b="1" dirty="0">
                <a:solidFill>
                  <a:srgbClr val="7030A0"/>
                </a:solidFill>
              </a:rPr>
              <a:t>Class</a:t>
            </a:r>
          </a:p>
          <a:p>
            <a:pPr algn="ctr"/>
            <a:r>
              <a:rPr lang="en-US" sz="700" b="1" dirty="0" err="1">
                <a:solidFill>
                  <a:srgbClr val="7030A0"/>
                </a:solidFill>
              </a:rPr>
              <a:t>svccore.Ctrlr</a:t>
            </a:r>
            <a:endParaRPr lang="en-US" sz="700" b="1" dirty="0">
              <a:solidFill>
                <a:srgbClr val="7030A0"/>
              </a:solidFill>
            </a:endParaRPr>
          </a:p>
          <a:p>
            <a:pPr algn="ctr"/>
            <a:r>
              <a:rPr lang="en-US" sz="700" b="1" dirty="0" err="1">
                <a:solidFill>
                  <a:srgbClr val="7030A0"/>
                </a:solidFill>
              </a:rPr>
              <a:t>Svccore.Node</a:t>
            </a:r>
            <a:endParaRPr lang="en-US" sz="700" b="1" dirty="0">
              <a:solidFill>
                <a:srgbClr val="7030A0"/>
              </a:solidFill>
            </a:endParaRPr>
          </a:p>
          <a:p>
            <a:pPr algn="ctr"/>
            <a:endParaRPr lang="en-US" sz="700" b="1" dirty="0" smtClean="0">
              <a:solidFill>
                <a:schemeClr val="tx2"/>
              </a:solidFill>
            </a:endParaRPr>
          </a:p>
        </p:txBody>
      </p:sp>
      <p:cxnSp>
        <p:nvCxnSpPr>
          <p:cNvPr id="7" name="Straight Connector 6"/>
          <p:cNvCxnSpPr>
            <a:stCxn id="4" idx="0"/>
            <a:endCxn id="3" idx="2"/>
          </p:cNvCxnSpPr>
          <p:nvPr/>
        </p:nvCxnSpPr>
        <p:spPr>
          <a:xfrm flipV="1">
            <a:off x="1387961" y="645942"/>
            <a:ext cx="2895600" cy="453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5" idx="0"/>
            <a:endCxn id="4" idx="2"/>
          </p:cNvCxnSpPr>
          <p:nvPr/>
        </p:nvCxnSpPr>
        <p:spPr>
          <a:xfrm flipV="1">
            <a:off x="674610" y="1367557"/>
            <a:ext cx="713351" cy="4031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6" idx="0"/>
            <a:endCxn id="4" idx="2"/>
          </p:cNvCxnSpPr>
          <p:nvPr/>
        </p:nvCxnSpPr>
        <p:spPr>
          <a:xfrm flipH="1" flipV="1">
            <a:off x="1387961" y="1367557"/>
            <a:ext cx="211945" cy="403172"/>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239575" y="1117901"/>
            <a:ext cx="931642"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fwrepo</a:t>
            </a:r>
            <a:endParaRPr lang="en-US" sz="700" b="1" dirty="0" smtClean="0">
              <a:solidFill>
                <a:srgbClr val="FF0000"/>
              </a:solidFill>
            </a:endParaRPr>
          </a:p>
        </p:txBody>
      </p:sp>
      <p:sp>
        <p:nvSpPr>
          <p:cNvPr id="19" name="Rectangle 18"/>
          <p:cNvSpPr/>
          <p:nvPr/>
        </p:nvSpPr>
        <p:spPr>
          <a:xfrm>
            <a:off x="2239575" y="1998298"/>
            <a:ext cx="1006221" cy="3622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7030A0"/>
                </a:solidFill>
              </a:rPr>
              <a:t>Class </a:t>
            </a:r>
            <a:r>
              <a:rPr lang="en-US" sz="700" b="1" dirty="0" err="1" smtClean="0">
                <a:solidFill>
                  <a:srgbClr val="7030A0"/>
                </a:solidFill>
              </a:rPr>
              <a:t>firmware.Download</a:t>
            </a:r>
            <a:endParaRPr lang="en-US" sz="700" b="1" dirty="0" smtClean="0">
              <a:solidFill>
                <a:srgbClr val="7030A0"/>
              </a:solidFill>
            </a:endParaRPr>
          </a:p>
          <a:p>
            <a:pPr algn="ctr"/>
            <a:r>
              <a:rPr lang="en-US" sz="700" b="1" dirty="0" err="1" smtClean="0">
                <a:solidFill>
                  <a:srgbClr val="7030A0"/>
                </a:solidFill>
              </a:rPr>
              <a:t>Firmware.Firmware</a:t>
            </a:r>
            <a:endParaRPr lang="en-US" sz="700" b="1" dirty="0" smtClean="0">
              <a:solidFill>
                <a:srgbClr val="7030A0"/>
              </a:solidFill>
            </a:endParaRPr>
          </a:p>
        </p:txBody>
      </p:sp>
      <p:cxnSp>
        <p:nvCxnSpPr>
          <p:cNvPr id="20" name="Straight Connector 19"/>
          <p:cNvCxnSpPr>
            <a:stCxn id="57" idx="0"/>
            <a:endCxn id="3" idx="2"/>
          </p:cNvCxnSpPr>
          <p:nvPr/>
        </p:nvCxnSpPr>
        <p:spPr>
          <a:xfrm flipH="1" flipV="1">
            <a:off x="4283561" y="645942"/>
            <a:ext cx="1209103" cy="3875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9" idx="0"/>
            <a:endCxn id="17" idx="2"/>
          </p:cNvCxnSpPr>
          <p:nvPr/>
        </p:nvCxnSpPr>
        <p:spPr>
          <a:xfrm flipH="1" flipV="1">
            <a:off x="2705396" y="1385938"/>
            <a:ext cx="37290" cy="61236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7" idx="0"/>
            <a:endCxn id="3" idx="2"/>
          </p:cNvCxnSpPr>
          <p:nvPr/>
        </p:nvCxnSpPr>
        <p:spPr>
          <a:xfrm flipV="1">
            <a:off x="2705396" y="645942"/>
            <a:ext cx="1578165" cy="471959"/>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494477" y="1117901"/>
            <a:ext cx="1174799" cy="36718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expcont</a:t>
            </a:r>
            <a:endParaRPr lang="en-US" sz="700" b="1" dirty="0" smtClean="0">
              <a:solidFill>
                <a:srgbClr val="FF0000"/>
              </a:solidFill>
            </a:endParaRPr>
          </a:p>
          <a:p>
            <a:pPr algn="ctr"/>
            <a:r>
              <a:rPr lang="en-US" sz="700" b="1" dirty="0" smtClean="0">
                <a:solidFill>
                  <a:schemeClr val="tx2"/>
                </a:solidFill>
              </a:rPr>
              <a:t>Export Policies</a:t>
            </a:r>
          </a:p>
          <a:p>
            <a:pPr algn="ctr"/>
            <a:r>
              <a:rPr lang="en-US" sz="700" b="1" dirty="0" smtClean="0">
                <a:solidFill>
                  <a:schemeClr val="tx2"/>
                </a:solidFill>
              </a:rPr>
              <a:t>(for </a:t>
            </a:r>
            <a:r>
              <a:rPr lang="en-US" sz="700" b="1" dirty="0" err="1" smtClean="0">
                <a:solidFill>
                  <a:schemeClr val="tx2"/>
                </a:solidFill>
              </a:rPr>
              <a:t>TechSup</a:t>
            </a:r>
            <a:r>
              <a:rPr lang="en-US" sz="700" b="1" dirty="0" smtClean="0">
                <a:solidFill>
                  <a:schemeClr val="tx2"/>
                </a:solidFill>
              </a:rPr>
              <a:t>, </a:t>
            </a:r>
            <a:r>
              <a:rPr lang="en-US" sz="700" b="1" dirty="0" err="1" smtClean="0">
                <a:solidFill>
                  <a:schemeClr val="tx2"/>
                </a:solidFill>
              </a:rPr>
              <a:t>config</a:t>
            </a:r>
            <a:r>
              <a:rPr lang="en-US" sz="700" b="1" dirty="0" smtClean="0">
                <a:solidFill>
                  <a:schemeClr val="tx2"/>
                </a:solidFill>
              </a:rPr>
              <a:t>,..</a:t>
            </a:r>
          </a:p>
        </p:txBody>
      </p:sp>
      <p:cxnSp>
        <p:nvCxnSpPr>
          <p:cNvPr id="45" name="Straight Connector 44"/>
          <p:cNvCxnSpPr>
            <a:stCxn id="44" idx="0"/>
            <a:endCxn id="3" idx="2"/>
          </p:cNvCxnSpPr>
          <p:nvPr/>
        </p:nvCxnSpPr>
        <p:spPr>
          <a:xfrm flipV="1">
            <a:off x="4081877" y="645942"/>
            <a:ext cx="201684" cy="471959"/>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5210710" y="1033458"/>
            <a:ext cx="563908"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/comp</a:t>
            </a:r>
          </a:p>
        </p:txBody>
      </p:sp>
      <p:sp>
        <p:nvSpPr>
          <p:cNvPr id="60" name="Rectangle 59"/>
          <p:cNvSpPr/>
          <p:nvPr/>
        </p:nvSpPr>
        <p:spPr>
          <a:xfrm>
            <a:off x="3632769" y="1849466"/>
            <a:ext cx="898214"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a:solidFill>
                  <a:srgbClr val="FF0000"/>
                </a:solidFill>
              </a:rPr>
              <a:t>p</a:t>
            </a:r>
            <a:r>
              <a:rPr lang="en-US" sz="700" b="1" dirty="0" err="1" smtClean="0">
                <a:solidFill>
                  <a:srgbClr val="FF0000"/>
                </a:solidFill>
              </a:rPr>
              <a:t>rov-Vmware</a:t>
            </a:r>
            <a:endParaRPr lang="en-US" sz="700" b="1" dirty="0" smtClean="0">
              <a:solidFill>
                <a:srgbClr val="FF0000"/>
              </a:solidFill>
            </a:endParaRPr>
          </a:p>
        </p:txBody>
      </p:sp>
      <p:sp>
        <p:nvSpPr>
          <p:cNvPr id="61" name="Rectangle 60"/>
          <p:cNvSpPr/>
          <p:nvPr/>
        </p:nvSpPr>
        <p:spPr>
          <a:xfrm>
            <a:off x="4701734" y="1847708"/>
            <a:ext cx="851905"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a:solidFill>
                  <a:srgbClr val="FF0000"/>
                </a:solidFill>
              </a:rPr>
              <a:t>p</a:t>
            </a:r>
            <a:r>
              <a:rPr lang="en-US" sz="700" b="1" dirty="0" err="1" smtClean="0">
                <a:solidFill>
                  <a:srgbClr val="FF0000"/>
                </a:solidFill>
              </a:rPr>
              <a:t>rov</a:t>
            </a:r>
            <a:r>
              <a:rPr lang="en-US" sz="700" b="1" dirty="0" smtClean="0">
                <a:solidFill>
                  <a:srgbClr val="FF0000"/>
                </a:solidFill>
              </a:rPr>
              <a:t>-Microsoft</a:t>
            </a:r>
          </a:p>
        </p:txBody>
      </p:sp>
      <p:sp>
        <p:nvSpPr>
          <p:cNvPr id="62" name="Rectangle 61"/>
          <p:cNvSpPr/>
          <p:nvPr/>
        </p:nvSpPr>
        <p:spPr>
          <a:xfrm>
            <a:off x="5655348" y="1849466"/>
            <a:ext cx="1047418"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a:solidFill>
                  <a:srgbClr val="FF0000"/>
                </a:solidFill>
              </a:rPr>
              <a:t>p</a:t>
            </a:r>
            <a:r>
              <a:rPr lang="en-US" sz="700" b="1" dirty="0" err="1" smtClean="0">
                <a:solidFill>
                  <a:srgbClr val="FF0000"/>
                </a:solidFill>
              </a:rPr>
              <a:t>rovOpenStack</a:t>
            </a:r>
            <a:endParaRPr lang="en-US" sz="700" b="1" dirty="0" smtClean="0">
              <a:solidFill>
                <a:srgbClr val="FF0000"/>
              </a:solidFill>
            </a:endParaRPr>
          </a:p>
        </p:txBody>
      </p:sp>
      <p:cxnSp>
        <p:nvCxnSpPr>
          <p:cNvPr id="63" name="Straight Connector 62"/>
          <p:cNvCxnSpPr>
            <a:stCxn id="61" idx="0"/>
            <a:endCxn id="57" idx="2"/>
          </p:cNvCxnSpPr>
          <p:nvPr/>
        </p:nvCxnSpPr>
        <p:spPr>
          <a:xfrm flipV="1">
            <a:off x="5127687" y="1301495"/>
            <a:ext cx="364977" cy="546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60" idx="0"/>
            <a:endCxn id="57" idx="2"/>
          </p:cNvCxnSpPr>
          <p:nvPr/>
        </p:nvCxnSpPr>
        <p:spPr>
          <a:xfrm flipV="1">
            <a:off x="4081876" y="1301495"/>
            <a:ext cx="1410788" cy="54797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2" idx="0"/>
            <a:endCxn id="57" idx="2"/>
          </p:cNvCxnSpPr>
          <p:nvPr/>
        </p:nvCxnSpPr>
        <p:spPr>
          <a:xfrm flipH="1" flipV="1">
            <a:off x="5492664" y="1301495"/>
            <a:ext cx="686393" cy="547971"/>
          </a:xfrm>
          <a:prstGeom prst="line">
            <a:avLst/>
          </a:prstGeom>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3494477" y="2464276"/>
            <a:ext cx="898214" cy="77385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7030A0"/>
                </a:solidFill>
              </a:rPr>
              <a:t>compCtrlr</a:t>
            </a:r>
            <a:endParaRPr lang="en-US" sz="700" b="1" dirty="0" smtClean="0">
              <a:solidFill>
                <a:srgbClr val="7030A0"/>
              </a:solidFill>
            </a:endParaRPr>
          </a:p>
          <a:p>
            <a:pPr algn="ctr"/>
            <a:r>
              <a:rPr lang="en-US" sz="700" b="1" dirty="0" smtClean="0">
                <a:solidFill>
                  <a:srgbClr val="7030A0"/>
                </a:solidFill>
              </a:rPr>
              <a:t>And below</a:t>
            </a:r>
          </a:p>
          <a:p>
            <a:pPr algn="ctr"/>
            <a:r>
              <a:rPr lang="en-US" sz="700" b="1" dirty="0" err="1" smtClean="0">
                <a:solidFill>
                  <a:srgbClr val="7030A0"/>
                </a:solidFill>
              </a:rPr>
              <a:t>Comp.hv</a:t>
            </a:r>
            <a:r>
              <a:rPr lang="en-US" sz="700" b="1" dirty="0" smtClean="0">
                <a:solidFill>
                  <a:srgbClr val="7030A0"/>
                </a:solidFill>
              </a:rPr>
              <a:t>, </a:t>
            </a:r>
            <a:r>
              <a:rPr lang="en-US" sz="700" b="1" dirty="0" err="1" smtClean="0">
                <a:solidFill>
                  <a:srgbClr val="7030A0"/>
                </a:solidFill>
              </a:rPr>
              <a:t>compVm</a:t>
            </a:r>
            <a:r>
              <a:rPr lang="en-US" sz="700" b="1" dirty="0" smtClean="0">
                <a:solidFill>
                  <a:srgbClr val="7030A0"/>
                </a:solidFill>
              </a:rPr>
              <a:t>, </a:t>
            </a:r>
            <a:r>
              <a:rPr lang="en-US" sz="700" b="1" dirty="0" err="1" smtClean="0">
                <a:solidFill>
                  <a:srgbClr val="7030A0"/>
                </a:solidFill>
              </a:rPr>
              <a:t>compEpPd</a:t>
            </a:r>
            <a:endParaRPr lang="en-US" sz="700" b="1" dirty="0" smtClean="0">
              <a:solidFill>
                <a:srgbClr val="7030A0"/>
              </a:solidFill>
            </a:endParaRPr>
          </a:p>
          <a:p>
            <a:pPr algn="ctr"/>
            <a:r>
              <a:rPr lang="en-US" sz="700" b="1" dirty="0" smtClean="0">
                <a:solidFill>
                  <a:srgbClr val="7030A0"/>
                </a:solidFill>
              </a:rPr>
              <a:t>..</a:t>
            </a:r>
          </a:p>
        </p:txBody>
      </p:sp>
      <p:cxnSp>
        <p:nvCxnSpPr>
          <p:cNvPr id="74" name="Straight Connector 73"/>
          <p:cNvCxnSpPr>
            <a:stCxn id="73" idx="0"/>
            <a:endCxn id="60" idx="2"/>
          </p:cNvCxnSpPr>
          <p:nvPr/>
        </p:nvCxnSpPr>
        <p:spPr>
          <a:xfrm flipV="1">
            <a:off x="3943584" y="2117503"/>
            <a:ext cx="138292" cy="346773"/>
          </a:xfrm>
          <a:prstGeom prst="line">
            <a:avLst/>
          </a:prstGeom>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4612213" y="2455623"/>
            <a:ext cx="898214"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7030A0"/>
                </a:solidFill>
              </a:rPr>
              <a:t>Comp.Dom</a:t>
            </a:r>
            <a:endParaRPr lang="en-US" sz="700" b="1" dirty="0" smtClean="0">
              <a:solidFill>
                <a:srgbClr val="7030A0"/>
              </a:solidFill>
            </a:endParaRPr>
          </a:p>
        </p:txBody>
      </p:sp>
      <p:cxnSp>
        <p:nvCxnSpPr>
          <p:cNvPr id="78" name="Straight Connector 77"/>
          <p:cNvCxnSpPr>
            <a:stCxn id="77" idx="0"/>
            <a:endCxn id="60" idx="2"/>
          </p:cNvCxnSpPr>
          <p:nvPr/>
        </p:nvCxnSpPr>
        <p:spPr>
          <a:xfrm flipH="1" flipV="1">
            <a:off x="4081876" y="2117503"/>
            <a:ext cx="979444" cy="338120"/>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Arrow Connector 170"/>
          <p:cNvCxnSpPr>
            <a:stCxn id="77" idx="2"/>
            <a:endCxn id="86" idx="0"/>
          </p:cNvCxnSpPr>
          <p:nvPr/>
        </p:nvCxnSpPr>
        <p:spPr>
          <a:xfrm>
            <a:off x="5061320" y="2723660"/>
            <a:ext cx="13306" cy="246433"/>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6" name="Rectangle 85"/>
          <p:cNvSpPr/>
          <p:nvPr/>
        </p:nvSpPr>
        <p:spPr>
          <a:xfrm>
            <a:off x="4625519" y="2970093"/>
            <a:ext cx="898214"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7030A0"/>
                </a:solidFill>
              </a:rPr>
              <a:t>Vmm.DomP</a:t>
            </a:r>
            <a:endParaRPr lang="en-US" sz="700" b="1" dirty="0" smtClean="0">
              <a:solidFill>
                <a:srgbClr val="7030A0"/>
              </a:solidFill>
            </a:endParaRPr>
          </a:p>
        </p:txBody>
      </p:sp>
      <p:cxnSp>
        <p:nvCxnSpPr>
          <p:cNvPr id="88" name="Straight Connector 87"/>
          <p:cNvCxnSpPr>
            <a:stCxn id="73" idx="0"/>
            <a:endCxn id="61" idx="2"/>
          </p:cNvCxnSpPr>
          <p:nvPr/>
        </p:nvCxnSpPr>
        <p:spPr>
          <a:xfrm flipV="1">
            <a:off x="3943584" y="2115745"/>
            <a:ext cx="1184103" cy="34853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7" idx="0"/>
            <a:endCxn id="61" idx="2"/>
          </p:cNvCxnSpPr>
          <p:nvPr/>
        </p:nvCxnSpPr>
        <p:spPr>
          <a:xfrm flipV="1">
            <a:off x="5061320" y="2115745"/>
            <a:ext cx="66367" cy="339878"/>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77" idx="0"/>
            <a:endCxn id="62" idx="2"/>
          </p:cNvCxnSpPr>
          <p:nvPr/>
        </p:nvCxnSpPr>
        <p:spPr>
          <a:xfrm flipV="1">
            <a:off x="5061320" y="2117503"/>
            <a:ext cx="1117737" cy="338120"/>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73" idx="0"/>
            <a:endCxn id="62" idx="2"/>
          </p:cNvCxnSpPr>
          <p:nvPr/>
        </p:nvCxnSpPr>
        <p:spPr>
          <a:xfrm flipV="1">
            <a:off x="3943584" y="2117503"/>
            <a:ext cx="2235473" cy="346773"/>
          </a:xfrm>
          <a:prstGeom prst="line">
            <a:avLst/>
          </a:prstGeom>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138858" y="1051838"/>
            <a:ext cx="563908"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uni</a:t>
            </a:r>
            <a:endParaRPr lang="en-US" sz="700" b="1" dirty="0" smtClean="0">
              <a:solidFill>
                <a:srgbClr val="FF0000"/>
              </a:solidFill>
            </a:endParaRPr>
          </a:p>
        </p:txBody>
      </p:sp>
      <p:sp>
        <p:nvSpPr>
          <p:cNvPr id="124" name="Rectangle 123"/>
          <p:cNvSpPr/>
          <p:nvPr/>
        </p:nvSpPr>
        <p:spPr>
          <a:xfrm>
            <a:off x="6001180" y="1422247"/>
            <a:ext cx="716047"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uni</a:t>
            </a:r>
            <a:r>
              <a:rPr lang="en-US" sz="700" b="1" dirty="0" smtClean="0">
                <a:solidFill>
                  <a:srgbClr val="FF0000"/>
                </a:solidFill>
              </a:rPr>
              <a:t>/infra</a:t>
            </a:r>
          </a:p>
        </p:txBody>
      </p:sp>
      <p:sp>
        <p:nvSpPr>
          <p:cNvPr id="125" name="Rectangle 124"/>
          <p:cNvSpPr/>
          <p:nvPr/>
        </p:nvSpPr>
        <p:spPr>
          <a:xfrm>
            <a:off x="7160114" y="1465567"/>
            <a:ext cx="716047"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Tenant, </a:t>
            </a:r>
            <a:r>
              <a:rPr lang="en-US" sz="700" b="1" dirty="0" err="1" smtClean="0">
                <a:solidFill>
                  <a:srgbClr val="FF0000"/>
                </a:solidFill>
              </a:rPr>
              <a:t>ctx</a:t>
            </a:r>
            <a:r>
              <a:rPr lang="en-US" sz="700" b="1" dirty="0" smtClean="0">
                <a:solidFill>
                  <a:srgbClr val="FF0000"/>
                </a:solidFill>
              </a:rPr>
              <a:t>, </a:t>
            </a:r>
            <a:r>
              <a:rPr lang="en-US" sz="700" b="1" dirty="0" err="1" smtClean="0">
                <a:solidFill>
                  <a:srgbClr val="FF0000"/>
                </a:solidFill>
              </a:rPr>
              <a:t>bd</a:t>
            </a:r>
            <a:r>
              <a:rPr lang="en-US" sz="700" b="1" dirty="0" smtClean="0">
                <a:solidFill>
                  <a:srgbClr val="FF0000"/>
                </a:solidFill>
              </a:rPr>
              <a:t>,…</a:t>
            </a:r>
          </a:p>
        </p:txBody>
      </p:sp>
      <p:cxnSp>
        <p:nvCxnSpPr>
          <p:cNvPr id="126" name="Straight Connector 125"/>
          <p:cNvCxnSpPr>
            <a:stCxn id="123" idx="0"/>
            <a:endCxn id="3" idx="2"/>
          </p:cNvCxnSpPr>
          <p:nvPr/>
        </p:nvCxnSpPr>
        <p:spPr>
          <a:xfrm flipH="1" flipV="1">
            <a:off x="4283561" y="645942"/>
            <a:ext cx="2137251" cy="405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4" idx="0"/>
            <a:endCxn id="123" idx="2"/>
          </p:cNvCxnSpPr>
          <p:nvPr/>
        </p:nvCxnSpPr>
        <p:spPr>
          <a:xfrm flipV="1">
            <a:off x="6359204" y="1319875"/>
            <a:ext cx="61608" cy="10237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125" idx="0"/>
            <a:endCxn id="123" idx="2"/>
          </p:cNvCxnSpPr>
          <p:nvPr/>
        </p:nvCxnSpPr>
        <p:spPr>
          <a:xfrm flipH="1" flipV="1">
            <a:off x="6420812" y="1319875"/>
            <a:ext cx="1097326" cy="145692"/>
          </a:xfrm>
          <a:prstGeom prst="line">
            <a:avLst/>
          </a:prstGeom>
        </p:spPr>
        <p:style>
          <a:lnRef idx="2">
            <a:schemeClr val="accent1"/>
          </a:lnRef>
          <a:fillRef idx="0">
            <a:schemeClr val="accent1"/>
          </a:fillRef>
          <a:effectRef idx="1">
            <a:schemeClr val="accent1"/>
          </a:effectRef>
          <a:fontRef idx="minor">
            <a:schemeClr val="tx1"/>
          </a:fontRef>
        </p:style>
      </p:cxnSp>
      <p:sp>
        <p:nvSpPr>
          <p:cNvPr id="138" name="Rectangle 137"/>
          <p:cNvSpPr/>
          <p:nvPr/>
        </p:nvSpPr>
        <p:spPr>
          <a:xfrm>
            <a:off x="6874155" y="1810726"/>
            <a:ext cx="716047" cy="46280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a:t>
            </a:r>
            <a:r>
              <a:rPr lang="en-US" sz="700" b="1" dirty="0" err="1" smtClean="0">
                <a:solidFill>
                  <a:srgbClr val="FF0000"/>
                </a:solidFill>
              </a:rPr>
              <a:t>uni</a:t>
            </a:r>
            <a:r>
              <a:rPr lang="en-US" sz="700" b="1" dirty="0" smtClean="0">
                <a:solidFill>
                  <a:srgbClr val="FF0000"/>
                </a:solidFill>
              </a:rPr>
              <a:t>/</a:t>
            </a:r>
            <a:r>
              <a:rPr lang="en-US" sz="700" b="1" dirty="0" err="1" smtClean="0">
                <a:solidFill>
                  <a:srgbClr val="FF0000"/>
                </a:solidFill>
              </a:rPr>
              <a:t>epp</a:t>
            </a:r>
            <a:endParaRPr lang="en-US" sz="700" b="1" dirty="0" smtClean="0">
              <a:solidFill>
                <a:srgbClr val="FF0000"/>
              </a:solidFill>
            </a:endParaRPr>
          </a:p>
          <a:p>
            <a:pPr algn="ctr"/>
            <a:r>
              <a:rPr lang="en-US" sz="700" b="1" dirty="0" smtClean="0">
                <a:solidFill>
                  <a:schemeClr val="tx2"/>
                </a:solidFill>
              </a:rPr>
              <a:t>Most of the resolved model</a:t>
            </a:r>
          </a:p>
        </p:txBody>
      </p:sp>
      <p:cxnSp>
        <p:nvCxnSpPr>
          <p:cNvPr id="139" name="Straight Connector 138"/>
          <p:cNvCxnSpPr>
            <a:stCxn id="138" idx="0"/>
            <a:endCxn id="123" idx="2"/>
          </p:cNvCxnSpPr>
          <p:nvPr/>
        </p:nvCxnSpPr>
        <p:spPr>
          <a:xfrm flipH="1" flipV="1">
            <a:off x="6420812" y="1319875"/>
            <a:ext cx="811367" cy="490851"/>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a:off x="7879812" y="1049846"/>
            <a:ext cx="888052"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a:t>
            </a:r>
            <a:r>
              <a:rPr lang="en-US" sz="700" b="1" dirty="0" err="1" smtClean="0">
                <a:solidFill>
                  <a:srgbClr val="FF0000"/>
                </a:solidFill>
              </a:rPr>
              <a:t>mit</a:t>
            </a:r>
            <a:r>
              <a:rPr lang="en-US" sz="700" b="1" dirty="0" smtClean="0">
                <a:solidFill>
                  <a:srgbClr val="FF0000"/>
                </a:solidFill>
              </a:rPr>
              <a:t>/topology</a:t>
            </a:r>
          </a:p>
        </p:txBody>
      </p:sp>
      <p:cxnSp>
        <p:nvCxnSpPr>
          <p:cNvPr id="145" name="Straight Connector 144"/>
          <p:cNvCxnSpPr>
            <a:stCxn id="144" idx="0"/>
            <a:endCxn id="3" idx="2"/>
          </p:cNvCxnSpPr>
          <p:nvPr/>
        </p:nvCxnSpPr>
        <p:spPr>
          <a:xfrm flipH="1" flipV="1">
            <a:off x="4283561" y="645942"/>
            <a:ext cx="4040277" cy="403904"/>
          </a:xfrm>
          <a:prstGeom prst="line">
            <a:avLst/>
          </a:prstGeom>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6732870" y="3048905"/>
            <a:ext cx="888052"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chemeClr val="tx2"/>
                </a:solidFill>
              </a:rPr>
              <a:t>looseNode</a:t>
            </a:r>
            <a:endParaRPr lang="en-US" sz="700" b="1" dirty="0" smtClean="0">
              <a:solidFill>
                <a:schemeClr val="tx2"/>
              </a:solidFill>
            </a:endParaRPr>
          </a:p>
        </p:txBody>
      </p:sp>
      <p:sp>
        <p:nvSpPr>
          <p:cNvPr id="151" name="Rectangle 150"/>
          <p:cNvSpPr/>
          <p:nvPr/>
        </p:nvSpPr>
        <p:spPr>
          <a:xfrm>
            <a:off x="7691336" y="2859682"/>
            <a:ext cx="1341391" cy="37844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Pod1/node..</a:t>
            </a:r>
          </a:p>
          <a:p>
            <a:pPr algn="ctr"/>
            <a:r>
              <a:rPr lang="en-US" sz="700" b="1" dirty="0" smtClean="0">
                <a:solidFill>
                  <a:schemeClr val="tx2"/>
                </a:solidFill>
              </a:rPr>
              <a:t>Most of the concrete model on leaf</a:t>
            </a:r>
          </a:p>
        </p:txBody>
      </p:sp>
      <p:cxnSp>
        <p:nvCxnSpPr>
          <p:cNvPr id="152" name="Straight Connector 151"/>
          <p:cNvCxnSpPr>
            <a:stCxn id="150" idx="0"/>
            <a:endCxn id="144" idx="2"/>
          </p:cNvCxnSpPr>
          <p:nvPr/>
        </p:nvCxnSpPr>
        <p:spPr>
          <a:xfrm flipV="1">
            <a:off x="7176896" y="1317883"/>
            <a:ext cx="1146942" cy="17310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51" idx="0"/>
            <a:endCxn id="144" idx="2"/>
          </p:cNvCxnSpPr>
          <p:nvPr/>
        </p:nvCxnSpPr>
        <p:spPr>
          <a:xfrm flipH="1" flipV="1">
            <a:off x="8323838" y="1317883"/>
            <a:ext cx="38194" cy="154179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28530"/>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 Model – Resolved model </a:t>
            </a:r>
            <a:br>
              <a:rPr lang="en-US" dirty="0" smtClean="0"/>
            </a:br>
            <a:r>
              <a:rPr lang="en-US" sz="3200" dirty="0" smtClean="0"/>
              <a:t>How does Leaf X gets </a:t>
            </a:r>
            <a:r>
              <a:rPr lang="en-US" sz="3200" dirty="0" err="1" smtClean="0"/>
              <a:t>vrf</a:t>
            </a:r>
            <a:r>
              <a:rPr lang="en-US" sz="3200" dirty="0" smtClean="0"/>
              <a:t> or BD y ????</a:t>
            </a:r>
            <a:endParaRPr lang="en-US" sz="3200" dirty="0"/>
          </a:p>
        </p:txBody>
      </p:sp>
    </p:spTree>
    <p:extLst>
      <p:ext uri="{BB962C8B-B14F-4D97-AF65-F5344CB8AC3E}">
        <p14:creationId xmlns:p14="http://schemas.microsoft.com/office/powerpoint/2010/main" val="3209154938"/>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672" y="110792"/>
            <a:ext cx="8345488" cy="731837"/>
          </a:xfrm>
        </p:spPr>
        <p:txBody>
          <a:bodyPr/>
          <a:lstStyle/>
          <a:p>
            <a:r>
              <a:rPr lang="fr-FR" dirty="0" smtClean="0"/>
              <a:t>Policy </a:t>
            </a:r>
            <a:r>
              <a:rPr lang="fr-FR" dirty="0" err="1" smtClean="0"/>
              <a:t>Resolution</a:t>
            </a:r>
            <a:r>
              <a:rPr lang="fr-FR" dirty="0" smtClean="0"/>
              <a:t> High </a:t>
            </a:r>
            <a:r>
              <a:rPr lang="fr-FR" dirty="0" err="1" smtClean="0"/>
              <a:t>level</a:t>
            </a:r>
            <a:r>
              <a:rPr lang="fr-FR" dirty="0" smtClean="0"/>
              <a:t> </a:t>
            </a:r>
            <a:r>
              <a:rPr lang="fr-FR" dirty="0" err="1" smtClean="0"/>
              <a:t>view</a:t>
            </a:r>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787399"/>
            <a:ext cx="8197850" cy="402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68329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07"/>
            <a:ext cx="8413138" cy="521076"/>
          </a:xfrm>
        </p:spPr>
        <p:txBody>
          <a:bodyPr/>
          <a:lstStyle/>
          <a:p>
            <a:r>
              <a:rPr lang="fr-FR" sz="1800" dirty="0" smtClean="0">
                <a:solidFill>
                  <a:schemeClr val="bg1">
                    <a:lumMod val="50000"/>
                  </a:schemeClr>
                </a:solidFill>
              </a:rPr>
              <a:t>Zoom on BD </a:t>
            </a:r>
            <a:r>
              <a:rPr lang="fr-FR" sz="1800" dirty="0" err="1" smtClean="0">
                <a:solidFill>
                  <a:schemeClr val="bg1">
                    <a:lumMod val="50000"/>
                  </a:schemeClr>
                </a:solidFill>
              </a:rPr>
              <a:t>download</a:t>
            </a:r>
            <a:r>
              <a:rPr lang="fr-FR" sz="1800" dirty="0" smtClean="0">
                <a:solidFill>
                  <a:schemeClr val="bg1">
                    <a:lumMod val="50000"/>
                  </a:schemeClr>
                </a:solidFill>
              </a:rPr>
              <a:t> to </a:t>
            </a:r>
            <a:r>
              <a:rPr lang="fr-FR" sz="1800" dirty="0" err="1" smtClean="0">
                <a:solidFill>
                  <a:schemeClr val="bg1">
                    <a:lumMod val="50000"/>
                  </a:schemeClr>
                </a:solidFill>
              </a:rPr>
              <a:t>leaf</a:t>
            </a:r>
            <a:r>
              <a:rPr lang="fr-FR" sz="1800" dirty="0" smtClean="0">
                <a:solidFill>
                  <a:schemeClr val="bg1">
                    <a:lumMod val="50000"/>
                  </a:schemeClr>
                </a:solidFill>
              </a:rPr>
              <a:t> (</a:t>
            </a:r>
            <a:r>
              <a:rPr lang="fr-FR" sz="1800" dirty="0" err="1" smtClean="0">
                <a:solidFill>
                  <a:schemeClr val="bg1">
                    <a:lumMod val="50000"/>
                  </a:schemeClr>
                </a:solidFill>
              </a:rPr>
              <a:t>resolved</a:t>
            </a:r>
            <a:r>
              <a:rPr lang="fr-FR" sz="1800" dirty="0" smtClean="0">
                <a:solidFill>
                  <a:schemeClr val="bg1">
                    <a:lumMod val="50000"/>
                  </a:schemeClr>
                </a:solidFill>
              </a:rPr>
              <a:t> model </a:t>
            </a:r>
            <a:r>
              <a:rPr lang="fr-FR" sz="1800" dirty="0" err="1" smtClean="0">
                <a:solidFill>
                  <a:schemeClr val="bg1">
                    <a:lumMod val="50000"/>
                  </a:schemeClr>
                </a:solidFill>
              </a:rPr>
              <a:t>only</a:t>
            </a:r>
            <a:r>
              <a:rPr lang="fr-FR" sz="1800" dirty="0" smtClean="0">
                <a:solidFill>
                  <a:schemeClr val="bg1">
                    <a:lumMod val="50000"/>
                  </a:schemeClr>
                </a:solidFill>
              </a:rPr>
              <a:t>)</a:t>
            </a:r>
            <a:endParaRPr lang="fr-FR" dirty="0">
              <a:solidFill>
                <a:schemeClr val="bg1">
                  <a:lumMod val="50000"/>
                </a:schemeClr>
              </a:solidFill>
            </a:endParaRPr>
          </a:p>
        </p:txBody>
      </p:sp>
      <p:sp>
        <p:nvSpPr>
          <p:cNvPr id="3" name="Rectangle 2"/>
          <p:cNvSpPr/>
          <p:nvPr/>
        </p:nvSpPr>
        <p:spPr>
          <a:xfrm>
            <a:off x="31463" y="1153452"/>
            <a:ext cx="914400" cy="4572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fvCtxDef</a:t>
            </a:r>
            <a:endParaRPr lang="en-US" sz="700" b="1" dirty="0" smtClean="0">
              <a:solidFill>
                <a:srgbClr val="FF0000"/>
              </a:solidFill>
            </a:endParaRPr>
          </a:p>
          <a:p>
            <a:pPr algn="ctr"/>
            <a:r>
              <a:rPr lang="en-US" sz="700" b="1" dirty="0" err="1" smtClean="0">
                <a:solidFill>
                  <a:schemeClr val="accent1"/>
                </a:solidFill>
              </a:rPr>
              <a:t>Apic</a:t>
            </a:r>
            <a:r>
              <a:rPr lang="en-US" sz="700" b="1" dirty="0" smtClean="0">
                <a:solidFill>
                  <a:schemeClr val="accent1"/>
                </a:solidFill>
              </a:rPr>
              <a:t> – created at </a:t>
            </a:r>
            <a:r>
              <a:rPr lang="en-US" sz="700" b="1" dirty="0" err="1" smtClean="0">
                <a:solidFill>
                  <a:schemeClr val="accent1"/>
                </a:solidFill>
              </a:rPr>
              <a:t>ctx</a:t>
            </a:r>
            <a:r>
              <a:rPr lang="en-US" sz="700" b="1" dirty="0" smtClean="0">
                <a:solidFill>
                  <a:schemeClr val="accent1"/>
                </a:solidFill>
              </a:rPr>
              <a:t> </a:t>
            </a:r>
            <a:r>
              <a:rPr lang="en-US" sz="700" b="1" dirty="0" err="1" smtClean="0">
                <a:solidFill>
                  <a:schemeClr val="accent1"/>
                </a:solidFill>
              </a:rPr>
              <a:t>createion</a:t>
            </a:r>
            <a:endParaRPr lang="en-US" sz="700" b="1" dirty="0">
              <a:solidFill>
                <a:schemeClr val="accent1"/>
              </a:solidFill>
            </a:endParaRPr>
          </a:p>
        </p:txBody>
      </p:sp>
      <p:sp>
        <p:nvSpPr>
          <p:cNvPr id="4" name="Rectangle 3"/>
          <p:cNvSpPr/>
          <p:nvPr/>
        </p:nvSpPr>
        <p:spPr>
          <a:xfrm>
            <a:off x="6779952" y="777722"/>
            <a:ext cx="557356" cy="20995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fvCtxDef</a:t>
            </a:r>
            <a:endParaRPr lang="en-US" sz="700" b="1" dirty="0" smtClean="0">
              <a:solidFill>
                <a:srgbClr val="FF0000"/>
              </a:solidFill>
            </a:endParaRPr>
          </a:p>
        </p:txBody>
      </p:sp>
      <p:sp>
        <p:nvSpPr>
          <p:cNvPr id="5" name="Rectangle 4"/>
          <p:cNvSpPr/>
          <p:nvPr/>
        </p:nvSpPr>
        <p:spPr>
          <a:xfrm>
            <a:off x="25564" y="1822656"/>
            <a:ext cx="1143000" cy="37350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fv.AssocBDDefCont</a:t>
            </a:r>
            <a:endParaRPr lang="en-US" sz="700" b="1" dirty="0" smtClean="0">
              <a:solidFill>
                <a:srgbClr val="FF0000"/>
              </a:solidFill>
            </a:endParaRPr>
          </a:p>
          <a:p>
            <a:pPr algn="ctr"/>
            <a:r>
              <a:rPr lang="en-US" sz="700" b="1" dirty="0" err="1" smtClean="0">
                <a:solidFill>
                  <a:schemeClr val="accent1"/>
                </a:solidFill>
              </a:rPr>
              <a:t>Apic</a:t>
            </a:r>
            <a:r>
              <a:rPr lang="en-US" sz="700" b="1" dirty="0" smtClean="0">
                <a:solidFill>
                  <a:schemeClr val="accent1"/>
                </a:solidFill>
              </a:rPr>
              <a:t> – created at BD creation (one per BD)</a:t>
            </a:r>
            <a:endParaRPr lang="en-US" sz="700" b="1" dirty="0">
              <a:solidFill>
                <a:schemeClr val="accent1"/>
              </a:solidFill>
            </a:endParaRPr>
          </a:p>
        </p:txBody>
      </p:sp>
      <p:cxnSp>
        <p:nvCxnSpPr>
          <p:cNvPr id="6" name="Straight Arrow Connector 170"/>
          <p:cNvCxnSpPr>
            <a:stCxn id="5" idx="3"/>
            <a:endCxn id="10" idx="1"/>
          </p:cNvCxnSpPr>
          <p:nvPr/>
        </p:nvCxnSpPr>
        <p:spPr>
          <a:xfrm>
            <a:off x="1168564" y="2009408"/>
            <a:ext cx="470285" cy="13733"/>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38849" y="1788366"/>
            <a:ext cx="890334" cy="46954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fvBDDef</a:t>
            </a:r>
            <a:endParaRPr lang="en-US" sz="700" b="1" dirty="0" smtClean="0">
              <a:solidFill>
                <a:srgbClr val="FF0000"/>
              </a:solidFill>
            </a:endParaRPr>
          </a:p>
          <a:p>
            <a:pPr algn="ctr"/>
            <a:r>
              <a:rPr lang="en-US" sz="700" b="1" dirty="0" smtClean="0">
                <a:solidFill>
                  <a:schemeClr val="accent1"/>
                </a:solidFill>
              </a:rPr>
              <a:t>APIC- at BD creation (one per BD</a:t>
            </a:r>
            <a:endParaRPr lang="en-US" sz="700" b="1" dirty="0">
              <a:solidFill>
                <a:schemeClr val="accent1"/>
              </a:solidFill>
            </a:endParaRPr>
          </a:p>
        </p:txBody>
      </p:sp>
      <p:cxnSp>
        <p:nvCxnSpPr>
          <p:cNvPr id="15" name="Straight Connector 14"/>
          <p:cNvCxnSpPr>
            <a:stCxn id="5" idx="0"/>
            <a:endCxn id="3" idx="2"/>
          </p:cNvCxnSpPr>
          <p:nvPr/>
        </p:nvCxnSpPr>
        <p:spPr>
          <a:xfrm flipH="1" flipV="1">
            <a:off x="488663" y="1610652"/>
            <a:ext cx="108401" cy="212004"/>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170"/>
          <p:cNvCxnSpPr>
            <a:stCxn id="10" idx="0"/>
            <a:endCxn id="26" idx="2"/>
          </p:cNvCxnSpPr>
          <p:nvPr/>
        </p:nvCxnSpPr>
        <p:spPr>
          <a:xfrm flipV="1">
            <a:off x="2084016" y="654422"/>
            <a:ext cx="187645" cy="1133944"/>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2020529" y="476545"/>
            <a:ext cx="502263" cy="177877"/>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fvBD</a:t>
            </a:r>
            <a:endParaRPr lang="en-US" sz="700" b="1" dirty="0">
              <a:solidFill>
                <a:srgbClr val="FF0000"/>
              </a:solidFill>
            </a:endParaRPr>
          </a:p>
        </p:txBody>
      </p:sp>
      <p:sp>
        <p:nvSpPr>
          <p:cNvPr id="28" name="Rectangle 27"/>
          <p:cNvSpPr/>
          <p:nvPr/>
        </p:nvSpPr>
        <p:spPr>
          <a:xfrm>
            <a:off x="617402" y="543250"/>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UNI</a:t>
            </a:r>
          </a:p>
        </p:txBody>
      </p:sp>
      <p:cxnSp>
        <p:nvCxnSpPr>
          <p:cNvPr id="29" name="Straight Connector 28"/>
          <p:cNvCxnSpPr>
            <a:stCxn id="3" idx="0"/>
            <a:endCxn id="28" idx="2"/>
          </p:cNvCxnSpPr>
          <p:nvPr/>
        </p:nvCxnSpPr>
        <p:spPr>
          <a:xfrm flipV="1">
            <a:off x="488663" y="712031"/>
            <a:ext cx="457200" cy="4414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0"/>
            <a:endCxn id="28" idx="2"/>
          </p:cNvCxnSpPr>
          <p:nvPr/>
        </p:nvCxnSpPr>
        <p:spPr>
          <a:xfrm flipH="1" flipV="1">
            <a:off x="945863" y="712031"/>
            <a:ext cx="1138153" cy="1076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Arrow Connector 170"/>
          <p:cNvCxnSpPr>
            <a:stCxn id="10" idx="1"/>
            <a:endCxn id="3" idx="3"/>
          </p:cNvCxnSpPr>
          <p:nvPr/>
        </p:nvCxnSpPr>
        <p:spPr>
          <a:xfrm flipH="1" flipV="1">
            <a:off x="945863" y="1382052"/>
            <a:ext cx="692986" cy="64108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8262681" y="1089865"/>
            <a:ext cx="658646" cy="22009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fvBDDef</a:t>
            </a:r>
            <a:endParaRPr lang="en-US" sz="700" b="1" dirty="0" smtClean="0">
              <a:solidFill>
                <a:srgbClr val="FF0000"/>
              </a:solidFill>
            </a:endParaRPr>
          </a:p>
        </p:txBody>
      </p:sp>
      <p:sp>
        <p:nvSpPr>
          <p:cNvPr id="42" name="Rectangle 41"/>
          <p:cNvSpPr/>
          <p:nvPr/>
        </p:nvSpPr>
        <p:spPr>
          <a:xfrm>
            <a:off x="7811625" y="204369"/>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UNI</a:t>
            </a:r>
          </a:p>
        </p:txBody>
      </p:sp>
      <p:cxnSp>
        <p:nvCxnSpPr>
          <p:cNvPr id="43" name="Straight Connector 42"/>
          <p:cNvCxnSpPr>
            <a:stCxn id="41" idx="0"/>
            <a:endCxn id="42" idx="2"/>
          </p:cNvCxnSpPr>
          <p:nvPr/>
        </p:nvCxnSpPr>
        <p:spPr>
          <a:xfrm flipH="1" flipV="1">
            <a:off x="8140086" y="373150"/>
            <a:ext cx="451918" cy="716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4" idx="0"/>
            <a:endCxn id="42" idx="2"/>
          </p:cNvCxnSpPr>
          <p:nvPr/>
        </p:nvCxnSpPr>
        <p:spPr>
          <a:xfrm flipV="1">
            <a:off x="7058630" y="373150"/>
            <a:ext cx="1081456" cy="404572"/>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139308" y="1915641"/>
            <a:ext cx="1143000" cy="16993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fv.AssocBDDefCont</a:t>
            </a:r>
            <a:endParaRPr lang="en-US" sz="700" b="1" dirty="0" smtClean="0">
              <a:solidFill>
                <a:srgbClr val="FF0000"/>
              </a:solidFill>
            </a:endParaRPr>
          </a:p>
        </p:txBody>
      </p:sp>
      <p:cxnSp>
        <p:nvCxnSpPr>
          <p:cNvPr id="50" name="Straight Arrow Connector 170"/>
          <p:cNvCxnSpPr>
            <a:stCxn id="49" idx="0"/>
            <a:endCxn id="41" idx="2"/>
          </p:cNvCxnSpPr>
          <p:nvPr/>
        </p:nvCxnSpPr>
        <p:spPr>
          <a:xfrm flipV="1">
            <a:off x="7710808" y="1309962"/>
            <a:ext cx="881196" cy="60567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9" idx="0"/>
            <a:endCxn id="4" idx="2"/>
          </p:cNvCxnSpPr>
          <p:nvPr/>
        </p:nvCxnSpPr>
        <p:spPr>
          <a:xfrm flipH="1" flipV="1">
            <a:off x="7058630" y="987676"/>
            <a:ext cx="652178" cy="927965"/>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1478291" y="2816186"/>
            <a:ext cx="1143000" cy="68979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fvRtToRemoteBDDef</a:t>
            </a:r>
            <a:endParaRPr lang="en-US" sz="700" b="1" dirty="0" smtClean="0">
              <a:solidFill>
                <a:srgbClr val="FF0000"/>
              </a:solidFill>
            </a:endParaRPr>
          </a:p>
          <a:p>
            <a:pPr algn="ctr"/>
            <a:r>
              <a:rPr lang="en-US" sz="700" b="1" dirty="0" smtClean="0">
                <a:solidFill>
                  <a:schemeClr val="accent1"/>
                </a:solidFill>
              </a:rPr>
              <a:t>APIC – when first EPG with path is added</a:t>
            </a:r>
          </a:p>
          <a:p>
            <a:pPr algn="ctr"/>
            <a:r>
              <a:rPr lang="en-US" sz="700" b="1" dirty="0" smtClean="0">
                <a:solidFill>
                  <a:schemeClr val="accent1"/>
                </a:solidFill>
              </a:rPr>
              <a:t>(one per BD max even if multiple leaves needs BD)</a:t>
            </a:r>
            <a:endParaRPr lang="en-US" sz="700" b="1" dirty="0">
              <a:solidFill>
                <a:schemeClr val="accent1"/>
              </a:solidFill>
            </a:endParaRPr>
          </a:p>
        </p:txBody>
      </p:sp>
      <p:cxnSp>
        <p:nvCxnSpPr>
          <p:cNvPr id="62" name="Straight Connector 61"/>
          <p:cNvCxnSpPr>
            <a:stCxn id="61" idx="0"/>
            <a:endCxn id="10" idx="2"/>
          </p:cNvCxnSpPr>
          <p:nvPr/>
        </p:nvCxnSpPr>
        <p:spPr>
          <a:xfrm flipV="1">
            <a:off x="2049791" y="2257915"/>
            <a:ext cx="34225" cy="558271"/>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1" idx="3"/>
            <a:endCxn id="74" idx="2"/>
          </p:cNvCxnSpPr>
          <p:nvPr/>
        </p:nvCxnSpPr>
        <p:spPr>
          <a:xfrm flipV="1">
            <a:off x="2621291" y="747196"/>
            <a:ext cx="1909868" cy="2413889"/>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3959659" y="442396"/>
            <a:ext cx="1143000" cy="3048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fvRemotePolHolder</a:t>
            </a:r>
            <a:endParaRPr lang="en-US" sz="700" b="1" dirty="0" smtClean="0">
              <a:solidFill>
                <a:srgbClr val="FF0000"/>
              </a:solidFill>
            </a:endParaRPr>
          </a:p>
          <a:p>
            <a:pPr algn="ctr"/>
            <a:r>
              <a:rPr lang="en-US" sz="700" b="1" dirty="0" smtClean="0">
                <a:solidFill>
                  <a:schemeClr val="accent1"/>
                </a:solidFill>
              </a:rPr>
              <a:t>Leaf always there</a:t>
            </a:r>
            <a:endParaRPr lang="en-US" sz="700" b="1" dirty="0">
              <a:solidFill>
                <a:schemeClr val="accent1"/>
              </a:solidFill>
            </a:endParaRPr>
          </a:p>
        </p:txBody>
      </p:sp>
      <p:sp>
        <p:nvSpPr>
          <p:cNvPr id="77" name="Rectangle 76"/>
          <p:cNvSpPr/>
          <p:nvPr/>
        </p:nvSpPr>
        <p:spPr>
          <a:xfrm>
            <a:off x="3557537" y="2213213"/>
            <a:ext cx="1371600"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fvRsToRemoteBDDef</a:t>
            </a:r>
            <a:endParaRPr lang="en-US" sz="700" b="1" dirty="0" smtClean="0">
              <a:solidFill>
                <a:srgbClr val="FF0000"/>
              </a:solidFill>
            </a:endParaRPr>
          </a:p>
        </p:txBody>
      </p:sp>
      <p:cxnSp>
        <p:nvCxnSpPr>
          <p:cNvPr id="78" name="Straight Connector 77"/>
          <p:cNvCxnSpPr>
            <a:stCxn id="77" idx="0"/>
            <a:endCxn id="74" idx="2"/>
          </p:cNvCxnSpPr>
          <p:nvPr/>
        </p:nvCxnSpPr>
        <p:spPr>
          <a:xfrm flipV="1">
            <a:off x="4243337" y="747196"/>
            <a:ext cx="287822" cy="1466017"/>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77" idx="3"/>
            <a:endCxn id="41" idx="1"/>
          </p:cNvCxnSpPr>
          <p:nvPr/>
        </p:nvCxnSpPr>
        <p:spPr>
          <a:xfrm flipV="1">
            <a:off x="4929137" y="1199914"/>
            <a:ext cx="3333544" cy="1089499"/>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3997759" y="2846801"/>
            <a:ext cx="838200" cy="44461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a:p>
            <a:pPr algn="ctr"/>
            <a:r>
              <a:rPr lang="en-US" sz="700" b="1" dirty="0" smtClean="0">
                <a:solidFill>
                  <a:schemeClr val="accent1"/>
                </a:solidFill>
              </a:rPr>
              <a:t>(one per EPG consuming the BD on that leaf)</a:t>
            </a:r>
          </a:p>
        </p:txBody>
      </p:sp>
      <p:cxnSp>
        <p:nvCxnSpPr>
          <p:cNvPr id="88" name="Straight Connector 87"/>
          <p:cNvCxnSpPr>
            <a:stCxn id="87" idx="0"/>
            <a:endCxn id="77" idx="2"/>
          </p:cNvCxnSpPr>
          <p:nvPr/>
        </p:nvCxnSpPr>
        <p:spPr>
          <a:xfrm flipH="1" flipV="1">
            <a:off x="4243337" y="2365613"/>
            <a:ext cx="173522" cy="481188"/>
          </a:xfrm>
          <a:prstGeom prst="line">
            <a:avLst/>
          </a:prstGeom>
        </p:spPr>
        <p:style>
          <a:lnRef idx="2">
            <a:schemeClr val="accent1"/>
          </a:lnRef>
          <a:fillRef idx="0">
            <a:schemeClr val="accent1"/>
          </a:fillRef>
          <a:effectRef idx="1">
            <a:schemeClr val="accent1"/>
          </a:effectRef>
          <a:fontRef idx="minor">
            <a:schemeClr val="tx1"/>
          </a:fontRef>
        </p:style>
      </p:cxnSp>
      <p:sp>
        <p:nvSpPr>
          <p:cNvPr id="91" name="Rectangle 90"/>
          <p:cNvSpPr/>
          <p:nvPr/>
        </p:nvSpPr>
        <p:spPr>
          <a:xfrm>
            <a:off x="6604864" y="3215211"/>
            <a:ext cx="771435"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fvEpP</a:t>
            </a:r>
            <a:endParaRPr lang="en-US" sz="700" b="1" dirty="0">
              <a:solidFill>
                <a:schemeClr val="accent1"/>
              </a:solidFill>
            </a:endParaRPr>
          </a:p>
        </p:txBody>
      </p:sp>
      <p:cxnSp>
        <p:nvCxnSpPr>
          <p:cNvPr id="92" name="Straight Arrow Connector 170"/>
          <p:cNvCxnSpPr>
            <a:stCxn id="87" idx="3"/>
            <a:endCxn id="91" idx="1"/>
          </p:cNvCxnSpPr>
          <p:nvPr/>
        </p:nvCxnSpPr>
        <p:spPr>
          <a:xfrm>
            <a:off x="4835959" y="3069106"/>
            <a:ext cx="1768905" cy="222305"/>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5102659" y="2589270"/>
            <a:ext cx="685801" cy="22860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p:txBody>
      </p:sp>
      <p:sp>
        <p:nvSpPr>
          <p:cNvPr id="97" name="Rectangle 96"/>
          <p:cNvSpPr/>
          <p:nvPr/>
        </p:nvSpPr>
        <p:spPr>
          <a:xfrm>
            <a:off x="7924800" y="2416568"/>
            <a:ext cx="1064893" cy="1741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fvBDHolder</a:t>
            </a:r>
            <a:endParaRPr lang="en-US" sz="700" b="1" dirty="0">
              <a:solidFill>
                <a:schemeClr val="accent1"/>
              </a:solidFill>
            </a:endParaRPr>
          </a:p>
        </p:txBody>
      </p:sp>
      <p:cxnSp>
        <p:nvCxnSpPr>
          <p:cNvPr id="98" name="Straight Arrow Connector 170"/>
          <p:cNvCxnSpPr>
            <a:stCxn id="96" idx="3"/>
            <a:endCxn id="41" idx="1"/>
          </p:cNvCxnSpPr>
          <p:nvPr/>
        </p:nvCxnSpPr>
        <p:spPr>
          <a:xfrm flipV="1">
            <a:off x="5788460" y="1199914"/>
            <a:ext cx="2474221" cy="1503657"/>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6" idx="0"/>
            <a:endCxn id="122" idx="2"/>
          </p:cNvCxnSpPr>
          <p:nvPr/>
        </p:nvCxnSpPr>
        <p:spPr>
          <a:xfrm flipH="1" flipV="1">
            <a:off x="5102659" y="2016274"/>
            <a:ext cx="342901" cy="572996"/>
          </a:xfrm>
          <a:prstGeom prst="line">
            <a:avLst/>
          </a:prstGeom>
        </p:spPr>
        <p:style>
          <a:lnRef idx="2">
            <a:schemeClr val="accent1"/>
          </a:lnRef>
          <a:fillRef idx="0">
            <a:schemeClr val="accent1"/>
          </a:fillRef>
          <a:effectRef idx="1">
            <a:schemeClr val="accent1"/>
          </a:effectRef>
          <a:fontRef idx="minor">
            <a:schemeClr val="tx1"/>
          </a:fontRef>
        </p:style>
      </p:cxnSp>
      <p:sp>
        <p:nvSpPr>
          <p:cNvPr id="122" name="Rectangle 121"/>
          <p:cNvSpPr/>
          <p:nvPr/>
        </p:nvSpPr>
        <p:spPr>
          <a:xfrm>
            <a:off x="4503620" y="1831772"/>
            <a:ext cx="1198078" cy="184502"/>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fvRsToRemoteBDHolder</a:t>
            </a:r>
            <a:endParaRPr lang="en-US" sz="700" b="1" dirty="0" smtClean="0">
              <a:solidFill>
                <a:srgbClr val="FF0000"/>
              </a:solidFill>
            </a:endParaRPr>
          </a:p>
        </p:txBody>
      </p:sp>
      <p:cxnSp>
        <p:nvCxnSpPr>
          <p:cNvPr id="126" name="Straight Connector 125"/>
          <p:cNvCxnSpPr>
            <a:stCxn id="122" idx="0"/>
            <a:endCxn id="74" idx="2"/>
          </p:cNvCxnSpPr>
          <p:nvPr/>
        </p:nvCxnSpPr>
        <p:spPr>
          <a:xfrm flipH="1" flipV="1">
            <a:off x="4531159" y="747196"/>
            <a:ext cx="571500" cy="1084576"/>
          </a:xfrm>
          <a:prstGeom prst="line">
            <a:avLst/>
          </a:prstGeom>
        </p:spPr>
        <p:style>
          <a:lnRef idx="2">
            <a:schemeClr val="accent1"/>
          </a:lnRef>
          <a:fillRef idx="0">
            <a:schemeClr val="accent1"/>
          </a:fillRef>
          <a:effectRef idx="1">
            <a:schemeClr val="accent1"/>
          </a:effectRef>
          <a:fontRef idx="minor">
            <a:schemeClr val="tx1"/>
          </a:fontRef>
        </p:style>
      </p:cxnSp>
      <p:sp>
        <p:nvSpPr>
          <p:cNvPr id="129" name="Rectangle 128"/>
          <p:cNvSpPr/>
          <p:nvPr/>
        </p:nvSpPr>
        <p:spPr>
          <a:xfrm>
            <a:off x="2816788" y="1255665"/>
            <a:ext cx="1107280"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fvRsToRemoteCtxDef</a:t>
            </a:r>
            <a:endParaRPr lang="en-US" sz="700" b="1" dirty="0" smtClean="0">
              <a:solidFill>
                <a:srgbClr val="FF0000"/>
              </a:solidFill>
            </a:endParaRPr>
          </a:p>
        </p:txBody>
      </p:sp>
      <p:sp>
        <p:nvSpPr>
          <p:cNvPr id="130" name="Rectangle 129"/>
          <p:cNvSpPr/>
          <p:nvPr/>
        </p:nvSpPr>
        <p:spPr>
          <a:xfrm>
            <a:off x="3045258" y="1670636"/>
            <a:ext cx="685801"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p:txBody>
      </p:sp>
      <p:cxnSp>
        <p:nvCxnSpPr>
          <p:cNvPr id="131" name="Straight Connector 130"/>
          <p:cNvCxnSpPr>
            <a:stCxn id="129" idx="0"/>
            <a:endCxn id="74" idx="2"/>
          </p:cNvCxnSpPr>
          <p:nvPr/>
        </p:nvCxnSpPr>
        <p:spPr>
          <a:xfrm flipV="1">
            <a:off x="3370428" y="747196"/>
            <a:ext cx="1160731" cy="5084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30" idx="0"/>
            <a:endCxn id="129" idx="2"/>
          </p:cNvCxnSpPr>
          <p:nvPr/>
        </p:nvCxnSpPr>
        <p:spPr>
          <a:xfrm flipH="1" flipV="1">
            <a:off x="3370428" y="1408065"/>
            <a:ext cx="17731" cy="26257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Arrow Connector 170"/>
          <p:cNvCxnSpPr>
            <a:stCxn id="130" idx="3"/>
            <a:endCxn id="41" idx="1"/>
          </p:cNvCxnSpPr>
          <p:nvPr/>
        </p:nvCxnSpPr>
        <p:spPr>
          <a:xfrm flipV="1">
            <a:off x="3731059" y="1199914"/>
            <a:ext cx="4531622" cy="546922"/>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3" name="Rectangle 142"/>
          <p:cNvSpPr/>
          <p:nvPr/>
        </p:nvSpPr>
        <p:spPr>
          <a:xfrm>
            <a:off x="7170041" y="2841235"/>
            <a:ext cx="1287204"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fvRtToRemoteBDHolder</a:t>
            </a:r>
            <a:endParaRPr lang="en-US" sz="700" b="1" dirty="0">
              <a:solidFill>
                <a:schemeClr val="accent1"/>
              </a:solidFill>
            </a:endParaRPr>
          </a:p>
        </p:txBody>
      </p:sp>
      <p:cxnSp>
        <p:nvCxnSpPr>
          <p:cNvPr id="144" name="Straight Connector 143"/>
          <p:cNvCxnSpPr>
            <a:stCxn id="143" idx="0"/>
            <a:endCxn id="97" idx="2"/>
          </p:cNvCxnSpPr>
          <p:nvPr/>
        </p:nvCxnSpPr>
        <p:spPr>
          <a:xfrm flipV="1">
            <a:off x="7813643" y="2590749"/>
            <a:ext cx="643604" cy="250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3" idx="1"/>
            <a:endCxn id="74" idx="3"/>
          </p:cNvCxnSpPr>
          <p:nvPr/>
        </p:nvCxnSpPr>
        <p:spPr>
          <a:xfrm flipH="1" flipV="1">
            <a:off x="5102659" y="594796"/>
            <a:ext cx="2067382" cy="2322639"/>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1" name="Straight Arrow Connector 170"/>
          <p:cNvCxnSpPr>
            <a:stCxn id="97" idx="1"/>
            <a:endCxn id="26" idx="3"/>
          </p:cNvCxnSpPr>
          <p:nvPr/>
        </p:nvCxnSpPr>
        <p:spPr>
          <a:xfrm flipH="1" flipV="1">
            <a:off x="2522792" y="565484"/>
            <a:ext cx="5402008" cy="1938175"/>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97" idx="0"/>
            <a:endCxn id="42" idx="2"/>
          </p:cNvCxnSpPr>
          <p:nvPr/>
        </p:nvCxnSpPr>
        <p:spPr>
          <a:xfrm flipH="1" flipV="1">
            <a:off x="8140086" y="373150"/>
            <a:ext cx="317161" cy="2043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7" name="Straight Arrow Connector 170"/>
          <p:cNvCxnSpPr>
            <a:stCxn id="41" idx="1"/>
            <a:endCxn id="4" idx="3"/>
          </p:cNvCxnSpPr>
          <p:nvPr/>
        </p:nvCxnSpPr>
        <p:spPr>
          <a:xfrm flipH="1" flipV="1">
            <a:off x="7337308" y="882699"/>
            <a:ext cx="925373" cy="317215"/>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70"/>
          <p:cNvCxnSpPr>
            <a:stCxn id="41" idx="1"/>
            <a:endCxn id="26" idx="3"/>
          </p:cNvCxnSpPr>
          <p:nvPr/>
        </p:nvCxnSpPr>
        <p:spPr>
          <a:xfrm flipH="1" flipV="1">
            <a:off x="2522792" y="565484"/>
            <a:ext cx="5739889" cy="634430"/>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a:off x="2819400" y="476545"/>
            <a:ext cx="0" cy="4542737"/>
          </a:xfrm>
          <a:prstGeom prst="straightConnector1">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42" name="TextBox 341"/>
          <p:cNvSpPr txBox="1"/>
          <p:nvPr/>
        </p:nvSpPr>
        <p:spPr>
          <a:xfrm>
            <a:off x="104713" y="4324350"/>
            <a:ext cx="662361" cy="313932"/>
          </a:xfrm>
          <a:prstGeom prst="rect">
            <a:avLst/>
          </a:prstGeom>
          <a:noFill/>
        </p:spPr>
        <p:txBody>
          <a:bodyPr wrap="none" rtlCol="0">
            <a:spAutoFit/>
          </a:bodyPr>
          <a:lstStyle/>
          <a:p>
            <a:pPr>
              <a:lnSpc>
                <a:spcPct val="90000"/>
              </a:lnSpc>
              <a:spcBef>
                <a:spcPts val="600"/>
              </a:spcBef>
            </a:pPr>
            <a:r>
              <a:rPr lang="fr-FR" sz="1600" dirty="0" smtClean="0">
                <a:solidFill>
                  <a:srgbClr val="000000"/>
                </a:solidFill>
              </a:rPr>
              <a:t>APIC</a:t>
            </a:r>
          </a:p>
        </p:txBody>
      </p:sp>
      <p:sp>
        <p:nvSpPr>
          <p:cNvPr id="343" name="TextBox 342"/>
          <p:cNvSpPr txBox="1"/>
          <p:nvPr/>
        </p:nvSpPr>
        <p:spPr>
          <a:xfrm>
            <a:off x="2973723" y="3610368"/>
            <a:ext cx="583814" cy="313932"/>
          </a:xfrm>
          <a:prstGeom prst="rect">
            <a:avLst/>
          </a:prstGeom>
          <a:noFill/>
        </p:spPr>
        <p:txBody>
          <a:bodyPr wrap="none" rtlCol="0">
            <a:spAutoFit/>
          </a:bodyPr>
          <a:lstStyle/>
          <a:p>
            <a:pPr>
              <a:lnSpc>
                <a:spcPct val="90000"/>
              </a:lnSpc>
              <a:spcBef>
                <a:spcPts val="600"/>
              </a:spcBef>
            </a:pPr>
            <a:r>
              <a:rPr lang="fr-FR" sz="1600" dirty="0" err="1" smtClean="0">
                <a:solidFill>
                  <a:srgbClr val="000000"/>
                </a:solidFill>
              </a:rPr>
              <a:t>Leaf</a:t>
            </a:r>
            <a:endParaRPr lang="fr-FR" sz="1600" dirty="0" smtClean="0">
              <a:solidFill>
                <a:srgbClr val="000000"/>
              </a:solidFill>
            </a:endParaRPr>
          </a:p>
        </p:txBody>
      </p:sp>
      <p:sp>
        <p:nvSpPr>
          <p:cNvPr id="384" name="TextBox 383"/>
          <p:cNvSpPr txBox="1"/>
          <p:nvPr/>
        </p:nvSpPr>
        <p:spPr>
          <a:xfrm>
            <a:off x="2330705" y="3951297"/>
            <a:ext cx="5786181" cy="120956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nSpc>
                <a:spcPct val="90000"/>
              </a:lnSpc>
              <a:spcBef>
                <a:spcPts val="600"/>
              </a:spcBef>
            </a:pPr>
            <a:r>
              <a:rPr lang="fr-FR" sz="800" dirty="0" err="1" smtClean="0">
                <a:solidFill>
                  <a:srgbClr val="000000"/>
                </a:solidFill>
              </a:rPr>
              <a:t>fvCons</a:t>
            </a:r>
            <a:r>
              <a:rPr lang="fr-FR" sz="800" dirty="0" smtClean="0">
                <a:solidFill>
                  <a:srgbClr val="000000"/>
                </a:solidFill>
              </a:rPr>
              <a:t> Object are MO </a:t>
            </a:r>
            <a:r>
              <a:rPr lang="fr-FR" sz="800" dirty="0" err="1" smtClean="0">
                <a:solidFill>
                  <a:srgbClr val="000000"/>
                </a:solidFill>
              </a:rPr>
              <a:t>under</a:t>
            </a:r>
            <a:r>
              <a:rPr lang="fr-FR" sz="800" dirty="0" smtClean="0">
                <a:solidFill>
                  <a:srgbClr val="000000"/>
                </a:solidFill>
              </a:rPr>
              <a:t> </a:t>
            </a:r>
            <a:r>
              <a:rPr lang="fr-FR" sz="800" dirty="0" err="1" smtClean="0">
                <a:solidFill>
                  <a:srgbClr val="000000"/>
                </a:solidFill>
              </a:rPr>
              <a:t>fvRemotePolHolder</a:t>
            </a:r>
            <a:r>
              <a:rPr lang="fr-FR" sz="800" dirty="0" smtClean="0">
                <a:solidFill>
                  <a:srgbClr val="000000"/>
                </a:solidFill>
              </a:rPr>
              <a:t> </a:t>
            </a:r>
            <a:r>
              <a:rPr lang="fr-FR" sz="800" dirty="0" err="1" smtClean="0">
                <a:solidFill>
                  <a:srgbClr val="000000"/>
                </a:solidFill>
              </a:rPr>
              <a:t>that</a:t>
            </a:r>
            <a:r>
              <a:rPr lang="fr-FR" sz="800" dirty="0" smtClean="0">
                <a:solidFill>
                  <a:srgbClr val="000000"/>
                </a:solidFill>
              </a:rPr>
              <a:t> </a:t>
            </a:r>
            <a:r>
              <a:rPr lang="fr-FR" sz="800" dirty="0" err="1" smtClean="0">
                <a:solidFill>
                  <a:srgbClr val="000000"/>
                </a:solidFill>
              </a:rPr>
              <a:t>indicate</a:t>
            </a:r>
            <a:r>
              <a:rPr lang="fr-FR" sz="800" dirty="0" smtClean="0">
                <a:solidFill>
                  <a:srgbClr val="000000"/>
                </a:solidFill>
              </a:rPr>
              <a:t> and </a:t>
            </a:r>
            <a:r>
              <a:rPr lang="fr-FR" sz="800" dirty="0" err="1" smtClean="0">
                <a:solidFill>
                  <a:srgbClr val="000000"/>
                </a:solidFill>
              </a:rPr>
              <a:t>tracks</a:t>
            </a:r>
            <a:r>
              <a:rPr lang="fr-FR" sz="800" dirty="0" smtClean="0">
                <a:solidFill>
                  <a:srgbClr val="000000"/>
                </a:solidFill>
              </a:rPr>
              <a:t> the consumer of a </a:t>
            </a:r>
            <a:r>
              <a:rPr lang="fr-FR" sz="800" dirty="0" err="1" smtClean="0">
                <a:solidFill>
                  <a:srgbClr val="000000"/>
                </a:solidFill>
              </a:rPr>
              <a:t>given</a:t>
            </a:r>
            <a:r>
              <a:rPr lang="fr-FR" sz="800" dirty="0" smtClean="0">
                <a:solidFill>
                  <a:srgbClr val="000000"/>
                </a:solidFill>
              </a:rPr>
              <a:t> </a:t>
            </a:r>
            <a:r>
              <a:rPr lang="fr-FR" sz="800" dirty="0" err="1" smtClean="0">
                <a:solidFill>
                  <a:srgbClr val="000000"/>
                </a:solidFill>
              </a:rPr>
              <a:t>object</a:t>
            </a:r>
            <a:r>
              <a:rPr lang="fr-FR" sz="800" dirty="0" smtClean="0">
                <a:solidFill>
                  <a:srgbClr val="000000"/>
                </a:solidFill>
              </a:rPr>
              <a:t> (for </a:t>
            </a:r>
            <a:r>
              <a:rPr lang="fr-FR" sz="800" dirty="0" err="1" smtClean="0">
                <a:solidFill>
                  <a:srgbClr val="000000"/>
                </a:solidFill>
              </a:rPr>
              <a:t>example</a:t>
            </a:r>
            <a:r>
              <a:rPr lang="fr-FR" sz="800" dirty="0" smtClean="0">
                <a:solidFill>
                  <a:srgbClr val="000000"/>
                </a:solidFill>
              </a:rPr>
              <a:t> consumer of a </a:t>
            </a:r>
            <a:r>
              <a:rPr lang="fr-FR" sz="800" dirty="0" err="1" smtClean="0">
                <a:solidFill>
                  <a:srgbClr val="000000"/>
                </a:solidFill>
              </a:rPr>
              <a:t>ctx</a:t>
            </a:r>
            <a:r>
              <a:rPr lang="fr-FR" sz="800" dirty="0" smtClean="0">
                <a:solidFill>
                  <a:srgbClr val="000000"/>
                </a:solidFill>
              </a:rPr>
              <a:t>.</a:t>
            </a:r>
          </a:p>
          <a:p>
            <a:pPr marL="171450" indent="-171450">
              <a:lnSpc>
                <a:spcPct val="90000"/>
              </a:lnSpc>
              <a:spcBef>
                <a:spcPts val="600"/>
              </a:spcBef>
              <a:buFontTx/>
              <a:buChar char="-"/>
            </a:pPr>
            <a:r>
              <a:rPr lang="fr-FR" sz="800" dirty="0" err="1" smtClean="0">
                <a:solidFill>
                  <a:srgbClr val="000000"/>
                </a:solidFill>
              </a:rPr>
              <a:t>fvRsToRemote</a:t>
            </a:r>
            <a:r>
              <a:rPr lang="fr-FR" sz="800" dirty="0" smtClean="0">
                <a:solidFill>
                  <a:srgbClr val="000000"/>
                </a:solidFill>
              </a:rPr>
              <a:t>… </a:t>
            </a:r>
            <a:r>
              <a:rPr lang="fr-FR" sz="800" dirty="0" smtClean="0">
                <a:solidFill>
                  <a:srgbClr val="000000"/>
                </a:solidFill>
                <a:sym typeface="Wingdings" panose="05000000000000000000" pitchFamily="2" charset="2"/>
              </a:rPr>
              <a:t> points to </a:t>
            </a:r>
            <a:r>
              <a:rPr lang="fr-FR" sz="800" dirty="0" err="1" smtClean="0">
                <a:solidFill>
                  <a:srgbClr val="000000"/>
                </a:solidFill>
                <a:sym typeface="Wingdings" panose="05000000000000000000" pitchFamily="2" charset="2"/>
              </a:rPr>
              <a:t>resolved</a:t>
            </a:r>
            <a:r>
              <a:rPr lang="fr-FR" sz="800" dirty="0" smtClean="0">
                <a:solidFill>
                  <a:srgbClr val="000000"/>
                </a:solidFill>
                <a:sym typeface="Wingdings" panose="05000000000000000000" pitchFamily="2" charset="2"/>
              </a:rPr>
              <a:t> MO on </a:t>
            </a:r>
            <a:r>
              <a:rPr lang="fr-FR" sz="800" dirty="0" err="1" smtClean="0">
                <a:solidFill>
                  <a:srgbClr val="000000"/>
                </a:solidFill>
                <a:sym typeface="Wingdings" panose="05000000000000000000" pitchFamily="2" charset="2"/>
              </a:rPr>
              <a:t>leaf</a:t>
            </a:r>
            <a:endParaRPr lang="fr-FR" sz="800" dirty="0" smtClean="0">
              <a:solidFill>
                <a:srgbClr val="000000"/>
              </a:solidFill>
              <a:sym typeface="Wingdings" panose="05000000000000000000" pitchFamily="2" charset="2"/>
            </a:endParaRPr>
          </a:p>
          <a:p>
            <a:pPr marL="171450" indent="-171450">
              <a:lnSpc>
                <a:spcPct val="90000"/>
              </a:lnSpc>
              <a:spcBef>
                <a:spcPts val="600"/>
              </a:spcBef>
              <a:buFontTx/>
              <a:buChar char="-"/>
            </a:pPr>
            <a:r>
              <a:rPr lang="fr-FR" sz="800" dirty="0" err="1" smtClean="0">
                <a:solidFill>
                  <a:srgbClr val="000000"/>
                </a:solidFill>
                <a:sym typeface="Wingdings" panose="05000000000000000000" pitchFamily="2" charset="2"/>
              </a:rPr>
              <a:t>Each</a:t>
            </a:r>
            <a:r>
              <a:rPr lang="fr-FR" sz="800" dirty="0" smtClean="0">
                <a:solidFill>
                  <a:srgbClr val="000000"/>
                </a:solidFill>
                <a:sym typeface="Wingdings" panose="05000000000000000000" pitchFamily="2" charset="2"/>
              </a:rPr>
              <a:t> of </a:t>
            </a:r>
            <a:r>
              <a:rPr lang="fr-FR" sz="800" dirty="0" err="1" smtClean="0">
                <a:solidFill>
                  <a:srgbClr val="000000"/>
                </a:solidFill>
                <a:sym typeface="Wingdings" panose="05000000000000000000" pitchFamily="2" charset="2"/>
              </a:rPr>
              <a:t>those</a:t>
            </a:r>
            <a:r>
              <a:rPr lang="fr-FR" sz="800" dirty="0" smtClean="0">
                <a:solidFill>
                  <a:srgbClr val="000000"/>
                </a:solidFill>
                <a:sym typeface="Wingdings" panose="05000000000000000000" pitchFamily="2" charset="2"/>
              </a:rPr>
              <a:t> have one or more </a:t>
            </a:r>
            <a:r>
              <a:rPr lang="fr-FR" sz="800" dirty="0" err="1" smtClean="0">
                <a:solidFill>
                  <a:srgbClr val="000000"/>
                </a:solidFill>
                <a:sym typeface="Wingdings" panose="05000000000000000000" pitchFamily="2" charset="2"/>
              </a:rPr>
              <a:t>fvCons</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which</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indicates</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which</a:t>
            </a:r>
            <a:r>
              <a:rPr lang="fr-FR" sz="800" dirty="0" smtClean="0">
                <a:solidFill>
                  <a:srgbClr val="000000"/>
                </a:solidFill>
                <a:sym typeface="Wingdings" panose="05000000000000000000" pitchFamily="2" charset="2"/>
              </a:rPr>
              <a:t> consume </a:t>
            </a:r>
            <a:r>
              <a:rPr lang="fr-FR" sz="800" dirty="0" err="1" smtClean="0">
                <a:solidFill>
                  <a:srgbClr val="000000"/>
                </a:solidFill>
                <a:sym typeface="Wingdings" panose="05000000000000000000" pitchFamily="2" charset="2"/>
              </a:rPr>
              <a:t>this</a:t>
            </a:r>
            <a:r>
              <a:rPr lang="fr-FR" sz="800" dirty="0" smtClean="0">
                <a:solidFill>
                  <a:srgbClr val="000000"/>
                </a:solidFill>
                <a:sym typeface="Wingdings" panose="05000000000000000000" pitchFamily="2" charset="2"/>
              </a:rPr>
              <a:t>. If </a:t>
            </a:r>
            <a:r>
              <a:rPr lang="fr-FR" sz="800" dirty="0" err="1" smtClean="0">
                <a:solidFill>
                  <a:srgbClr val="000000"/>
                </a:solidFill>
                <a:sym typeface="Wingdings" panose="05000000000000000000" pitchFamily="2" charset="2"/>
              </a:rPr>
              <a:t>reason</a:t>
            </a:r>
            <a:r>
              <a:rPr lang="fr-FR" sz="800" dirty="0" smtClean="0">
                <a:solidFill>
                  <a:srgbClr val="000000"/>
                </a:solidFill>
                <a:sym typeface="Wingdings" panose="05000000000000000000" pitchFamily="2" charset="2"/>
              </a:rPr>
              <a:t> to </a:t>
            </a:r>
            <a:r>
              <a:rPr lang="fr-FR" sz="800" dirty="0" err="1" smtClean="0">
                <a:solidFill>
                  <a:srgbClr val="000000"/>
                </a:solidFill>
                <a:sym typeface="Wingdings" panose="05000000000000000000" pitchFamily="2" charset="2"/>
              </a:rPr>
              <a:t>deploy</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disappear</a:t>
            </a:r>
            <a:r>
              <a:rPr lang="fr-FR" sz="800" dirty="0" smtClean="0">
                <a:solidFill>
                  <a:srgbClr val="000000"/>
                </a:solidFill>
                <a:sym typeface="Wingdings" panose="05000000000000000000" pitchFamily="2" charset="2"/>
              </a:rPr>
              <a:t> the </a:t>
            </a:r>
            <a:r>
              <a:rPr lang="fr-FR" sz="800" dirty="0" err="1" smtClean="0">
                <a:solidFill>
                  <a:srgbClr val="000000"/>
                </a:solidFill>
                <a:sym typeface="Wingdings" panose="05000000000000000000" pitchFamily="2" charset="2"/>
              </a:rPr>
              <a:t>fvCons</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will</a:t>
            </a:r>
            <a:r>
              <a:rPr lang="fr-FR" sz="800" dirty="0" smtClean="0">
                <a:solidFill>
                  <a:srgbClr val="000000"/>
                </a:solidFill>
                <a:sym typeface="Wingdings" panose="05000000000000000000" pitchFamily="2" charset="2"/>
              </a:rPr>
              <a:t> go </a:t>
            </a:r>
            <a:r>
              <a:rPr lang="fr-FR" sz="800" dirty="0" err="1" smtClean="0">
                <a:solidFill>
                  <a:srgbClr val="000000"/>
                </a:solidFill>
                <a:sym typeface="Wingdings" panose="05000000000000000000" pitchFamily="2" charset="2"/>
              </a:rPr>
              <a:t>away</a:t>
            </a:r>
            <a:r>
              <a:rPr lang="fr-FR" sz="800" dirty="0" smtClean="0">
                <a:solidFill>
                  <a:srgbClr val="000000"/>
                </a:solidFill>
                <a:sym typeface="Wingdings" panose="05000000000000000000" pitchFamily="2" charset="2"/>
              </a:rPr>
              <a:t> and </a:t>
            </a:r>
            <a:r>
              <a:rPr lang="fr-FR" sz="800" dirty="0" err="1" smtClean="0">
                <a:solidFill>
                  <a:srgbClr val="000000"/>
                </a:solidFill>
                <a:sym typeface="Wingdings" panose="05000000000000000000" pitchFamily="2" charset="2"/>
              </a:rPr>
              <a:t>we</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will</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tear</a:t>
            </a:r>
            <a:r>
              <a:rPr lang="fr-FR" sz="800" dirty="0" smtClean="0">
                <a:solidFill>
                  <a:srgbClr val="000000"/>
                </a:solidFill>
                <a:sym typeface="Wingdings" panose="05000000000000000000" pitchFamily="2" charset="2"/>
              </a:rPr>
              <a:t> down </a:t>
            </a:r>
            <a:r>
              <a:rPr lang="fr-FR" sz="800" dirty="0" err="1" smtClean="0">
                <a:solidFill>
                  <a:srgbClr val="000000"/>
                </a:solidFill>
                <a:sym typeface="Wingdings" panose="05000000000000000000" pitchFamily="2" charset="2"/>
              </a:rPr>
              <a:t>resolved</a:t>
            </a:r>
            <a:r>
              <a:rPr lang="fr-FR" sz="800" dirty="0" smtClean="0">
                <a:solidFill>
                  <a:srgbClr val="000000"/>
                </a:solidFill>
                <a:sym typeface="Wingdings" panose="05000000000000000000" pitchFamily="2" charset="2"/>
              </a:rPr>
              <a:t> model for </a:t>
            </a:r>
            <a:r>
              <a:rPr lang="fr-FR" sz="800" dirty="0" err="1" smtClean="0">
                <a:solidFill>
                  <a:srgbClr val="000000"/>
                </a:solidFill>
                <a:sym typeface="Wingdings" panose="05000000000000000000" pitchFamily="2" charset="2"/>
              </a:rPr>
              <a:t>that</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object</a:t>
            </a:r>
            <a:r>
              <a:rPr lang="fr-FR" sz="800" dirty="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leading</a:t>
            </a:r>
            <a:r>
              <a:rPr lang="fr-FR" sz="800" dirty="0" smtClean="0">
                <a:solidFill>
                  <a:srgbClr val="000000"/>
                </a:solidFill>
                <a:sym typeface="Wingdings" panose="05000000000000000000" pitchFamily="2" charset="2"/>
              </a:rPr>
              <a:t> to </a:t>
            </a:r>
            <a:r>
              <a:rPr lang="fr-FR" sz="800" dirty="0" err="1" smtClean="0">
                <a:solidFill>
                  <a:srgbClr val="000000"/>
                </a:solidFill>
                <a:sym typeface="Wingdings" panose="05000000000000000000" pitchFamily="2" charset="2"/>
              </a:rPr>
              <a:t>removing</a:t>
            </a:r>
            <a:r>
              <a:rPr lang="fr-FR" sz="800" dirty="0" smtClean="0">
                <a:solidFill>
                  <a:srgbClr val="000000"/>
                </a:solidFill>
                <a:sym typeface="Wingdings" panose="05000000000000000000" pitchFamily="2" charset="2"/>
              </a:rPr>
              <a:t> vlan/</a:t>
            </a:r>
            <a:r>
              <a:rPr lang="fr-FR" sz="800" dirty="0" err="1" smtClean="0">
                <a:solidFill>
                  <a:srgbClr val="000000"/>
                </a:solidFill>
                <a:sym typeface="Wingdings" panose="05000000000000000000" pitchFamily="2" charset="2"/>
              </a:rPr>
              <a:t>vrf</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from</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leaf</a:t>
            </a:r>
            <a:endParaRPr lang="fr-FR" sz="800" dirty="0" smtClean="0">
              <a:solidFill>
                <a:srgbClr val="000000"/>
              </a:solidFill>
              <a:sym typeface="Wingdings" panose="05000000000000000000" pitchFamily="2" charset="2"/>
            </a:endParaRPr>
          </a:p>
          <a:p>
            <a:pPr marL="171450" indent="-171450">
              <a:lnSpc>
                <a:spcPct val="90000"/>
              </a:lnSpc>
              <a:spcBef>
                <a:spcPts val="600"/>
              </a:spcBef>
              <a:buFontTx/>
              <a:buChar char="-"/>
            </a:pPr>
            <a:r>
              <a:rPr lang="fr-FR" sz="800" dirty="0" err="1" smtClean="0">
                <a:solidFill>
                  <a:srgbClr val="000000"/>
                </a:solidFill>
                <a:sym typeface="Wingdings" panose="05000000000000000000" pitchFamily="2" charset="2"/>
              </a:rPr>
              <a:t>Subnet</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gets</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downloaded</a:t>
            </a:r>
            <a:r>
              <a:rPr lang="fr-FR" sz="800" dirty="0" smtClean="0">
                <a:solidFill>
                  <a:srgbClr val="000000"/>
                </a:solidFill>
                <a:sym typeface="Wingdings" panose="05000000000000000000" pitchFamily="2" charset="2"/>
              </a:rPr>
              <a:t> to a </a:t>
            </a:r>
            <a:r>
              <a:rPr lang="fr-FR" sz="800" dirty="0" err="1" smtClean="0">
                <a:solidFill>
                  <a:srgbClr val="000000"/>
                </a:solidFill>
                <a:sym typeface="Wingdings" panose="05000000000000000000" pitchFamily="2" charset="2"/>
              </a:rPr>
              <a:t>leaf</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whenever</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fvBDHolder</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is</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dowloading</a:t>
            </a:r>
            <a:r>
              <a:rPr lang="fr-FR" sz="800" dirty="0" smtClean="0">
                <a:solidFill>
                  <a:srgbClr val="000000"/>
                </a:solidFill>
                <a:sym typeface="Wingdings" panose="05000000000000000000" pitchFamily="2" charset="2"/>
              </a:rPr>
              <a:t> to </a:t>
            </a:r>
            <a:r>
              <a:rPr lang="fr-FR" sz="800" dirty="0" err="1" smtClean="0">
                <a:solidFill>
                  <a:srgbClr val="000000"/>
                </a:solidFill>
                <a:sym typeface="Wingdings" panose="05000000000000000000" pitchFamily="2" charset="2"/>
              </a:rPr>
              <a:t>leaf</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which</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will</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happen</a:t>
            </a:r>
            <a:r>
              <a:rPr lang="fr-FR" sz="800" dirty="0" smtClean="0">
                <a:solidFill>
                  <a:srgbClr val="000000"/>
                </a:solidFill>
                <a:sym typeface="Wingdings" panose="05000000000000000000" pitchFamily="2" charset="2"/>
              </a:rPr>
              <a:t> if </a:t>
            </a:r>
            <a:r>
              <a:rPr lang="fr-FR" sz="800" dirty="0" err="1" smtClean="0">
                <a:solidFill>
                  <a:srgbClr val="000000"/>
                </a:solidFill>
                <a:sym typeface="Wingdings" panose="05000000000000000000" pitchFamily="2" charset="2"/>
              </a:rPr>
              <a:t>there</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is</a:t>
            </a:r>
            <a:r>
              <a:rPr lang="fr-FR" sz="800" dirty="0" smtClean="0">
                <a:solidFill>
                  <a:srgbClr val="000000"/>
                </a:solidFill>
                <a:sym typeface="Wingdings" panose="05000000000000000000" pitchFamily="2" charset="2"/>
              </a:rPr>
              <a:t> a </a:t>
            </a:r>
            <a:r>
              <a:rPr lang="fr-FR" sz="800" dirty="0" err="1" smtClean="0">
                <a:solidFill>
                  <a:srgbClr val="000000"/>
                </a:solidFill>
                <a:sym typeface="Wingdings" panose="05000000000000000000" pitchFamily="2" charset="2"/>
              </a:rPr>
              <a:t>fvCons</a:t>
            </a:r>
            <a:r>
              <a:rPr lang="fr-FR" sz="800" dirty="0" smtClean="0">
                <a:solidFill>
                  <a:srgbClr val="000000"/>
                </a:solidFill>
                <a:sym typeface="Wingdings" panose="05000000000000000000" pitchFamily="2" charset="2"/>
              </a:rPr>
              <a:t> (a consumer) for </a:t>
            </a:r>
            <a:r>
              <a:rPr lang="fr-FR" sz="800" dirty="0" err="1" smtClean="0">
                <a:solidFill>
                  <a:srgbClr val="000000"/>
                </a:solidFill>
                <a:sym typeface="Wingdings" panose="05000000000000000000" pitchFamily="2" charset="2"/>
              </a:rPr>
              <a:t>that</a:t>
            </a:r>
            <a:r>
              <a:rPr lang="fr-FR" sz="800" dirty="0" smtClean="0">
                <a:solidFill>
                  <a:srgbClr val="000000"/>
                </a:solidFill>
                <a:sym typeface="Wingdings" panose="05000000000000000000" pitchFamily="2" charset="2"/>
              </a:rPr>
              <a:t> bd on </a:t>
            </a:r>
            <a:r>
              <a:rPr lang="fr-FR" sz="800" dirty="0" err="1" smtClean="0">
                <a:solidFill>
                  <a:srgbClr val="000000"/>
                </a:solidFill>
                <a:sym typeface="Wingdings" panose="05000000000000000000" pitchFamily="2" charset="2"/>
              </a:rPr>
              <a:t>that</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leaf</a:t>
            </a:r>
            <a:r>
              <a:rPr lang="fr-FR" sz="800" dirty="0" smtClean="0">
                <a:solidFill>
                  <a:srgbClr val="000000"/>
                </a:solidFill>
                <a:sym typeface="Wingdings" panose="05000000000000000000" pitchFamily="2" charset="2"/>
              </a:rPr>
              <a:t> (consumer </a:t>
            </a:r>
            <a:r>
              <a:rPr lang="fr-FR" sz="800" dirty="0" err="1" smtClean="0">
                <a:solidFill>
                  <a:srgbClr val="000000"/>
                </a:solidFill>
                <a:sym typeface="Wingdings" panose="05000000000000000000" pitchFamily="2" charset="2"/>
              </a:rPr>
              <a:t>could</a:t>
            </a:r>
            <a:r>
              <a:rPr lang="fr-FR" sz="800" dirty="0" smtClean="0">
                <a:solidFill>
                  <a:srgbClr val="000000"/>
                </a:solidFill>
                <a:sym typeface="Wingdings" panose="05000000000000000000" pitchFamily="2" charset="2"/>
              </a:rPr>
              <a:t> </a:t>
            </a:r>
            <a:r>
              <a:rPr lang="fr-FR" sz="800" dirty="0" err="1" smtClean="0">
                <a:solidFill>
                  <a:srgbClr val="000000"/>
                </a:solidFill>
                <a:sym typeface="Wingdings" panose="05000000000000000000" pitchFamily="2" charset="2"/>
              </a:rPr>
              <a:t>be</a:t>
            </a:r>
            <a:r>
              <a:rPr lang="fr-FR" sz="800" dirty="0" smtClean="0">
                <a:solidFill>
                  <a:srgbClr val="000000"/>
                </a:solidFill>
                <a:sym typeface="Wingdings" panose="05000000000000000000" pitchFamily="2" charset="2"/>
              </a:rPr>
              <a:t> local </a:t>
            </a:r>
            <a:r>
              <a:rPr lang="fr-FR" sz="800" dirty="0" err="1" smtClean="0">
                <a:solidFill>
                  <a:srgbClr val="000000"/>
                </a:solidFill>
                <a:sym typeface="Wingdings" panose="05000000000000000000" pitchFamily="2" charset="2"/>
              </a:rPr>
              <a:t>path</a:t>
            </a:r>
            <a:r>
              <a:rPr lang="fr-FR" sz="800" dirty="0" smtClean="0">
                <a:solidFill>
                  <a:srgbClr val="000000"/>
                </a:solidFill>
                <a:sym typeface="Wingdings" panose="05000000000000000000" pitchFamily="2" charset="2"/>
              </a:rPr>
              <a:t> , or a </a:t>
            </a:r>
            <a:r>
              <a:rPr lang="fr-FR" sz="800" dirty="0" err="1" smtClean="0">
                <a:solidFill>
                  <a:srgbClr val="000000"/>
                </a:solidFill>
                <a:sym typeface="Wingdings" panose="05000000000000000000" pitchFamily="2" charset="2"/>
              </a:rPr>
              <a:t>contract</a:t>
            </a:r>
            <a:r>
              <a:rPr lang="fr-FR" sz="800" dirty="0" smtClean="0">
                <a:solidFill>
                  <a:srgbClr val="000000"/>
                </a:solidFill>
                <a:sym typeface="Wingdings" panose="05000000000000000000" pitchFamily="2" charset="2"/>
              </a:rPr>
              <a:t> relation </a:t>
            </a:r>
            <a:r>
              <a:rPr lang="fr-FR" sz="800" dirty="0" err="1" smtClean="0">
                <a:solidFill>
                  <a:srgbClr val="000000"/>
                </a:solidFill>
                <a:sym typeface="Wingdings" panose="05000000000000000000" pitchFamily="2" charset="2"/>
              </a:rPr>
              <a:t>from</a:t>
            </a:r>
            <a:r>
              <a:rPr lang="fr-FR" sz="800" dirty="0" smtClean="0">
                <a:solidFill>
                  <a:srgbClr val="000000"/>
                </a:solidFill>
                <a:sym typeface="Wingdings" panose="05000000000000000000" pitchFamily="2" charset="2"/>
              </a:rPr>
              <a:t> of </a:t>
            </a:r>
            <a:r>
              <a:rPr lang="fr-FR" sz="800" dirty="0" err="1" smtClean="0">
                <a:solidFill>
                  <a:srgbClr val="000000"/>
                </a:solidFill>
                <a:sym typeface="Wingdings" panose="05000000000000000000" pitchFamily="2" charset="2"/>
              </a:rPr>
              <a:t>our</a:t>
            </a:r>
            <a:r>
              <a:rPr lang="fr-FR" sz="800" dirty="0" smtClean="0">
                <a:solidFill>
                  <a:srgbClr val="000000"/>
                </a:solidFill>
                <a:sym typeface="Wingdings" panose="05000000000000000000" pitchFamily="2" charset="2"/>
              </a:rPr>
              <a:t> local epg to the an epg part of the BD </a:t>
            </a:r>
            <a:r>
              <a:rPr lang="fr-FR" sz="800" dirty="0" err="1" smtClean="0">
                <a:solidFill>
                  <a:srgbClr val="000000"/>
                </a:solidFill>
                <a:sym typeface="Wingdings" panose="05000000000000000000" pitchFamily="2" charset="2"/>
              </a:rPr>
              <a:t>owning</a:t>
            </a:r>
            <a:r>
              <a:rPr lang="fr-FR" sz="800" dirty="0" smtClean="0">
                <a:solidFill>
                  <a:srgbClr val="000000"/>
                </a:solidFill>
                <a:sym typeface="Wingdings" panose="05000000000000000000" pitchFamily="2" charset="2"/>
              </a:rPr>
              <a:t> the </a:t>
            </a:r>
            <a:r>
              <a:rPr lang="fr-FR" sz="800" dirty="0" err="1" smtClean="0">
                <a:solidFill>
                  <a:srgbClr val="000000"/>
                </a:solidFill>
                <a:sym typeface="Wingdings" panose="05000000000000000000" pitchFamily="2" charset="2"/>
              </a:rPr>
              <a:t>subnet</a:t>
            </a:r>
            <a:r>
              <a:rPr lang="fr-FR" sz="800" dirty="0" smtClean="0">
                <a:solidFill>
                  <a:srgbClr val="000000"/>
                </a:solidFill>
                <a:sym typeface="Wingdings" panose="05000000000000000000" pitchFamily="2" charset="2"/>
              </a:rPr>
              <a:t>)</a:t>
            </a:r>
            <a:endParaRPr lang="fr-FR" sz="800" dirty="0" smtClean="0">
              <a:solidFill>
                <a:srgbClr val="000000"/>
              </a:solidFill>
            </a:endParaRPr>
          </a:p>
        </p:txBody>
      </p:sp>
      <p:cxnSp>
        <p:nvCxnSpPr>
          <p:cNvPr id="385" name="Straight Arrow Connector 384"/>
          <p:cNvCxnSpPr>
            <a:stCxn id="122" idx="3"/>
            <a:endCxn id="97" idx="1"/>
          </p:cNvCxnSpPr>
          <p:nvPr/>
        </p:nvCxnSpPr>
        <p:spPr>
          <a:xfrm>
            <a:off x="5701698" y="1924023"/>
            <a:ext cx="2223102" cy="57963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129" idx="3"/>
            <a:endCxn id="4" idx="1"/>
          </p:cNvCxnSpPr>
          <p:nvPr/>
        </p:nvCxnSpPr>
        <p:spPr>
          <a:xfrm flipV="1">
            <a:off x="3924068" y="882699"/>
            <a:ext cx="2855884" cy="44916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03" name="Straight Arrow Connector 402"/>
          <p:cNvCxnSpPr/>
          <p:nvPr/>
        </p:nvCxnSpPr>
        <p:spPr>
          <a:xfrm>
            <a:off x="6319738" y="442396"/>
            <a:ext cx="81062" cy="3500954"/>
          </a:xfrm>
          <a:prstGeom prst="straightConnector1">
            <a:avLst/>
          </a:prstGeom>
          <a:ln>
            <a:solidFill>
              <a:schemeClr val="tx1"/>
            </a:solidFill>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8457245" y="1835778"/>
            <a:ext cx="740205" cy="23428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fvRtToRemoteBDDef</a:t>
            </a:r>
            <a:endParaRPr lang="en-US" sz="700" b="1" dirty="0" smtClean="0">
              <a:solidFill>
                <a:srgbClr val="FF0000"/>
              </a:solidFill>
            </a:endParaRPr>
          </a:p>
        </p:txBody>
      </p:sp>
      <p:cxnSp>
        <p:nvCxnSpPr>
          <p:cNvPr id="73" name="Straight Connector 72"/>
          <p:cNvCxnSpPr>
            <a:stCxn id="72" idx="0"/>
            <a:endCxn id="41" idx="2"/>
          </p:cNvCxnSpPr>
          <p:nvPr/>
        </p:nvCxnSpPr>
        <p:spPr>
          <a:xfrm flipH="1" flipV="1">
            <a:off x="8592004" y="1309962"/>
            <a:ext cx="235344" cy="52581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1"/>
            <a:endCxn id="74" idx="3"/>
          </p:cNvCxnSpPr>
          <p:nvPr/>
        </p:nvCxnSpPr>
        <p:spPr>
          <a:xfrm flipH="1" flipV="1">
            <a:off x="5102659" y="594796"/>
            <a:ext cx="3354586" cy="1358127"/>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672777" y="3943350"/>
            <a:ext cx="1347752" cy="24765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ipRouteDef</a:t>
            </a:r>
            <a:endParaRPr lang="en-US" sz="700" b="1" dirty="0" smtClean="0">
              <a:solidFill>
                <a:srgbClr val="FF0000"/>
              </a:solidFill>
            </a:endParaRPr>
          </a:p>
          <a:p>
            <a:pPr algn="ctr"/>
            <a:r>
              <a:rPr lang="en-US" sz="700" b="1" dirty="0" smtClean="0">
                <a:solidFill>
                  <a:schemeClr val="tx2"/>
                </a:solidFill>
              </a:rPr>
              <a:t>(subnet under the BD)</a:t>
            </a:r>
            <a:endParaRPr lang="en-US" sz="700" b="1" dirty="0">
              <a:solidFill>
                <a:schemeClr val="tx2"/>
              </a:solidFill>
            </a:endParaRPr>
          </a:p>
        </p:txBody>
      </p:sp>
      <p:cxnSp>
        <p:nvCxnSpPr>
          <p:cNvPr id="99" name="Straight Connector 98"/>
          <p:cNvCxnSpPr>
            <a:stCxn id="110" idx="0"/>
            <a:endCxn id="28" idx="2"/>
          </p:cNvCxnSpPr>
          <p:nvPr/>
        </p:nvCxnSpPr>
        <p:spPr>
          <a:xfrm flipH="1" flipV="1">
            <a:off x="945863" y="712031"/>
            <a:ext cx="400790" cy="1590244"/>
          </a:xfrm>
          <a:prstGeom prst="line">
            <a:avLst/>
          </a:prstGeom>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7849698" y="3943350"/>
            <a:ext cx="1347752" cy="24765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ipRouteDef</a:t>
            </a:r>
            <a:endParaRPr lang="en-US" sz="700" b="1" dirty="0" smtClean="0">
              <a:solidFill>
                <a:srgbClr val="FF0000"/>
              </a:solidFill>
            </a:endParaRPr>
          </a:p>
          <a:p>
            <a:pPr algn="ctr"/>
            <a:r>
              <a:rPr lang="en-US" sz="700" b="1" dirty="0" smtClean="0">
                <a:solidFill>
                  <a:schemeClr val="tx2"/>
                </a:solidFill>
              </a:rPr>
              <a:t>(subnet under the BD)</a:t>
            </a:r>
            <a:endParaRPr lang="en-US" sz="700" b="1" dirty="0">
              <a:solidFill>
                <a:schemeClr val="tx2"/>
              </a:solidFill>
            </a:endParaRPr>
          </a:p>
        </p:txBody>
      </p:sp>
      <p:cxnSp>
        <p:nvCxnSpPr>
          <p:cNvPr id="102" name="Straight Connector 101"/>
          <p:cNvCxnSpPr>
            <a:stCxn id="100" idx="0"/>
            <a:endCxn id="97" idx="2"/>
          </p:cNvCxnSpPr>
          <p:nvPr/>
        </p:nvCxnSpPr>
        <p:spPr>
          <a:xfrm flipH="1" flipV="1">
            <a:off x="8457247" y="2590749"/>
            <a:ext cx="66327" cy="1352601"/>
          </a:xfrm>
          <a:prstGeom prst="line">
            <a:avLst/>
          </a:prstGeom>
        </p:spPr>
        <p:style>
          <a:lnRef idx="2">
            <a:schemeClr val="accent1"/>
          </a:lnRef>
          <a:fillRef idx="0">
            <a:schemeClr val="accent1"/>
          </a:fillRef>
          <a:effectRef idx="1">
            <a:schemeClr val="accent1"/>
          </a:effectRef>
          <a:fontRef idx="minor">
            <a:schemeClr val="tx1"/>
          </a:fontRef>
        </p:style>
      </p:cxnSp>
      <p:sp>
        <p:nvSpPr>
          <p:cNvPr id="110" name="Rectangle 109"/>
          <p:cNvSpPr/>
          <p:nvPr/>
        </p:nvSpPr>
        <p:spPr>
          <a:xfrm>
            <a:off x="901486" y="2302275"/>
            <a:ext cx="890334" cy="46954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fvBDHolder</a:t>
            </a:r>
            <a:endParaRPr lang="en-US" sz="700" b="1" dirty="0" smtClean="0">
              <a:solidFill>
                <a:srgbClr val="FF0000"/>
              </a:solidFill>
            </a:endParaRPr>
          </a:p>
          <a:p>
            <a:pPr algn="ctr"/>
            <a:r>
              <a:rPr lang="en-US" sz="700" b="1" dirty="0" smtClean="0">
                <a:solidFill>
                  <a:schemeClr val="accent1"/>
                </a:solidFill>
              </a:rPr>
              <a:t>APIC- at BD creation (one per BD</a:t>
            </a:r>
            <a:endParaRPr lang="en-US" sz="700" b="1" dirty="0">
              <a:solidFill>
                <a:schemeClr val="accent1"/>
              </a:solidFill>
            </a:endParaRPr>
          </a:p>
        </p:txBody>
      </p:sp>
      <p:cxnSp>
        <p:nvCxnSpPr>
          <p:cNvPr id="115" name="Straight Connector 114"/>
          <p:cNvCxnSpPr>
            <a:stCxn id="95" idx="0"/>
            <a:endCxn id="110" idx="2"/>
          </p:cNvCxnSpPr>
          <p:nvPr/>
        </p:nvCxnSpPr>
        <p:spPr>
          <a:xfrm flipV="1">
            <a:off x="1346653" y="2771824"/>
            <a:ext cx="0" cy="1171526"/>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080660" y="3161085"/>
            <a:ext cx="704039" cy="276999"/>
          </a:xfrm>
          <a:prstGeom prst="rect">
            <a:avLst/>
          </a:prstGeom>
          <a:noFill/>
        </p:spPr>
        <p:txBody>
          <a:bodyPr wrap="none" rtlCol="0">
            <a:spAutoFit/>
          </a:bodyPr>
          <a:lstStyle/>
          <a:p>
            <a:r>
              <a:rPr lang="fr-FR" sz="1200" dirty="0" err="1" smtClean="0">
                <a:solidFill>
                  <a:schemeClr val="accent1"/>
                </a:solidFill>
              </a:rPr>
              <a:t>consDn</a:t>
            </a:r>
            <a:endParaRPr lang="fr-FR" sz="1200" dirty="0">
              <a:solidFill>
                <a:schemeClr val="accent1"/>
              </a:solidFill>
            </a:endParaRPr>
          </a:p>
        </p:txBody>
      </p:sp>
      <p:sp>
        <p:nvSpPr>
          <p:cNvPr id="9" name="Oval 8"/>
          <p:cNvSpPr/>
          <p:nvPr/>
        </p:nvSpPr>
        <p:spPr>
          <a:xfrm>
            <a:off x="3731059" y="2726960"/>
            <a:ext cx="1349601" cy="744908"/>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79" name="Oval 78"/>
          <p:cNvSpPr/>
          <p:nvPr/>
        </p:nvSpPr>
        <p:spPr>
          <a:xfrm>
            <a:off x="2819401" y="1572870"/>
            <a:ext cx="1104668" cy="378872"/>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80" name="Oval 79"/>
          <p:cNvSpPr/>
          <p:nvPr/>
        </p:nvSpPr>
        <p:spPr>
          <a:xfrm>
            <a:off x="4893225" y="2500021"/>
            <a:ext cx="1104668" cy="378872"/>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82" name="Oval 81"/>
          <p:cNvSpPr/>
          <p:nvPr/>
        </p:nvSpPr>
        <p:spPr>
          <a:xfrm>
            <a:off x="1146258" y="2703569"/>
            <a:ext cx="1827465" cy="873431"/>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343701828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sz="1400" dirty="0"/>
              <a:t>For </a:t>
            </a:r>
            <a:r>
              <a:rPr lang="fr-FR" sz="1400" dirty="0" err="1"/>
              <a:t>each</a:t>
            </a:r>
            <a:r>
              <a:rPr lang="fr-FR" sz="1400" dirty="0"/>
              <a:t> </a:t>
            </a:r>
            <a:r>
              <a:rPr lang="fr-FR" sz="1400" dirty="0" err="1"/>
              <a:t>fvCtx</a:t>
            </a:r>
            <a:r>
              <a:rPr lang="fr-FR" sz="1400" dirty="0"/>
              <a:t> </a:t>
            </a:r>
            <a:r>
              <a:rPr lang="fr-FR" sz="1400" dirty="0" err="1"/>
              <a:t>there</a:t>
            </a:r>
            <a:r>
              <a:rPr lang="fr-FR" sz="1400" dirty="0"/>
              <a:t> </a:t>
            </a:r>
            <a:r>
              <a:rPr lang="fr-FR" sz="1400" dirty="0" err="1"/>
              <a:t>is</a:t>
            </a:r>
            <a:r>
              <a:rPr lang="fr-FR" sz="1400" dirty="0"/>
              <a:t> a </a:t>
            </a:r>
            <a:r>
              <a:rPr lang="fr-FR" sz="1400" dirty="0" err="1"/>
              <a:t>corresponding</a:t>
            </a:r>
            <a:r>
              <a:rPr lang="fr-FR" sz="1400" dirty="0"/>
              <a:t> </a:t>
            </a:r>
            <a:r>
              <a:rPr lang="fr-FR" sz="1400" dirty="0" err="1" smtClean="0"/>
              <a:t>fvCtxDef</a:t>
            </a:r>
            <a:endParaRPr lang="fr-FR" sz="1400" dirty="0"/>
          </a:p>
          <a:p>
            <a:r>
              <a:rPr lang="fr-FR" sz="1400" dirty="0"/>
              <a:t>For </a:t>
            </a:r>
            <a:r>
              <a:rPr lang="fr-FR" sz="1400" dirty="0" err="1"/>
              <a:t>each</a:t>
            </a:r>
            <a:r>
              <a:rPr lang="fr-FR" sz="1400" dirty="0"/>
              <a:t> </a:t>
            </a:r>
            <a:r>
              <a:rPr lang="fr-FR" sz="1400" dirty="0" err="1"/>
              <a:t>fvBD</a:t>
            </a:r>
            <a:r>
              <a:rPr lang="fr-FR" sz="1400" dirty="0"/>
              <a:t> </a:t>
            </a:r>
            <a:r>
              <a:rPr lang="fr-FR" sz="1400" dirty="0" err="1"/>
              <a:t>associated</a:t>
            </a:r>
            <a:r>
              <a:rPr lang="fr-FR" sz="1400" dirty="0"/>
              <a:t> to a </a:t>
            </a:r>
            <a:r>
              <a:rPr lang="fr-FR" sz="1400" dirty="0" err="1"/>
              <a:t>given</a:t>
            </a:r>
            <a:r>
              <a:rPr lang="fr-FR" sz="1400" dirty="0"/>
              <a:t> </a:t>
            </a:r>
            <a:r>
              <a:rPr lang="fr-FR" sz="1400" dirty="0" err="1"/>
              <a:t>fvCtx</a:t>
            </a:r>
            <a:r>
              <a:rPr lang="fr-FR" sz="1400" dirty="0"/>
              <a:t>, </a:t>
            </a:r>
            <a:r>
              <a:rPr lang="fr-FR" sz="1400" dirty="0" err="1"/>
              <a:t>there</a:t>
            </a:r>
            <a:r>
              <a:rPr lang="fr-FR" sz="1400" dirty="0"/>
              <a:t> </a:t>
            </a:r>
            <a:r>
              <a:rPr lang="fr-FR" sz="1400" dirty="0" err="1"/>
              <a:t>is</a:t>
            </a:r>
            <a:r>
              <a:rPr lang="fr-FR" sz="1400" dirty="0"/>
              <a:t> an </a:t>
            </a:r>
            <a:r>
              <a:rPr lang="fr-FR" sz="1400" dirty="0" err="1"/>
              <a:t>object</a:t>
            </a:r>
            <a:r>
              <a:rPr lang="fr-FR" sz="1400" dirty="0"/>
              <a:t> </a:t>
            </a:r>
            <a:r>
              <a:rPr lang="fr-FR" sz="1400" dirty="0" err="1"/>
              <a:t>called</a:t>
            </a:r>
            <a:r>
              <a:rPr lang="fr-FR" sz="1400" dirty="0"/>
              <a:t> </a:t>
            </a:r>
            <a:r>
              <a:rPr lang="fr-FR" sz="1400" b="1" u="sng" dirty="0" err="1">
                <a:hlinkClick r:id="rId2" tooltip="All MOs of class fvAssocBDDefCont"/>
              </a:rPr>
              <a:t>fvAssocBDDefCont</a:t>
            </a:r>
            <a:r>
              <a:rPr lang="fr-FR" sz="1400" dirty="0"/>
              <a:t> </a:t>
            </a:r>
            <a:r>
              <a:rPr lang="fr-FR" sz="1400" dirty="0" err="1"/>
              <a:t>under</a:t>
            </a:r>
            <a:r>
              <a:rPr lang="fr-FR" sz="1400" dirty="0"/>
              <a:t> the </a:t>
            </a:r>
            <a:r>
              <a:rPr lang="fr-FR" sz="1400" dirty="0" err="1" smtClean="0"/>
              <a:t>fvCtxDef</a:t>
            </a:r>
            <a:endParaRPr lang="fr-FR" sz="1400" dirty="0"/>
          </a:p>
          <a:p>
            <a:r>
              <a:rPr lang="fr-FR" sz="1400" dirty="0" err="1"/>
              <a:t>When</a:t>
            </a:r>
            <a:r>
              <a:rPr lang="fr-FR" sz="1400" dirty="0"/>
              <a:t> </a:t>
            </a:r>
            <a:r>
              <a:rPr lang="fr-FR" sz="1400" dirty="0" err="1"/>
              <a:t>you</a:t>
            </a:r>
            <a:r>
              <a:rPr lang="fr-FR" sz="1400" dirty="0"/>
              <a:t> have an Epg (</a:t>
            </a:r>
            <a:r>
              <a:rPr lang="fr-FR" sz="1400" dirty="0" err="1"/>
              <a:t>AEPg</a:t>
            </a:r>
            <a:r>
              <a:rPr lang="fr-FR" sz="1400" dirty="0"/>
              <a:t> or L3) in a </a:t>
            </a:r>
            <a:r>
              <a:rPr lang="fr-FR" sz="1400" dirty="0" err="1"/>
              <a:t>given</a:t>
            </a:r>
            <a:r>
              <a:rPr lang="fr-FR" sz="1400" dirty="0"/>
              <a:t> </a:t>
            </a:r>
            <a:r>
              <a:rPr lang="fr-FR" sz="1400" dirty="0" err="1"/>
              <a:t>context</a:t>
            </a:r>
            <a:r>
              <a:rPr lang="fr-FR" sz="1400" dirty="0"/>
              <a:t>, </a:t>
            </a:r>
            <a:r>
              <a:rPr lang="fr-FR" sz="1400" dirty="0" err="1"/>
              <a:t>deployed</a:t>
            </a:r>
            <a:r>
              <a:rPr lang="fr-FR" sz="1400" dirty="0"/>
              <a:t> on a </a:t>
            </a:r>
            <a:r>
              <a:rPr lang="fr-FR" sz="1400" dirty="0" err="1"/>
              <a:t>given</a:t>
            </a:r>
            <a:r>
              <a:rPr lang="fr-FR" sz="1400" dirty="0"/>
              <a:t> </a:t>
            </a:r>
            <a:r>
              <a:rPr lang="fr-FR" sz="1400" dirty="0" err="1"/>
              <a:t>leaf</a:t>
            </a:r>
            <a:r>
              <a:rPr lang="fr-FR" sz="1400" dirty="0"/>
              <a:t>, </a:t>
            </a:r>
            <a:r>
              <a:rPr lang="fr-FR" sz="1400" dirty="0" err="1"/>
              <a:t>fvCtxDef</a:t>
            </a:r>
            <a:r>
              <a:rPr lang="fr-FR" sz="1400" dirty="0"/>
              <a:t> </a:t>
            </a:r>
            <a:r>
              <a:rPr lang="fr-FR" sz="1400" dirty="0" err="1"/>
              <a:t>gets</a:t>
            </a:r>
            <a:r>
              <a:rPr lang="fr-FR" sz="1400" dirty="0"/>
              <a:t> </a:t>
            </a:r>
            <a:r>
              <a:rPr lang="fr-FR" sz="1400" dirty="0" err="1"/>
              <a:t>downloaded</a:t>
            </a:r>
            <a:r>
              <a:rPr lang="fr-FR" sz="1400" dirty="0"/>
              <a:t> to </a:t>
            </a:r>
            <a:r>
              <a:rPr lang="fr-FR" sz="1400" dirty="0" err="1"/>
              <a:t>tree</a:t>
            </a:r>
            <a:r>
              <a:rPr lang="fr-FR" sz="1400" dirty="0" smtClean="0"/>
              <a:t>.</a:t>
            </a:r>
            <a:endParaRPr lang="fr-FR" sz="1400" dirty="0"/>
          </a:p>
          <a:p>
            <a:r>
              <a:rPr lang="fr-FR" sz="1400" dirty="0"/>
              <a:t>Under </a:t>
            </a:r>
            <a:r>
              <a:rPr lang="fr-FR" sz="1400" dirty="0" err="1" smtClean="0"/>
              <a:t>fvRemotePolHolder</a:t>
            </a:r>
            <a:r>
              <a:rPr lang="fr-FR" sz="1400" dirty="0" smtClean="0"/>
              <a:t> </a:t>
            </a:r>
            <a:r>
              <a:rPr lang="fr-FR" sz="1400" dirty="0" err="1"/>
              <a:t>you</a:t>
            </a:r>
            <a:r>
              <a:rPr lang="fr-FR" sz="1400" dirty="0"/>
              <a:t> </a:t>
            </a:r>
            <a:r>
              <a:rPr lang="fr-FR" sz="1400" dirty="0" err="1"/>
              <a:t>can</a:t>
            </a:r>
            <a:r>
              <a:rPr lang="fr-FR" sz="1400" dirty="0"/>
              <a:t> </a:t>
            </a:r>
            <a:r>
              <a:rPr lang="fr-FR" sz="1400" dirty="0" err="1"/>
              <a:t>see</a:t>
            </a:r>
            <a:r>
              <a:rPr lang="fr-FR" sz="1400" dirty="0"/>
              <a:t> </a:t>
            </a:r>
            <a:r>
              <a:rPr lang="fr-FR" sz="1400" dirty="0" err="1"/>
              <a:t>there</a:t>
            </a:r>
            <a:r>
              <a:rPr lang="fr-FR" sz="1400" dirty="0"/>
              <a:t> </a:t>
            </a:r>
            <a:r>
              <a:rPr lang="fr-FR" sz="1400" dirty="0" err="1"/>
              <a:t>is</a:t>
            </a:r>
            <a:r>
              <a:rPr lang="fr-FR" sz="1400" dirty="0"/>
              <a:t> a relation </a:t>
            </a:r>
            <a:r>
              <a:rPr lang="fr-FR" sz="1400" dirty="0" err="1"/>
              <a:t>going</a:t>
            </a:r>
            <a:r>
              <a:rPr lang="fr-FR" sz="1400" dirty="0"/>
              <a:t> to </a:t>
            </a:r>
            <a:r>
              <a:rPr lang="fr-FR" sz="1400" dirty="0" err="1"/>
              <a:t>fvCtx</a:t>
            </a:r>
            <a:r>
              <a:rPr lang="fr-FR" sz="1400" dirty="0"/>
              <a:t>, and </a:t>
            </a:r>
            <a:r>
              <a:rPr lang="fr-FR" sz="1400" dirty="0" err="1"/>
              <a:t>that</a:t>
            </a:r>
            <a:r>
              <a:rPr lang="fr-FR" sz="1400" dirty="0"/>
              <a:t> relation </a:t>
            </a:r>
            <a:r>
              <a:rPr lang="fr-FR" sz="1400" dirty="0" err="1"/>
              <a:t>contains</a:t>
            </a:r>
            <a:r>
              <a:rPr lang="fr-FR" sz="1400" dirty="0"/>
              <a:t> </a:t>
            </a:r>
            <a:r>
              <a:rPr lang="fr-FR" sz="1400" dirty="0" err="1"/>
              <a:t>fvCons</a:t>
            </a:r>
            <a:r>
              <a:rPr lang="fr-FR" sz="1400" dirty="0"/>
              <a:t> </a:t>
            </a:r>
            <a:r>
              <a:rPr lang="fr-FR" sz="1400" dirty="0" err="1"/>
              <a:t>indicating</a:t>
            </a:r>
            <a:r>
              <a:rPr lang="fr-FR" sz="1400" dirty="0"/>
              <a:t> all the </a:t>
            </a:r>
            <a:r>
              <a:rPr lang="fr-FR" sz="1400" dirty="0" err="1"/>
              <a:t>consumers</a:t>
            </a:r>
            <a:r>
              <a:rPr lang="fr-FR" sz="1400" dirty="0"/>
              <a:t> of the </a:t>
            </a:r>
            <a:r>
              <a:rPr lang="fr-FR" sz="1400" dirty="0" err="1"/>
              <a:t>fvCtx</a:t>
            </a:r>
            <a:r>
              <a:rPr lang="fr-FR" sz="1400" dirty="0"/>
              <a:t> on the </a:t>
            </a:r>
            <a:r>
              <a:rPr lang="fr-FR" sz="1400" dirty="0" err="1"/>
              <a:t>leaf</a:t>
            </a:r>
            <a:r>
              <a:rPr lang="fr-FR" sz="1400" dirty="0"/>
              <a:t>. </a:t>
            </a:r>
            <a:r>
              <a:rPr lang="fr-FR" sz="1400" dirty="0" err="1"/>
              <a:t>Logic</a:t>
            </a:r>
            <a:r>
              <a:rPr lang="fr-FR" sz="1400" dirty="0"/>
              <a:t> </a:t>
            </a:r>
            <a:r>
              <a:rPr lang="fr-FR" sz="1400" dirty="0" err="1"/>
              <a:t>is</a:t>
            </a:r>
            <a:r>
              <a:rPr lang="fr-FR" sz="1400" dirty="0"/>
              <a:t> </a:t>
            </a:r>
            <a:r>
              <a:rPr lang="fr-FR" sz="1400" dirty="0" err="1"/>
              <a:t>always</a:t>
            </a:r>
            <a:r>
              <a:rPr lang="fr-FR" sz="1400" dirty="0"/>
              <a:t> </a:t>
            </a:r>
            <a:r>
              <a:rPr lang="fr-FR" sz="1400" dirty="0" err="1"/>
              <a:t>same</a:t>
            </a:r>
            <a:r>
              <a:rPr lang="fr-FR" sz="1400" dirty="0"/>
              <a:t>, first consumer of a </a:t>
            </a:r>
            <a:r>
              <a:rPr lang="fr-FR" sz="1400" dirty="0" err="1"/>
              <a:t>policy</a:t>
            </a:r>
            <a:r>
              <a:rPr lang="fr-FR" sz="1400" dirty="0"/>
              <a:t> pulls the </a:t>
            </a:r>
            <a:r>
              <a:rPr lang="fr-FR" sz="1400" dirty="0" err="1"/>
              <a:t>policy</a:t>
            </a:r>
            <a:r>
              <a:rPr lang="fr-FR" sz="1400" dirty="0"/>
              <a:t> down, last consumer causes the </a:t>
            </a:r>
            <a:r>
              <a:rPr lang="fr-FR" sz="1400" dirty="0" err="1"/>
              <a:t>policy</a:t>
            </a:r>
            <a:r>
              <a:rPr lang="fr-FR" sz="1400" dirty="0"/>
              <a:t> to </a:t>
            </a:r>
            <a:r>
              <a:rPr lang="fr-FR" sz="1400" dirty="0" err="1"/>
              <a:t>be</a:t>
            </a:r>
            <a:r>
              <a:rPr lang="fr-FR" sz="1400" dirty="0"/>
              <a:t> </a:t>
            </a:r>
            <a:r>
              <a:rPr lang="fr-FR" sz="1400" dirty="0" err="1"/>
              <a:t>released</a:t>
            </a:r>
            <a:r>
              <a:rPr lang="fr-FR" sz="1400" dirty="0"/>
              <a:t> </a:t>
            </a:r>
            <a:r>
              <a:rPr lang="fr-FR" sz="1400" dirty="0" err="1"/>
              <a:t>from</a:t>
            </a:r>
            <a:r>
              <a:rPr lang="fr-FR" sz="1400" dirty="0"/>
              <a:t> </a:t>
            </a:r>
            <a:r>
              <a:rPr lang="fr-FR" sz="1400" dirty="0" err="1"/>
              <a:t>leaf</a:t>
            </a:r>
            <a:r>
              <a:rPr lang="fr-FR" sz="1400" dirty="0"/>
              <a:t>.</a:t>
            </a:r>
          </a:p>
          <a:p>
            <a:r>
              <a:rPr lang="fr-FR" sz="1400" dirty="0" smtClean="0"/>
              <a:t>On </a:t>
            </a:r>
            <a:r>
              <a:rPr lang="fr-FR" sz="1400" dirty="0"/>
              <a:t>APIC, </a:t>
            </a:r>
            <a:r>
              <a:rPr lang="fr-FR" sz="1400" dirty="0" err="1"/>
              <a:t>when</a:t>
            </a:r>
            <a:r>
              <a:rPr lang="fr-FR" sz="1400" dirty="0"/>
              <a:t> a new BD </a:t>
            </a:r>
            <a:r>
              <a:rPr lang="fr-FR" sz="1400" dirty="0" err="1"/>
              <a:t>associates</a:t>
            </a:r>
            <a:r>
              <a:rPr lang="fr-FR" sz="1400" dirty="0"/>
              <a:t> to an </a:t>
            </a:r>
            <a:r>
              <a:rPr lang="fr-FR" sz="1400" dirty="0" err="1"/>
              <a:t>fvCtx</a:t>
            </a:r>
            <a:r>
              <a:rPr lang="fr-FR" sz="1400" dirty="0"/>
              <a:t>, </a:t>
            </a:r>
            <a:r>
              <a:rPr lang="fr-FR" sz="1400" b="1" u="sng" dirty="0" err="1">
                <a:hlinkClick r:id="rId2" tooltip="All MOs of class fvAssocBDDefCont"/>
              </a:rPr>
              <a:t>fvAssocBDDefCont</a:t>
            </a:r>
            <a:r>
              <a:rPr lang="fr-FR" sz="1400" dirty="0"/>
              <a:t> </a:t>
            </a:r>
            <a:r>
              <a:rPr lang="fr-FR" sz="1400" dirty="0" err="1"/>
              <a:t>is</a:t>
            </a:r>
            <a:r>
              <a:rPr lang="fr-FR" sz="1400" dirty="0"/>
              <a:t> </a:t>
            </a:r>
            <a:r>
              <a:rPr lang="fr-FR" sz="1400" dirty="0" err="1"/>
              <a:t>created</a:t>
            </a:r>
            <a:r>
              <a:rPr lang="fr-FR" sz="1400" dirty="0"/>
              <a:t> </a:t>
            </a:r>
            <a:r>
              <a:rPr lang="fr-FR" sz="1400" dirty="0" err="1"/>
              <a:t>under</a:t>
            </a:r>
            <a:r>
              <a:rPr lang="fr-FR" sz="1400" dirty="0"/>
              <a:t> </a:t>
            </a:r>
            <a:r>
              <a:rPr lang="fr-FR" sz="1400" dirty="0" err="1"/>
              <a:t>corresponding</a:t>
            </a:r>
            <a:r>
              <a:rPr lang="fr-FR" sz="1400" dirty="0"/>
              <a:t>  </a:t>
            </a:r>
            <a:r>
              <a:rPr lang="fr-FR" sz="1400" dirty="0" err="1"/>
              <a:t>fvCtxDef</a:t>
            </a:r>
            <a:r>
              <a:rPr lang="fr-FR" sz="1400" dirty="0"/>
              <a:t>. </a:t>
            </a:r>
            <a:r>
              <a:rPr lang="fr-FR" sz="1400" dirty="0" err="1"/>
              <a:t>Also</a:t>
            </a:r>
            <a:r>
              <a:rPr lang="fr-FR" sz="1400" dirty="0"/>
              <a:t> </a:t>
            </a:r>
            <a:r>
              <a:rPr lang="fr-FR" sz="1400" dirty="0" err="1"/>
              <a:t>when</a:t>
            </a:r>
            <a:r>
              <a:rPr lang="fr-FR" sz="1400" dirty="0"/>
              <a:t> </a:t>
            </a:r>
            <a:r>
              <a:rPr lang="fr-FR" sz="1400" dirty="0" err="1"/>
              <a:t>that</a:t>
            </a:r>
            <a:r>
              <a:rPr lang="fr-FR" sz="1400" dirty="0"/>
              <a:t> </a:t>
            </a:r>
            <a:r>
              <a:rPr lang="fr-FR" sz="1400" dirty="0" err="1"/>
              <a:t>happens</a:t>
            </a:r>
            <a:r>
              <a:rPr lang="fr-FR" sz="1400" dirty="0"/>
              <a:t> a notification </a:t>
            </a:r>
            <a:r>
              <a:rPr lang="fr-FR" sz="1400" dirty="0" err="1"/>
              <a:t>is</a:t>
            </a:r>
            <a:r>
              <a:rPr lang="fr-FR" sz="1400" dirty="0"/>
              <a:t> sent to </a:t>
            </a:r>
            <a:r>
              <a:rPr lang="fr-FR" sz="1400" dirty="0" err="1"/>
              <a:t>fvCtxDef</a:t>
            </a:r>
            <a:r>
              <a:rPr lang="fr-FR" sz="1400" dirty="0"/>
              <a:t> </a:t>
            </a:r>
            <a:r>
              <a:rPr lang="fr-FR" sz="1400" dirty="0" err="1"/>
              <a:t>which</a:t>
            </a:r>
            <a:r>
              <a:rPr lang="fr-FR" sz="1400" dirty="0"/>
              <a:t> causes an update to </a:t>
            </a:r>
            <a:r>
              <a:rPr lang="fr-FR" sz="1400" dirty="0" err="1"/>
              <a:t>be</a:t>
            </a:r>
            <a:r>
              <a:rPr lang="fr-FR" sz="1400" dirty="0"/>
              <a:t> sent to all the </a:t>
            </a:r>
            <a:r>
              <a:rPr lang="fr-FR" sz="1400" dirty="0" err="1"/>
              <a:t>leaves</a:t>
            </a:r>
            <a:r>
              <a:rPr lang="fr-FR" sz="1400" dirty="0"/>
              <a:t> </a:t>
            </a:r>
            <a:r>
              <a:rPr lang="fr-FR" sz="1400" dirty="0" err="1"/>
              <a:t>consuming</a:t>
            </a:r>
            <a:r>
              <a:rPr lang="fr-FR" sz="1400" dirty="0"/>
              <a:t> the </a:t>
            </a:r>
            <a:r>
              <a:rPr lang="fr-FR" sz="1400" dirty="0" err="1"/>
              <a:t>fvCtxDef</a:t>
            </a:r>
            <a:r>
              <a:rPr lang="fr-FR" sz="1400" dirty="0" smtClean="0"/>
              <a:t>.</a:t>
            </a:r>
            <a:r>
              <a:rPr lang="fr-FR" sz="1400" dirty="0"/>
              <a:t> </a:t>
            </a:r>
          </a:p>
          <a:p>
            <a:endParaRPr lang="fr-FR" dirty="0"/>
          </a:p>
        </p:txBody>
      </p:sp>
      <p:sp>
        <p:nvSpPr>
          <p:cNvPr id="3" name="Title 2"/>
          <p:cNvSpPr>
            <a:spLocks noGrp="1"/>
          </p:cNvSpPr>
          <p:nvPr>
            <p:ph type="title"/>
          </p:nvPr>
        </p:nvSpPr>
        <p:spPr/>
        <p:txBody>
          <a:bodyPr/>
          <a:lstStyle/>
          <a:p>
            <a:r>
              <a:rPr lang="fr-FR" dirty="0" smtClean="0"/>
              <a:t>Policy propagation </a:t>
            </a:r>
            <a:r>
              <a:rPr lang="fr-FR" dirty="0" err="1" smtClean="0"/>
              <a:t>detail</a:t>
            </a:r>
            <a:endParaRPr lang="fr-FR" dirty="0"/>
          </a:p>
        </p:txBody>
      </p:sp>
    </p:spTree>
    <p:extLst>
      <p:ext uri="{BB962C8B-B14F-4D97-AF65-F5344CB8AC3E}">
        <p14:creationId xmlns:p14="http://schemas.microsoft.com/office/powerpoint/2010/main" val="34343343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71450"/>
            <a:ext cx="5280025"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3276600" y="108585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060" name="TextBox 8"/>
          <p:cNvSpPr txBox="1">
            <a:spLocks noChangeArrowheads="1"/>
          </p:cNvSpPr>
          <p:nvPr/>
        </p:nvSpPr>
        <p:spPr bwMode="auto">
          <a:xfrm>
            <a:off x="4389438" y="895350"/>
            <a:ext cx="198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200"/>
              <a:t>DN of the BDDef used by this EpP</a:t>
            </a:r>
          </a:p>
        </p:txBody>
      </p:sp>
      <p:cxnSp>
        <p:nvCxnSpPr>
          <p:cNvPr id="11" name="Straight Arrow Connector 10"/>
          <p:cNvCxnSpPr/>
          <p:nvPr/>
        </p:nvCxnSpPr>
        <p:spPr>
          <a:xfrm>
            <a:off x="838200" y="1485900"/>
            <a:ext cx="3581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062" name="TextBox 11"/>
          <p:cNvSpPr txBox="1">
            <a:spLocks noChangeArrowheads="1"/>
          </p:cNvSpPr>
          <p:nvPr/>
        </p:nvSpPr>
        <p:spPr bwMode="auto">
          <a:xfrm>
            <a:off x="4429125" y="1293019"/>
            <a:ext cx="1981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200"/>
              <a:t>DN of the CtxDef used by this EpP</a:t>
            </a:r>
          </a:p>
        </p:txBody>
      </p:sp>
      <p:cxnSp>
        <p:nvCxnSpPr>
          <p:cNvPr id="14" name="Straight Arrow Connector 13"/>
          <p:cNvCxnSpPr/>
          <p:nvPr/>
        </p:nvCxnSpPr>
        <p:spPr>
          <a:xfrm>
            <a:off x="3124201" y="2686050"/>
            <a:ext cx="130492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064" name="TextBox 14"/>
          <p:cNvSpPr txBox="1">
            <a:spLocks noChangeArrowheads="1"/>
          </p:cNvSpPr>
          <p:nvPr/>
        </p:nvSpPr>
        <p:spPr bwMode="auto">
          <a:xfrm>
            <a:off x="4495800" y="2495551"/>
            <a:ext cx="1981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200" dirty="0"/>
              <a:t>DN of the </a:t>
            </a:r>
            <a:r>
              <a:rPr lang="en-US" altLang="en-US" sz="1200" dirty="0" err="1"/>
              <a:t>Epg</a:t>
            </a:r>
            <a:r>
              <a:rPr lang="en-US" altLang="en-US" sz="1200" dirty="0"/>
              <a:t> corresponding to this </a:t>
            </a:r>
            <a:r>
              <a:rPr lang="en-US" altLang="en-US" sz="1200" dirty="0" err="1"/>
              <a:t>EpP</a:t>
            </a:r>
            <a:endParaRPr lang="en-US" altLang="en-US" sz="1200" dirty="0"/>
          </a:p>
        </p:txBody>
      </p:sp>
      <p:sp>
        <p:nvSpPr>
          <p:cNvPr id="16" name="Right Brace 15"/>
          <p:cNvSpPr/>
          <p:nvPr/>
        </p:nvSpPr>
        <p:spPr>
          <a:xfrm>
            <a:off x="3276600" y="3314700"/>
            <a:ext cx="355600" cy="1371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18" name="Straight Arrow Connector 17"/>
          <p:cNvCxnSpPr/>
          <p:nvPr/>
        </p:nvCxnSpPr>
        <p:spPr>
          <a:xfrm>
            <a:off x="3776664" y="4000500"/>
            <a:ext cx="6127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067" name="TextBox 18"/>
          <p:cNvSpPr txBox="1">
            <a:spLocks noChangeArrowheads="1"/>
          </p:cNvSpPr>
          <p:nvPr/>
        </p:nvSpPr>
        <p:spPr bwMode="auto">
          <a:xfrm>
            <a:off x="4460875" y="3858816"/>
            <a:ext cx="18069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chemeClr val="tx1"/>
                </a:solidFill>
                <a:latin typeface="Arial" charset="0"/>
                <a:ea typeface="ＭＳ Ｐゴシック" pitchFamily="34" charset="-128"/>
              </a:defRPr>
            </a:lvl1pPr>
            <a:lvl2pPr marL="742950" indent="-285750">
              <a:defRPr sz="3000" b="1">
                <a:solidFill>
                  <a:schemeClr val="tx1"/>
                </a:solidFill>
                <a:latin typeface="Arial" charset="0"/>
                <a:ea typeface="ＭＳ Ｐゴシック" pitchFamily="34" charset="-128"/>
              </a:defRPr>
            </a:lvl2pPr>
            <a:lvl3pPr marL="1143000" indent="-228600">
              <a:defRPr sz="3000" b="1">
                <a:solidFill>
                  <a:schemeClr val="tx1"/>
                </a:solidFill>
                <a:latin typeface="Arial" charset="0"/>
                <a:ea typeface="ＭＳ Ｐゴシック" pitchFamily="34" charset="-128"/>
              </a:defRPr>
            </a:lvl3pPr>
            <a:lvl4pPr marL="1600200" indent="-228600">
              <a:defRPr sz="3000" b="1">
                <a:solidFill>
                  <a:schemeClr val="tx1"/>
                </a:solidFill>
                <a:latin typeface="Arial" charset="0"/>
                <a:ea typeface="ＭＳ Ｐゴシック" pitchFamily="34" charset="-128"/>
              </a:defRPr>
            </a:lvl4pPr>
            <a:lvl5pPr marL="2057400" indent="-228600">
              <a:defRPr sz="3000" b="1">
                <a:solidFill>
                  <a:schemeClr val="tx1"/>
                </a:solidFill>
                <a:latin typeface="Arial" charset="0"/>
                <a:ea typeface="ＭＳ Ｐゴシック" pitchFamily="34" charset="-128"/>
              </a:defRPr>
            </a:lvl5pPr>
            <a:lvl6pPr marL="25146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6pPr>
            <a:lvl7pPr marL="29718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7pPr>
            <a:lvl8pPr marL="34290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8pPr>
            <a:lvl9pPr marL="3886200" indent="-228600" eaLnBrk="0" fontAlgn="base" hangingPunct="0">
              <a:lnSpc>
                <a:spcPct val="90000"/>
              </a:lnSpc>
              <a:spcBef>
                <a:spcPct val="0"/>
              </a:spcBef>
              <a:spcAft>
                <a:spcPct val="0"/>
              </a:spcAft>
              <a:defRPr sz="3000" b="1">
                <a:solidFill>
                  <a:schemeClr val="tx1"/>
                </a:solidFill>
                <a:latin typeface="Arial" charset="0"/>
                <a:ea typeface="ＭＳ Ｐゴシック" pitchFamily="34" charset="-128"/>
              </a:defRPr>
            </a:lvl9pPr>
          </a:lstStyle>
          <a:p>
            <a:r>
              <a:rPr lang="en-US" altLang="en-US" sz="1200"/>
              <a:t>Other EPg parameters</a:t>
            </a:r>
          </a:p>
        </p:txBody>
      </p:sp>
      <p:sp>
        <p:nvSpPr>
          <p:cNvPr id="2" name="TextBox 1"/>
          <p:cNvSpPr txBox="1"/>
          <p:nvPr/>
        </p:nvSpPr>
        <p:spPr>
          <a:xfrm>
            <a:off x="6324600" y="1183334"/>
            <a:ext cx="2759089" cy="612475"/>
          </a:xfrm>
          <a:prstGeom prst="rect">
            <a:avLst/>
          </a:prstGeom>
          <a:noFill/>
        </p:spPr>
        <p:txBody>
          <a:bodyPr wrap="none" rtlCol="0">
            <a:spAutoFit/>
          </a:bodyPr>
          <a:lstStyle/>
          <a:p>
            <a:pPr>
              <a:lnSpc>
                <a:spcPct val="90000"/>
              </a:lnSpc>
              <a:spcBef>
                <a:spcPts val="600"/>
              </a:spcBef>
            </a:pPr>
            <a:r>
              <a:rPr lang="fr-FR" sz="1600" dirty="0" err="1" smtClean="0">
                <a:solidFill>
                  <a:srgbClr val="FF0000"/>
                </a:solidFill>
              </a:rPr>
              <a:t>Here</a:t>
            </a:r>
            <a:r>
              <a:rPr lang="fr-FR" sz="1600" dirty="0" smtClean="0">
                <a:solidFill>
                  <a:srgbClr val="FF0000"/>
                </a:solidFill>
              </a:rPr>
              <a:t> </a:t>
            </a:r>
            <a:r>
              <a:rPr lang="fr-FR" sz="1600" dirty="0" err="1" smtClean="0">
                <a:solidFill>
                  <a:srgbClr val="FF0000"/>
                </a:solidFill>
              </a:rPr>
              <a:t>Resolved</a:t>
            </a:r>
            <a:r>
              <a:rPr lang="fr-FR" sz="1600" dirty="0" smtClean="0">
                <a:solidFill>
                  <a:srgbClr val="FF0000"/>
                </a:solidFill>
              </a:rPr>
              <a:t> model </a:t>
            </a:r>
            <a:r>
              <a:rPr lang="fr-FR" sz="1600" dirty="0" err="1" smtClean="0">
                <a:solidFill>
                  <a:srgbClr val="FF0000"/>
                </a:solidFill>
              </a:rPr>
              <a:t>object</a:t>
            </a:r>
            <a:endParaRPr lang="fr-FR" sz="1600" dirty="0" smtClean="0">
              <a:solidFill>
                <a:srgbClr val="FF0000"/>
              </a:solidFill>
            </a:endParaRPr>
          </a:p>
          <a:p>
            <a:pPr>
              <a:lnSpc>
                <a:spcPct val="90000"/>
              </a:lnSpc>
              <a:spcBef>
                <a:spcPts val="600"/>
              </a:spcBef>
            </a:pPr>
            <a:r>
              <a:rPr lang="fr-FR" sz="1600" dirty="0" smtClean="0">
                <a:solidFill>
                  <a:srgbClr val="FF0000"/>
                </a:solidFill>
              </a:rPr>
              <a:t>For an </a:t>
            </a:r>
            <a:r>
              <a:rPr lang="fr-FR" sz="1600" dirty="0" err="1" smtClean="0">
                <a:solidFill>
                  <a:srgbClr val="FF0000"/>
                </a:solidFill>
              </a:rPr>
              <a:t>Epg</a:t>
            </a:r>
            <a:r>
              <a:rPr lang="fr-FR" sz="1600" dirty="0" smtClean="0">
                <a:solidFill>
                  <a:srgbClr val="FF0000"/>
                </a:solidFill>
              </a:rPr>
              <a:t> (</a:t>
            </a:r>
            <a:r>
              <a:rPr lang="fr-FR" sz="1600" dirty="0" err="1" smtClean="0">
                <a:solidFill>
                  <a:srgbClr val="FF0000"/>
                </a:solidFill>
              </a:rPr>
              <a:t>fvEpP</a:t>
            </a:r>
            <a:r>
              <a:rPr lang="fr-FR" sz="1600" dirty="0" smtClean="0">
                <a:solidFill>
                  <a:srgbClr val="FF0000"/>
                </a:solidFill>
              </a:rPr>
              <a:t>)</a:t>
            </a:r>
          </a:p>
        </p:txBody>
      </p:sp>
      <p:cxnSp>
        <p:nvCxnSpPr>
          <p:cNvPr id="4" name="Straight Arrow Connector 3"/>
          <p:cNvCxnSpPr/>
          <p:nvPr/>
        </p:nvCxnSpPr>
        <p:spPr bwMode="auto">
          <a:xfrm>
            <a:off x="3200400" y="2190750"/>
            <a:ext cx="2286000" cy="76200"/>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
        <p:nvSpPr>
          <p:cNvPr id="5" name="TextBox 4"/>
          <p:cNvSpPr txBox="1"/>
          <p:nvPr/>
        </p:nvSpPr>
        <p:spPr>
          <a:xfrm>
            <a:off x="5481851" y="1999184"/>
            <a:ext cx="3521089" cy="535531"/>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90000"/>
              </a:lnSpc>
              <a:spcBef>
                <a:spcPts val="600"/>
              </a:spcBef>
            </a:pPr>
            <a:r>
              <a:rPr lang="fr-FR" sz="1600" dirty="0" smtClean="0">
                <a:solidFill>
                  <a:schemeClr val="accent1"/>
                </a:solidFill>
              </a:rPr>
              <a:t>Use </a:t>
            </a:r>
            <a:r>
              <a:rPr lang="fr-FR" sz="1600" dirty="0" err="1" smtClean="0">
                <a:solidFill>
                  <a:schemeClr val="accent1"/>
                </a:solidFill>
              </a:rPr>
              <a:t>arrow</a:t>
            </a:r>
            <a:r>
              <a:rPr lang="fr-FR" sz="1600" dirty="0" smtClean="0">
                <a:solidFill>
                  <a:schemeClr val="accent1"/>
                </a:solidFill>
              </a:rPr>
              <a:t> to </a:t>
            </a:r>
            <a:r>
              <a:rPr lang="fr-FR" sz="1600" dirty="0" err="1" smtClean="0">
                <a:solidFill>
                  <a:schemeClr val="accent1"/>
                </a:solidFill>
              </a:rPr>
              <a:t>browse</a:t>
            </a:r>
            <a:r>
              <a:rPr lang="fr-FR" sz="1600" dirty="0" smtClean="0">
                <a:solidFill>
                  <a:schemeClr val="accent1"/>
                </a:solidFill>
              </a:rPr>
              <a:t> the parent/</a:t>
            </a:r>
            <a:r>
              <a:rPr lang="fr-FR" sz="1600" dirty="0" err="1" smtClean="0">
                <a:solidFill>
                  <a:schemeClr val="accent1"/>
                </a:solidFill>
              </a:rPr>
              <a:t>child</a:t>
            </a:r>
            <a:r>
              <a:rPr lang="fr-FR" sz="1600" dirty="0" smtClean="0">
                <a:solidFill>
                  <a:schemeClr val="accent1"/>
                </a:solidFill>
              </a:rPr>
              <a:t> </a:t>
            </a:r>
            <a:r>
              <a:rPr lang="fr-FR" sz="1600" dirty="0" err="1" smtClean="0">
                <a:solidFill>
                  <a:schemeClr val="accent1"/>
                </a:solidFill>
              </a:rPr>
              <a:t>hierarchy</a:t>
            </a:r>
            <a:endParaRPr lang="fr-FR" sz="1600" dirty="0" smtClean="0">
              <a:solidFill>
                <a:schemeClr val="accent1"/>
              </a:solidFill>
            </a:endParaRPr>
          </a:p>
        </p:txBody>
      </p:sp>
      <p:cxnSp>
        <p:nvCxnSpPr>
          <p:cNvPr id="10" name="Straight Arrow Connector 9"/>
          <p:cNvCxnSpPr/>
          <p:nvPr/>
        </p:nvCxnSpPr>
        <p:spPr bwMode="auto">
          <a:xfrm flipH="1" flipV="1">
            <a:off x="1447801" y="1200151"/>
            <a:ext cx="5946995" cy="2935664"/>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cxnSp>
        <p:nvCxnSpPr>
          <p:cNvPr id="22" name="Straight Arrow Connector 21"/>
          <p:cNvCxnSpPr/>
          <p:nvPr/>
        </p:nvCxnSpPr>
        <p:spPr bwMode="auto">
          <a:xfrm flipH="1" flipV="1">
            <a:off x="1600200" y="2818716"/>
            <a:ext cx="5794596" cy="1469500"/>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
        <p:nvSpPr>
          <p:cNvPr id="25" name="TextBox 24"/>
          <p:cNvSpPr txBox="1"/>
          <p:nvPr/>
        </p:nvSpPr>
        <p:spPr>
          <a:xfrm>
            <a:off x="5943599" y="4288216"/>
            <a:ext cx="3521089" cy="8679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nSpc>
                <a:spcPct val="90000"/>
              </a:lnSpc>
            </a:pPr>
            <a:r>
              <a:rPr lang="fr-FR" sz="1400" dirty="0" smtClean="0">
                <a:solidFill>
                  <a:schemeClr val="accent1"/>
                </a:solidFill>
              </a:rPr>
              <a:t>Click on </a:t>
            </a:r>
            <a:r>
              <a:rPr lang="fr-FR" sz="1400" dirty="0" err="1" smtClean="0">
                <a:solidFill>
                  <a:schemeClr val="accent1"/>
                </a:solidFill>
              </a:rPr>
              <a:t>link</a:t>
            </a:r>
            <a:r>
              <a:rPr lang="fr-FR" sz="1400" dirty="0" smtClean="0">
                <a:solidFill>
                  <a:schemeClr val="accent1"/>
                </a:solidFill>
              </a:rPr>
              <a:t> to jump to </a:t>
            </a:r>
            <a:r>
              <a:rPr lang="fr-FR" sz="1400" dirty="0" err="1" smtClean="0">
                <a:solidFill>
                  <a:schemeClr val="accent1"/>
                </a:solidFill>
              </a:rPr>
              <a:t>different</a:t>
            </a:r>
            <a:endParaRPr lang="fr-FR" sz="1400" dirty="0" smtClean="0">
              <a:solidFill>
                <a:schemeClr val="accent1"/>
              </a:solidFill>
            </a:endParaRPr>
          </a:p>
          <a:p>
            <a:pPr>
              <a:lnSpc>
                <a:spcPct val="90000"/>
              </a:lnSpc>
            </a:pPr>
            <a:r>
              <a:rPr lang="fr-FR" sz="1400" dirty="0" smtClean="0">
                <a:solidFill>
                  <a:schemeClr val="accent1"/>
                </a:solidFill>
              </a:rPr>
              <a:t>Part of the MIT:</a:t>
            </a:r>
          </a:p>
          <a:p>
            <a:pPr marL="285750" indent="-285750">
              <a:lnSpc>
                <a:spcPct val="90000"/>
              </a:lnSpc>
              <a:buFontTx/>
              <a:buChar char="-"/>
            </a:pPr>
            <a:r>
              <a:rPr lang="fr-FR" sz="1400" dirty="0" smtClean="0">
                <a:solidFill>
                  <a:schemeClr val="accent1"/>
                </a:solidFill>
              </a:rPr>
              <a:t>To the </a:t>
            </a:r>
            <a:r>
              <a:rPr lang="fr-FR" sz="1400" dirty="0" err="1" smtClean="0">
                <a:solidFill>
                  <a:schemeClr val="accent1"/>
                </a:solidFill>
              </a:rPr>
              <a:t>Resolved</a:t>
            </a:r>
            <a:r>
              <a:rPr lang="fr-FR" sz="1400" dirty="0" smtClean="0">
                <a:solidFill>
                  <a:schemeClr val="accent1"/>
                </a:solidFill>
              </a:rPr>
              <a:t> BD </a:t>
            </a:r>
          </a:p>
          <a:p>
            <a:pPr marL="285750" indent="-285750">
              <a:lnSpc>
                <a:spcPct val="90000"/>
              </a:lnSpc>
              <a:buFontTx/>
              <a:buChar char="-"/>
            </a:pPr>
            <a:r>
              <a:rPr lang="fr-FR" sz="1400" dirty="0" smtClean="0">
                <a:solidFill>
                  <a:schemeClr val="accent1"/>
                </a:solidFill>
              </a:rPr>
              <a:t>To the </a:t>
            </a:r>
            <a:r>
              <a:rPr lang="fr-FR" sz="1400" dirty="0" err="1" smtClean="0">
                <a:solidFill>
                  <a:schemeClr val="accent1"/>
                </a:solidFill>
              </a:rPr>
              <a:t>Logical</a:t>
            </a:r>
            <a:r>
              <a:rPr lang="fr-FR" sz="1400" dirty="0" smtClean="0">
                <a:solidFill>
                  <a:schemeClr val="accent1"/>
                </a:solidFill>
              </a:rPr>
              <a:t> </a:t>
            </a:r>
            <a:r>
              <a:rPr lang="fr-FR" sz="1400" dirty="0" err="1" smtClean="0">
                <a:solidFill>
                  <a:schemeClr val="accent1"/>
                </a:solidFill>
              </a:rPr>
              <a:t>Epg</a:t>
            </a:r>
            <a:endParaRPr lang="fr-FR" sz="1400" dirty="0" smtClean="0">
              <a:solidFill>
                <a:schemeClr val="accent1"/>
              </a:solidFill>
            </a:endParaRPr>
          </a:p>
        </p:txBody>
      </p:sp>
    </p:spTree>
    <p:extLst>
      <p:ext uri="{BB962C8B-B14F-4D97-AF65-F5344CB8AC3E}">
        <p14:creationId xmlns:p14="http://schemas.microsoft.com/office/powerpoint/2010/main" val="28016310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 name="Oval 143"/>
          <p:cNvSpPr/>
          <p:nvPr/>
        </p:nvSpPr>
        <p:spPr>
          <a:xfrm>
            <a:off x="8126350" y="2127305"/>
            <a:ext cx="1091216" cy="373254"/>
          </a:xfrm>
          <a:prstGeom prst="ellipse">
            <a:avLst/>
          </a:prstGeom>
          <a:solidFill>
            <a:srgbClr val="FFFFCC"/>
          </a:solid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143" name="Oval 142"/>
          <p:cNvSpPr/>
          <p:nvPr/>
        </p:nvSpPr>
        <p:spPr>
          <a:xfrm>
            <a:off x="7293897" y="2893605"/>
            <a:ext cx="1522463" cy="373254"/>
          </a:xfrm>
          <a:prstGeom prst="ellipse">
            <a:avLst/>
          </a:prstGeom>
          <a:solidFill>
            <a:srgbClr val="FFFFCC"/>
          </a:solid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141" name="Oval 140"/>
          <p:cNvSpPr/>
          <p:nvPr/>
        </p:nvSpPr>
        <p:spPr>
          <a:xfrm>
            <a:off x="6767632" y="2127305"/>
            <a:ext cx="1067571" cy="348016"/>
          </a:xfrm>
          <a:prstGeom prst="ellipse">
            <a:avLst/>
          </a:prstGeom>
          <a:solidFill>
            <a:srgbClr val="FFFFCC"/>
          </a:solid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133" name="Oval 132"/>
          <p:cNvSpPr/>
          <p:nvPr/>
        </p:nvSpPr>
        <p:spPr>
          <a:xfrm>
            <a:off x="667425" y="3601514"/>
            <a:ext cx="1067571" cy="348016"/>
          </a:xfrm>
          <a:prstGeom prst="ellipse">
            <a:avLst/>
          </a:prstGeom>
          <a:solidFill>
            <a:srgbClr val="FFFFCC"/>
          </a:solid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137" name="Oval 136"/>
          <p:cNvSpPr/>
          <p:nvPr/>
        </p:nvSpPr>
        <p:spPr>
          <a:xfrm>
            <a:off x="3323143" y="1586278"/>
            <a:ext cx="1121516" cy="411037"/>
          </a:xfrm>
          <a:prstGeom prst="ellipse">
            <a:avLst/>
          </a:prstGeom>
          <a:solidFill>
            <a:srgbClr val="FFFFCC"/>
          </a:solid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3" name="Title 2"/>
          <p:cNvSpPr>
            <a:spLocks noGrp="1"/>
          </p:cNvSpPr>
          <p:nvPr>
            <p:ph type="title"/>
          </p:nvPr>
        </p:nvSpPr>
        <p:spPr>
          <a:xfrm>
            <a:off x="69953" y="-76677"/>
            <a:ext cx="8588861" cy="628650"/>
          </a:xfrm>
        </p:spPr>
        <p:txBody>
          <a:bodyPr/>
          <a:lstStyle/>
          <a:p>
            <a:r>
              <a:rPr lang="en-US" dirty="0" smtClean="0">
                <a:solidFill>
                  <a:schemeClr val="bg1">
                    <a:lumMod val="65000"/>
                  </a:schemeClr>
                </a:solidFill>
              </a:rPr>
              <a:t>ACI Subnet programming</a:t>
            </a:r>
            <a:endParaRPr lang="en-US" b="1" dirty="0">
              <a:solidFill>
                <a:schemeClr val="bg1">
                  <a:lumMod val="65000"/>
                </a:schemeClr>
              </a:solidFill>
            </a:endParaRPr>
          </a:p>
        </p:txBody>
      </p:sp>
      <p:sp>
        <p:nvSpPr>
          <p:cNvPr id="7" name="Rectangle 6"/>
          <p:cNvSpPr/>
          <p:nvPr/>
        </p:nvSpPr>
        <p:spPr>
          <a:xfrm>
            <a:off x="622073" y="858610"/>
            <a:ext cx="653975" cy="18252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fvTenant</a:t>
            </a:r>
            <a:endParaRPr lang="en-US" sz="700" b="1" dirty="0" smtClean="0">
              <a:solidFill>
                <a:srgbClr val="FF0000"/>
              </a:solidFill>
            </a:endParaRPr>
          </a:p>
        </p:txBody>
      </p:sp>
      <p:sp>
        <p:nvSpPr>
          <p:cNvPr id="8" name="Rectangle 7"/>
          <p:cNvSpPr/>
          <p:nvPr/>
        </p:nvSpPr>
        <p:spPr>
          <a:xfrm>
            <a:off x="1082736" y="2351339"/>
            <a:ext cx="502263" cy="177877"/>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fvBD</a:t>
            </a:r>
            <a:endParaRPr lang="en-US" sz="700" b="1" dirty="0">
              <a:solidFill>
                <a:srgbClr val="FF0000"/>
              </a:solidFill>
            </a:endParaRPr>
          </a:p>
        </p:txBody>
      </p:sp>
      <p:sp>
        <p:nvSpPr>
          <p:cNvPr id="9" name="Rectangle 8"/>
          <p:cNvSpPr/>
          <p:nvPr/>
        </p:nvSpPr>
        <p:spPr>
          <a:xfrm>
            <a:off x="1866043" y="2119450"/>
            <a:ext cx="734627" cy="229508"/>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fvCtx</a:t>
            </a:r>
            <a:endParaRPr lang="en-US" sz="700" b="1" dirty="0">
              <a:solidFill>
                <a:srgbClr val="FF0000"/>
              </a:solidFill>
            </a:endParaRPr>
          </a:p>
        </p:txBody>
      </p:sp>
      <p:sp>
        <p:nvSpPr>
          <p:cNvPr id="11" name="Rectangle 10"/>
          <p:cNvSpPr/>
          <p:nvPr/>
        </p:nvSpPr>
        <p:spPr>
          <a:xfrm>
            <a:off x="381000" y="1779712"/>
            <a:ext cx="572852" cy="227681"/>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fvAp</a:t>
            </a:r>
            <a:endParaRPr lang="en-US" sz="700" b="1" dirty="0" smtClean="0">
              <a:solidFill>
                <a:srgbClr val="FF0000"/>
              </a:solidFill>
            </a:endParaRPr>
          </a:p>
        </p:txBody>
      </p:sp>
      <p:sp>
        <p:nvSpPr>
          <p:cNvPr id="14" name="Rectangle 13"/>
          <p:cNvSpPr/>
          <p:nvPr/>
        </p:nvSpPr>
        <p:spPr>
          <a:xfrm>
            <a:off x="38099" y="2522859"/>
            <a:ext cx="685801" cy="21291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fvAEPg</a:t>
            </a:r>
            <a:endParaRPr lang="en-US" sz="700" b="1" dirty="0" smtClean="0">
              <a:solidFill>
                <a:srgbClr val="FF0000"/>
              </a:solidFill>
            </a:endParaRPr>
          </a:p>
        </p:txBody>
      </p:sp>
      <p:cxnSp>
        <p:nvCxnSpPr>
          <p:cNvPr id="15" name="Straight Connector 14"/>
          <p:cNvCxnSpPr>
            <a:stCxn id="7" idx="2"/>
            <a:endCxn id="8" idx="0"/>
          </p:cNvCxnSpPr>
          <p:nvPr/>
        </p:nvCxnSpPr>
        <p:spPr>
          <a:xfrm>
            <a:off x="949061" y="1041135"/>
            <a:ext cx="384807" cy="13102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7" idx="2"/>
            <a:endCxn id="11" idx="0"/>
          </p:cNvCxnSpPr>
          <p:nvPr/>
        </p:nvCxnSpPr>
        <p:spPr>
          <a:xfrm flipH="1">
            <a:off x="667426" y="1041135"/>
            <a:ext cx="281635" cy="7385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9" idx="0"/>
            <a:endCxn id="7" idx="2"/>
          </p:cNvCxnSpPr>
          <p:nvPr/>
        </p:nvCxnSpPr>
        <p:spPr>
          <a:xfrm flipH="1" flipV="1">
            <a:off x="949061" y="1041135"/>
            <a:ext cx="1284296" cy="1078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1" idx="2"/>
          </p:cNvCxnSpPr>
          <p:nvPr/>
        </p:nvCxnSpPr>
        <p:spPr>
          <a:xfrm flipV="1">
            <a:off x="381000" y="2007393"/>
            <a:ext cx="286426" cy="5154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3" idx="0"/>
            <a:endCxn id="9" idx="2"/>
          </p:cNvCxnSpPr>
          <p:nvPr/>
        </p:nvCxnSpPr>
        <p:spPr>
          <a:xfrm flipV="1">
            <a:off x="1748781" y="2348958"/>
            <a:ext cx="484576" cy="694571"/>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85" idx="0"/>
            <a:endCxn id="8" idx="2"/>
          </p:cNvCxnSpPr>
          <p:nvPr/>
        </p:nvCxnSpPr>
        <p:spPr>
          <a:xfrm flipV="1">
            <a:off x="895534" y="2529216"/>
            <a:ext cx="438334" cy="48044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515019" y="3009658"/>
            <a:ext cx="761029" cy="212031"/>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fvRsBd</a:t>
            </a:r>
            <a:endParaRPr lang="en-US" sz="700" b="1" dirty="0">
              <a:solidFill>
                <a:srgbClr val="FF0000"/>
              </a:solidFill>
            </a:endParaRPr>
          </a:p>
        </p:txBody>
      </p:sp>
      <p:cxnSp>
        <p:nvCxnSpPr>
          <p:cNvPr id="87" name="Straight Connector 86"/>
          <p:cNvCxnSpPr>
            <a:stCxn id="85" idx="0"/>
            <a:endCxn id="14" idx="2"/>
          </p:cNvCxnSpPr>
          <p:nvPr/>
        </p:nvCxnSpPr>
        <p:spPr>
          <a:xfrm flipH="1" flipV="1">
            <a:off x="381000" y="2735774"/>
            <a:ext cx="514534" cy="273884"/>
          </a:xfrm>
          <a:prstGeom prst="line">
            <a:avLst/>
          </a:prstGeom>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1436346" y="3043529"/>
            <a:ext cx="624870" cy="192169"/>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fvRsCtx</a:t>
            </a:r>
            <a:endParaRPr lang="en-US" sz="700" b="1" dirty="0">
              <a:solidFill>
                <a:srgbClr val="FF0000"/>
              </a:solidFill>
            </a:endParaRPr>
          </a:p>
        </p:txBody>
      </p:sp>
      <p:cxnSp>
        <p:nvCxnSpPr>
          <p:cNvPr id="94" name="Straight Connector 93"/>
          <p:cNvCxnSpPr>
            <a:stCxn id="93" idx="0"/>
            <a:endCxn id="8" idx="2"/>
          </p:cNvCxnSpPr>
          <p:nvPr/>
        </p:nvCxnSpPr>
        <p:spPr>
          <a:xfrm flipH="1" flipV="1">
            <a:off x="1333868" y="2529216"/>
            <a:ext cx="414913" cy="514313"/>
          </a:xfrm>
          <a:prstGeom prst="line">
            <a:avLst/>
          </a:prstGeom>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a:off x="1631599" y="880059"/>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fvEpP</a:t>
            </a:r>
            <a:endParaRPr lang="en-US" sz="700" b="1" dirty="0" smtClean="0">
              <a:solidFill>
                <a:srgbClr val="FF0000"/>
              </a:solidFill>
            </a:endParaRPr>
          </a:p>
        </p:txBody>
      </p:sp>
      <p:sp>
        <p:nvSpPr>
          <p:cNvPr id="151" name="Rectangle 150"/>
          <p:cNvSpPr/>
          <p:nvPr/>
        </p:nvSpPr>
        <p:spPr>
          <a:xfrm>
            <a:off x="3009386" y="767011"/>
            <a:ext cx="778986"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fvBDDef</a:t>
            </a:r>
            <a:endParaRPr lang="en-US" sz="700" b="1" dirty="0" smtClean="0">
              <a:solidFill>
                <a:srgbClr val="FF0000"/>
              </a:solidFill>
            </a:endParaRPr>
          </a:p>
        </p:txBody>
      </p:sp>
      <p:sp>
        <p:nvSpPr>
          <p:cNvPr id="170" name="Rectangle 169"/>
          <p:cNvSpPr/>
          <p:nvPr/>
        </p:nvSpPr>
        <p:spPr>
          <a:xfrm>
            <a:off x="4434606" y="714277"/>
            <a:ext cx="685800" cy="288666"/>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fvCtxDef</a:t>
            </a:r>
            <a:endParaRPr lang="en-US" sz="700" b="1" dirty="0">
              <a:solidFill>
                <a:srgbClr val="FF0000"/>
              </a:solidFill>
            </a:endParaRPr>
          </a:p>
        </p:txBody>
      </p:sp>
      <p:cxnSp>
        <p:nvCxnSpPr>
          <p:cNvPr id="171" name="Straight Arrow Connector 170"/>
          <p:cNvCxnSpPr>
            <a:stCxn id="151" idx="2"/>
            <a:endCxn id="8" idx="3"/>
          </p:cNvCxnSpPr>
          <p:nvPr/>
        </p:nvCxnSpPr>
        <p:spPr>
          <a:xfrm rot="5400000">
            <a:off x="1789324" y="830723"/>
            <a:ext cx="1405230" cy="1813880"/>
          </a:xfrm>
          <a:prstGeom prst="bentConnector2">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1" name="TextBox 180"/>
          <p:cNvSpPr txBox="1"/>
          <p:nvPr/>
        </p:nvSpPr>
        <p:spPr>
          <a:xfrm>
            <a:off x="2909786" y="2256963"/>
            <a:ext cx="41229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bdDn</a:t>
            </a:r>
            <a:endParaRPr lang="fr-FR" sz="700" b="1" dirty="0" smtClean="0">
              <a:solidFill>
                <a:schemeClr val="accent6">
                  <a:lumMod val="75000"/>
                </a:schemeClr>
              </a:solidFill>
            </a:endParaRPr>
          </a:p>
        </p:txBody>
      </p:sp>
      <p:cxnSp>
        <p:nvCxnSpPr>
          <p:cNvPr id="182" name="Straight Arrow Connector 170"/>
          <p:cNvCxnSpPr>
            <a:stCxn id="151" idx="3"/>
            <a:endCxn id="170" idx="1"/>
          </p:cNvCxnSpPr>
          <p:nvPr/>
        </p:nvCxnSpPr>
        <p:spPr>
          <a:xfrm flipV="1">
            <a:off x="3788372" y="858610"/>
            <a:ext cx="646234" cy="42420"/>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85" name="TextBox 184"/>
          <p:cNvSpPr txBox="1"/>
          <p:nvPr/>
        </p:nvSpPr>
        <p:spPr>
          <a:xfrm>
            <a:off x="3673699" y="951096"/>
            <a:ext cx="57740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ctxDefDn</a:t>
            </a:r>
            <a:endParaRPr lang="fr-FR" sz="700" b="1" dirty="0" smtClean="0">
              <a:solidFill>
                <a:schemeClr val="accent6">
                  <a:lumMod val="75000"/>
                </a:schemeClr>
              </a:solidFill>
            </a:endParaRPr>
          </a:p>
        </p:txBody>
      </p:sp>
      <p:cxnSp>
        <p:nvCxnSpPr>
          <p:cNvPr id="187" name="Straight Arrow Connector 170"/>
          <p:cNvCxnSpPr>
            <a:stCxn id="170" idx="2"/>
            <a:endCxn id="9" idx="3"/>
          </p:cNvCxnSpPr>
          <p:nvPr/>
        </p:nvCxnSpPr>
        <p:spPr>
          <a:xfrm rot="5400000">
            <a:off x="3073458" y="530155"/>
            <a:ext cx="1231261" cy="2176836"/>
          </a:xfrm>
          <a:prstGeom prst="bentConnector2">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96" name="TextBox 195"/>
          <p:cNvSpPr txBox="1"/>
          <p:nvPr/>
        </p:nvSpPr>
        <p:spPr>
          <a:xfrm>
            <a:off x="3838600" y="2012525"/>
            <a:ext cx="433132"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ctxDn</a:t>
            </a:r>
            <a:endParaRPr lang="fr-FR" sz="700" b="1" dirty="0" smtClean="0">
              <a:solidFill>
                <a:schemeClr val="accent6">
                  <a:lumMod val="75000"/>
                </a:schemeClr>
              </a:solidFill>
            </a:endParaRPr>
          </a:p>
        </p:txBody>
      </p:sp>
      <p:cxnSp>
        <p:nvCxnSpPr>
          <p:cNvPr id="234" name="Straight Arrow Connector 170"/>
          <p:cNvCxnSpPr>
            <a:stCxn id="150" idx="3"/>
            <a:endCxn id="151" idx="1"/>
          </p:cNvCxnSpPr>
          <p:nvPr/>
        </p:nvCxnSpPr>
        <p:spPr>
          <a:xfrm flipV="1">
            <a:off x="2288521" y="901030"/>
            <a:ext cx="720865" cy="63420"/>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37" name="TextBox 236"/>
          <p:cNvSpPr txBox="1"/>
          <p:nvPr/>
        </p:nvSpPr>
        <p:spPr>
          <a:xfrm>
            <a:off x="2379830" y="782052"/>
            <a:ext cx="556563"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bdDefDn</a:t>
            </a:r>
            <a:endParaRPr lang="fr-FR" sz="700" b="1" dirty="0" smtClean="0">
              <a:solidFill>
                <a:schemeClr val="accent6">
                  <a:lumMod val="75000"/>
                </a:schemeClr>
              </a:solidFill>
            </a:endParaRPr>
          </a:p>
        </p:txBody>
      </p:sp>
      <p:cxnSp>
        <p:nvCxnSpPr>
          <p:cNvPr id="238" name="Straight Arrow Connector 170"/>
          <p:cNvCxnSpPr>
            <a:stCxn id="150" idx="1"/>
            <a:endCxn id="14" idx="0"/>
          </p:cNvCxnSpPr>
          <p:nvPr/>
        </p:nvCxnSpPr>
        <p:spPr>
          <a:xfrm flipH="1">
            <a:off x="381000" y="964450"/>
            <a:ext cx="1250599" cy="155840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41" name="TextBox 240"/>
          <p:cNvSpPr txBox="1"/>
          <p:nvPr/>
        </p:nvSpPr>
        <p:spPr>
          <a:xfrm>
            <a:off x="1301909" y="1227390"/>
            <a:ext cx="566181"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epgPKey</a:t>
            </a:r>
            <a:endParaRPr lang="fr-FR" sz="700" b="1" dirty="0" smtClean="0">
              <a:solidFill>
                <a:schemeClr val="accent6">
                  <a:lumMod val="75000"/>
                </a:schemeClr>
              </a:solidFill>
            </a:endParaRPr>
          </a:p>
        </p:txBody>
      </p:sp>
      <p:sp>
        <p:nvSpPr>
          <p:cNvPr id="249" name="Rectangle 248"/>
          <p:cNvSpPr/>
          <p:nvPr/>
        </p:nvSpPr>
        <p:spPr>
          <a:xfrm>
            <a:off x="2450074" y="3139614"/>
            <a:ext cx="609601" cy="14637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fvlocale</a:t>
            </a:r>
            <a:endParaRPr lang="en-US" sz="700" b="1" dirty="0" smtClean="0">
              <a:solidFill>
                <a:srgbClr val="FF0000"/>
              </a:solidFill>
            </a:endParaRPr>
          </a:p>
        </p:txBody>
      </p:sp>
      <p:cxnSp>
        <p:nvCxnSpPr>
          <p:cNvPr id="250" name="Straight Connector 249"/>
          <p:cNvCxnSpPr>
            <a:stCxn id="249" idx="0"/>
            <a:endCxn id="150" idx="2"/>
          </p:cNvCxnSpPr>
          <p:nvPr/>
        </p:nvCxnSpPr>
        <p:spPr>
          <a:xfrm flipH="1" flipV="1">
            <a:off x="1960060" y="1048840"/>
            <a:ext cx="794815" cy="2090774"/>
          </a:xfrm>
          <a:prstGeom prst="line">
            <a:avLst/>
          </a:prstGeom>
        </p:spPr>
        <p:style>
          <a:lnRef idx="2">
            <a:schemeClr val="accent1"/>
          </a:lnRef>
          <a:fillRef idx="0">
            <a:schemeClr val="accent1"/>
          </a:fillRef>
          <a:effectRef idx="1">
            <a:schemeClr val="accent1"/>
          </a:effectRef>
          <a:fontRef idx="minor">
            <a:schemeClr val="tx1"/>
          </a:fontRef>
        </p:style>
      </p:cxnSp>
      <p:sp>
        <p:nvSpPr>
          <p:cNvPr id="263" name="Rectangle 262"/>
          <p:cNvSpPr/>
          <p:nvPr/>
        </p:nvSpPr>
        <p:spPr>
          <a:xfrm>
            <a:off x="1734997" y="3642511"/>
            <a:ext cx="701385" cy="16376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fvDyPathAtt</a:t>
            </a:r>
            <a:endParaRPr lang="en-US" sz="700" b="1" dirty="0" smtClean="0">
              <a:solidFill>
                <a:srgbClr val="FF0000"/>
              </a:solidFill>
            </a:endParaRPr>
          </a:p>
        </p:txBody>
      </p:sp>
      <p:sp>
        <p:nvSpPr>
          <p:cNvPr id="264" name="Rectangle 263"/>
          <p:cNvSpPr/>
          <p:nvPr/>
        </p:nvSpPr>
        <p:spPr>
          <a:xfrm>
            <a:off x="2581860" y="3601514"/>
            <a:ext cx="843088" cy="16376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fvStPathAtt</a:t>
            </a:r>
            <a:endParaRPr lang="en-US" sz="700" b="1" dirty="0" smtClean="0">
              <a:solidFill>
                <a:srgbClr val="FF0000"/>
              </a:solidFill>
            </a:endParaRPr>
          </a:p>
        </p:txBody>
      </p:sp>
      <p:cxnSp>
        <p:nvCxnSpPr>
          <p:cNvPr id="265" name="Straight Arrow Connector 264"/>
          <p:cNvCxnSpPr>
            <a:stCxn id="263" idx="2"/>
            <a:endCxn id="214" idx="0"/>
          </p:cNvCxnSpPr>
          <p:nvPr/>
        </p:nvCxnSpPr>
        <p:spPr>
          <a:xfrm flipH="1">
            <a:off x="563383" y="3806274"/>
            <a:ext cx="1522307" cy="91973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a:stCxn id="249" idx="2"/>
            <a:endCxn id="263" idx="0"/>
          </p:cNvCxnSpPr>
          <p:nvPr/>
        </p:nvCxnSpPr>
        <p:spPr>
          <a:xfrm flipH="1">
            <a:off x="2085690" y="3285988"/>
            <a:ext cx="669185" cy="356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49" idx="2"/>
            <a:endCxn id="264" idx="0"/>
          </p:cNvCxnSpPr>
          <p:nvPr/>
        </p:nvCxnSpPr>
        <p:spPr>
          <a:xfrm>
            <a:off x="2754875" y="3285988"/>
            <a:ext cx="248529" cy="315526"/>
          </a:xfrm>
          <a:prstGeom prst="line">
            <a:avLst/>
          </a:prstGeom>
        </p:spPr>
        <p:style>
          <a:lnRef idx="2">
            <a:schemeClr val="accent1"/>
          </a:lnRef>
          <a:fillRef idx="0">
            <a:schemeClr val="accent1"/>
          </a:fillRef>
          <a:effectRef idx="1">
            <a:schemeClr val="accent1"/>
          </a:effectRef>
          <a:fontRef idx="minor">
            <a:schemeClr val="tx1"/>
          </a:fontRef>
        </p:style>
      </p:cxnSp>
      <p:sp>
        <p:nvSpPr>
          <p:cNvPr id="275" name="Rectangle 274"/>
          <p:cNvSpPr/>
          <p:nvPr/>
        </p:nvSpPr>
        <p:spPr>
          <a:xfrm>
            <a:off x="2692610" y="3987937"/>
            <a:ext cx="531131" cy="207958"/>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fvIfConn</a:t>
            </a:r>
            <a:endParaRPr lang="en-US" sz="700" b="1" dirty="0" smtClean="0">
              <a:solidFill>
                <a:srgbClr val="FF0000"/>
              </a:solidFill>
            </a:endParaRPr>
          </a:p>
        </p:txBody>
      </p:sp>
      <p:cxnSp>
        <p:nvCxnSpPr>
          <p:cNvPr id="276" name="Straight Connector 275"/>
          <p:cNvCxnSpPr>
            <a:stCxn id="264" idx="2"/>
            <a:endCxn id="275" idx="0"/>
          </p:cNvCxnSpPr>
          <p:nvPr/>
        </p:nvCxnSpPr>
        <p:spPr>
          <a:xfrm flipH="1">
            <a:off x="2958176" y="3765278"/>
            <a:ext cx="45228" cy="222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263" idx="2"/>
            <a:endCxn id="298" idx="0"/>
          </p:cNvCxnSpPr>
          <p:nvPr/>
        </p:nvCxnSpPr>
        <p:spPr>
          <a:xfrm>
            <a:off x="2085690" y="3806274"/>
            <a:ext cx="191193" cy="563735"/>
          </a:xfrm>
          <a:prstGeom prst="line">
            <a:avLst/>
          </a:prstGeom>
        </p:spPr>
        <p:style>
          <a:lnRef idx="2">
            <a:schemeClr val="accent1"/>
          </a:lnRef>
          <a:fillRef idx="0">
            <a:schemeClr val="accent1"/>
          </a:fillRef>
          <a:effectRef idx="1">
            <a:schemeClr val="accent1"/>
          </a:effectRef>
          <a:fontRef idx="minor">
            <a:schemeClr val="tx1"/>
          </a:fontRef>
        </p:style>
      </p:cxnSp>
      <p:sp>
        <p:nvSpPr>
          <p:cNvPr id="298" name="Rectangle 297"/>
          <p:cNvSpPr/>
          <p:nvPr/>
        </p:nvSpPr>
        <p:spPr>
          <a:xfrm>
            <a:off x="1987957" y="4370009"/>
            <a:ext cx="577852" cy="24086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fvIfConn</a:t>
            </a:r>
            <a:endParaRPr lang="en-US" sz="700" b="1" dirty="0" smtClean="0">
              <a:solidFill>
                <a:srgbClr val="FF0000"/>
              </a:solidFill>
            </a:endParaRPr>
          </a:p>
        </p:txBody>
      </p:sp>
      <p:sp>
        <p:nvSpPr>
          <p:cNvPr id="214" name="Rectangle 213"/>
          <p:cNvSpPr/>
          <p:nvPr/>
        </p:nvSpPr>
        <p:spPr>
          <a:xfrm>
            <a:off x="90754" y="4726004"/>
            <a:ext cx="945258" cy="175938"/>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fabricPathEp</a:t>
            </a:r>
            <a:endParaRPr lang="en-US" sz="700" b="1" dirty="0">
              <a:solidFill>
                <a:srgbClr val="FF0000"/>
              </a:solidFill>
            </a:endParaRPr>
          </a:p>
        </p:txBody>
      </p:sp>
      <p:sp>
        <p:nvSpPr>
          <p:cNvPr id="321" name="Rectangle 320"/>
          <p:cNvSpPr/>
          <p:nvPr/>
        </p:nvSpPr>
        <p:spPr>
          <a:xfrm>
            <a:off x="5081628" y="971335"/>
            <a:ext cx="358473"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l3Ctx</a:t>
            </a:r>
            <a:endParaRPr lang="en-US" sz="700" b="1" dirty="0">
              <a:solidFill>
                <a:srgbClr val="FF0000"/>
              </a:solidFill>
            </a:endParaRPr>
          </a:p>
        </p:txBody>
      </p:sp>
      <p:sp>
        <p:nvSpPr>
          <p:cNvPr id="322" name="Rectangle 321"/>
          <p:cNvSpPr/>
          <p:nvPr/>
        </p:nvSpPr>
        <p:spPr>
          <a:xfrm>
            <a:off x="4894110" y="2245851"/>
            <a:ext cx="421027" cy="156767"/>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l2BD</a:t>
            </a:r>
            <a:endParaRPr lang="en-US" sz="700" b="1" dirty="0">
              <a:solidFill>
                <a:srgbClr val="FF0000"/>
              </a:solidFill>
            </a:endParaRPr>
          </a:p>
        </p:txBody>
      </p:sp>
      <p:cxnSp>
        <p:nvCxnSpPr>
          <p:cNvPr id="323" name="Straight Connector 322"/>
          <p:cNvCxnSpPr>
            <a:stCxn id="321" idx="2"/>
            <a:endCxn id="322" idx="0"/>
          </p:cNvCxnSpPr>
          <p:nvPr/>
        </p:nvCxnSpPr>
        <p:spPr>
          <a:xfrm flipH="1">
            <a:off x="5104624" y="1146745"/>
            <a:ext cx="156241" cy="1099106"/>
          </a:xfrm>
          <a:prstGeom prst="line">
            <a:avLst/>
          </a:prstGeom>
        </p:spPr>
        <p:style>
          <a:lnRef idx="2">
            <a:schemeClr val="accent1"/>
          </a:lnRef>
          <a:fillRef idx="0">
            <a:schemeClr val="accent1"/>
          </a:fillRef>
          <a:effectRef idx="1">
            <a:schemeClr val="accent1"/>
          </a:effectRef>
          <a:fontRef idx="minor">
            <a:schemeClr val="tx1"/>
          </a:fontRef>
        </p:style>
      </p:cxnSp>
      <p:sp>
        <p:nvSpPr>
          <p:cNvPr id="325" name="Rectangle 324"/>
          <p:cNvSpPr/>
          <p:nvPr/>
        </p:nvSpPr>
        <p:spPr>
          <a:xfrm>
            <a:off x="4761407" y="3280801"/>
            <a:ext cx="632417" cy="18460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vlanCktEp</a:t>
            </a:r>
            <a:endParaRPr lang="en-US" sz="700" b="1" dirty="0">
              <a:solidFill>
                <a:srgbClr val="FF0000"/>
              </a:solidFill>
            </a:endParaRPr>
          </a:p>
        </p:txBody>
      </p:sp>
      <p:sp>
        <p:nvSpPr>
          <p:cNvPr id="326" name="Rectangle 325"/>
          <p:cNvSpPr/>
          <p:nvPr/>
        </p:nvSpPr>
        <p:spPr>
          <a:xfrm>
            <a:off x="5550463" y="3996991"/>
            <a:ext cx="914401" cy="16768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vlanRsVlanEppAtt</a:t>
            </a:r>
            <a:endParaRPr lang="en-US" sz="700" b="1" dirty="0">
              <a:solidFill>
                <a:srgbClr val="FF0000"/>
              </a:solidFill>
            </a:endParaRPr>
          </a:p>
        </p:txBody>
      </p:sp>
      <p:cxnSp>
        <p:nvCxnSpPr>
          <p:cNvPr id="327" name="Straight Connector 326"/>
          <p:cNvCxnSpPr>
            <a:stCxn id="322" idx="2"/>
            <a:endCxn id="325" idx="0"/>
          </p:cNvCxnSpPr>
          <p:nvPr/>
        </p:nvCxnSpPr>
        <p:spPr>
          <a:xfrm flipH="1">
            <a:off x="5077616" y="2402618"/>
            <a:ext cx="27008" cy="8781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8" name="Straight Connector 327"/>
          <p:cNvCxnSpPr>
            <a:stCxn id="325" idx="2"/>
            <a:endCxn id="326" idx="0"/>
          </p:cNvCxnSpPr>
          <p:nvPr/>
        </p:nvCxnSpPr>
        <p:spPr>
          <a:xfrm>
            <a:off x="5077616" y="3465406"/>
            <a:ext cx="930048" cy="531585"/>
          </a:xfrm>
          <a:prstGeom prst="line">
            <a:avLst/>
          </a:prstGeom>
        </p:spPr>
        <p:style>
          <a:lnRef idx="2">
            <a:schemeClr val="accent1"/>
          </a:lnRef>
          <a:fillRef idx="0">
            <a:schemeClr val="accent1"/>
          </a:fillRef>
          <a:effectRef idx="1">
            <a:schemeClr val="accent1"/>
          </a:effectRef>
          <a:fontRef idx="minor">
            <a:schemeClr val="tx1"/>
          </a:fontRef>
        </p:style>
      </p:cxnSp>
      <p:sp>
        <p:nvSpPr>
          <p:cNvPr id="329" name="Rectangle 328"/>
          <p:cNvSpPr/>
          <p:nvPr/>
        </p:nvSpPr>
        <p:spPr>
          <a:xfrm>
            <a:off x="4876800" y="4237630"/>
            <a:ext cx="965306" cy="13124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l2RsPathDomAtt</a:t>
            </a:r>
            <a:endParaRPr lang="en-US" sz="700" b="1" dirty="0">
              <a:solidFill>
                <a:srgbClr val="FF0000"/>
              </a:solidFill>
            </a:endParaRPr>
          </a:p>
        </p:txBody>
      </p:sp>
      <p:cxnSp>
        <p:nvCxnSpPr>
          <p:cNvPr id="331" name="Straight Arrow Connector 330"/>
          <p:cNvCxnSpPr>
            <a:stCxn id="329" idx="2"/>
            <a:endCxn id="335" idx="0"/>
          </p:cNvCxnSpPr>
          <p:nvPr/>
        </p:nvCxnSpPr>
        <p:spPr>
          <a:xfrm flipH="1">
            <a:off x="5246946" y="4368874"/>
            <a:ext cx="112507" cy="54432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32" name="Rectangle 331"/>
          <p:cNvSpPr/>
          <p:nvPr/>
        </p:nvSpPr>
        <p:spPr>
          <a:xfrm>
            <a:off x="3831498" y="4004692"/>
            <a:ext cx="880468" cy="140866"/>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l2RtDomIfConn</a:t>
            </a:r>
            <a:endParaRPr lang="en-US" sz="700" b="1" dirty="0">
              <a:solidFill>
                <a:srgbClr val="FF0000"/>
              </a:solidFill>
            </a:endParaRPr>
          </a:p>
        </p:txBody>
      </p:sp>
      <p:cxnSp>
        <p:nvCxnSpPr>
          <p:cNvPr id="333" name="Straight Connector 332"/>
          <p:cNvCxnSpPr>
            <a:stCxn id="325" idx="2"/>
            <a:endCxn id="329" idx="0"/>
          </p:cNvCxnSpPr>
          <p:nvPr/>
        </p:nvCxnSpPr>
        <p:spPr>
          <a:xfrm>
            <a:off x="5077616" y="3465406"/>
            <a:ext cx="281837" cy="772224"/>
          </a:xfrm>
          <a:prstGeom prst="line">
            <a:avLst/>
          </a:prstGeom>
        </p:spPr>
        <p:style>
          <a:lnRef idx="2">
            <a:schemeClr val="accent1"/>
          </a:lnRef>
          <a:fillRef idx="0">
            <a:schemeClr val="accent1"/>
          </a:fillRef>
          <a:effectRef idx="1">
            <a:schemeClr val="accent1"/>
          </a:effectRef>
          <a:fontRef idx="minor">
            <a:schemeClr val="tx1"/>
          </a:fontRef>
        </p:style>
      </p:cxnSp>
      <p:cxnSp>
        <p:nvCxnSpPr>
          <p:cNvPr id="334" name="Straight Connector 333"/>
          <p:cNvCxnSpPr>
            <a:stCxn id="325" idx="2"/>
            <a:endCxn id="332" idx="0"/>
          </p:cNvCxnSpPr>
          <p:nvPr/>
        </p:nvCxnSpPr>
        <p:spPr>
          <a:xfrm flipH="1">
            <a:off x="4271732" y="3465406"/>
            <a:ext cx="805884" cy="539286"/>
          </a:xfrm>
          <a:prstGeom prst="line">
            <a:avLst/>
          </a:prstGeom>
        </p:spPr>
        <p:style>
          <a:lnRef idx="2">
            <a:schemeClr val="accent1"/>
          </a:lnRef>
          <a:fillRef idx="0">
            <a:schemeClr val="accent1"/>
          </a:fillRef>
          <a:effectRef idx="1">
            <a:schemeClr val="accent1"/>
          </a:effectRef>
          <a:fontRef idx="minor">
            <a:schemeClr val="tx1"/>
          </a:fontRef>
        </p:style>
      </p:cxnSp>
      <p:sp>
        <p:nvSpPr>
          <p:cNvPr id="335" name="Rectangle 334"/>
          <p:cNvSpPr/>
          <p:nvPr/>
        </p:nvSpPr>
        <p:spPr>
          <a:xfrm>
            <a:off x="4609442" y="4913196"/>
            <a:ext cx="1275007" cy="220351"/>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nwPathEp</a:t>
            </a:r>
            <a:endParaRPr lang="en-US" sz="700" b="1" dirty="0">
              <a:solidFill>
                <a:srgbClr val="FF0000"/>
              </a:solidFill>
            </a:endParaRPr>
          </a:p>
        </p:txBody>
      </p:sp>
      <p:cxnSp>
        <p:nvCxnSpPr>
          <p:cNvPr id="367" name="Straight Arrow Connector 170"/>
          <p:cNvCxnSpPr>
            <a:stCxn id="322" idx="1"/>
            <a:endCxn id="151" idx="2"/>
          </p:cNvCxnSpPr>
          <p:nvPr/>
        </p:nvCxnSpPr>
        <p:spPr>
          <a:xfrm flipH="1" flipV="1">
            <a:off x="3398879" y="1035048"/>
            <a:ext cx="1495231" cy="1289187"/>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71" name="Straight Arrow Connector 170"/>
          <p:cNvCxnSpPr>
            <a:stCxn id="326" idx="1"/>
            <a:endCxn id="150" idx="2"/>
          </p:cNvCxnSpPr>
          <p:nvPr/>
        </p:nvCxnSpPr>
        <p:spPr>
          <a:xfrm flipH="1" flipV="1">
            <a:off x="1960060" y="1048840"/>
            <a:ext cx="3590403" cy="3031993"/>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76" name="Straight Arrow Connector 170"/>
          <p:cNvCxnSpPr>
            <a:stCxn id="332" idx="1"/>
            <a:endCxn id="275" idx="3"/>
          </p:cNvCxnSpPr>
          <p:nvPr/>
        </p:nvCxnSpPr>
        <p:spPr>
          <a:xfrm flipH="1">
            <a:off x="3223741" y="4075125"/>
            <a:ext cx="607757" cy="16791"/>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84" name="Straight Arrow Connector 170"/>
          <p:cNvCxnSpPr>
            <a:stCxn id="325" idx="1"/>
            <a:endCxn id="14" idx="3"/>
          </p:cNvCxnSpPr>
          <p:nvPr/>
        </p:nvCxnSpPr>
        <p:spPr>
          <a:xfrm flipH="1" flipV="1">
            <a:off x="723900" y="2629317"/>
            <a:ext cx="4037507" cy="743787"/>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85" name="TextBox 384"/>
          <p:cNvSpPr txBox="1"/>
          <p:nvPr/>
        </p:nvSpPr>
        <p:spPr>
          <a:xfrm>
            <a:off x="3538981" y="3007983"/>
            <a:ext cx="461986"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epgDn</a:t>
            </a:r>
            <a:endParaRPr lang="fr-FR" sz="700" b="1" dirty="0" smtClean="0">
              <a:solidFill>
                <a:schemeClr val="accent6">
                  <a:lumMod val="75000"/>
                </a:schemeClr>
              </a:solidFill>
            </a:endParaRPr>
          </a:p>
        </p:txBody>
      </p:sp>
      <p:sp>
        <p:nvSpPr>
          <p:cNvPr id="512" name="Rectangle 511"/>
          <p:cNvSpPr/>
          <p:nvPr/>
        </p:nvSpPr>
        <p:spPr>
          <a:xfrm>
            <a:off x="4604103" y="55123"/>
            <a:ext cx="653975" cy="182525"/>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smtClean="0">
                <a:solidFill>
                  <a:srgbClr val="FF0000"/>
                </a:solidFill>
              </a:rPr>
              <a:t>Logical </a:t>
            </a:r>
          </a:p>
        </p:txBody>
      </p:sp>
      <p:sp>
        <p:nvSpPr>
          <p:cNvPr id="513" name="Rectangle 512"/>
          <p:cNvSpPr/>
          <p:nvPr/>
        </p:nvSpPr>
        <p:spPr>
          <a:xfrm>
            <a:off x="5513645" y="47611"/>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Resolved</a:t>
            </a:r>
          </a:p>
        </p:txBody>
      </p:sp>
      <p:sp>
        <p:nvSpPr>
          <p:cNvPr id="514" name="Rectangle 513"/>
          <p:cNvSpPr/>
          <p:nvPr/>
        </p:nvSpPr>
        <p:spPr>
          <a:xfrm>
            <a:off x="6472984" y="0"/>
            <a:ext cx="660879"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Concrete </a:t>
            </a:r>
            <a:endParaRPr lang="en-US" sz="700" b="1" dirty="0">
              <a:solidFill>
                <a:srgbClr val="FF0000"/>
              </a:solidFill>
            </a:endParaRPr>
          </a:p>
        </p:txBody>
      </p:sp>
      <p:sp>
        <p:nvSpPr>
          <p:cNvPr id="5" name="Freeform 4"/>
          <p:cNvSpPr/>
          <p:nvPr/>
        </p:nvSpPr>
        <p:spPr bwMode="auto">
          <a:xfrm>
            <a:off x="6468533" y="1320800"/>
            <a:ext cx="2026853" cy="994764"/>
          </a:xfrm>
          <a:custGeom>
            <a:avLst/>
            <a:gdLst>
              <a:gd name="connsiteX0" fmla="*/ 0 w 2026853"/>
              <a:gd name="connsiteY0" fmla="*/ 0 h 994764"/>
              <a:gd name="connsiteX1" fmla="*/ 1232747 w 2026853"/>
              <a:gd name="connsiteY1" fmla="*/ 406400 h 994764"/>
              <a:gd name="connsiteX2" fmla="*/ 1185334 w 2026853"/>
              <a:gd name="connsiteY2" fmla="*/ 657013 h 994764"/>
              <a:gd name="connsiteX3" fmla="*/ 866987 w 2026853"/>
              <a:gd name="connsiteY3" fmla="*/ 968587 h 994764"/>
              <a:gd name="connsiteX4" fmla="*/ 1842347 w 2026853"/>
              <a:gd name="connsiteY4" fmla="*/ 955040 h 994764"/>
              <a:gd name="connsiteX5" fmla="*/ 2025227 w 2026853"/>
              <a:gd name="connsiteY5" fmla="*/ 772160 h 9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6853" h="994764">
                <a:moveTo>
                  <a:pt x="0" y="0"/>
                </a:moveTo>
                <a:cubicBezTo>
                  <a:pt x="517595" y="148449"/>
                  <a:pt x="1035191" y="296898"/>
                  <a:pt x="1232747" y="406400"/>
                </a:cubicBezTo>
                <a:cubicBezTo>
                  <a:pt x="1430303" y="515902"/>
                  <a:pt x="1246294" y="563315"/>
                  <a:pt x="1185334" y="657013"/>
                </a:cubicBezTo>
                <a:cubicBezTo>
                  <a:pt x="1124374" y="750711"/>
                  <a:pt x="757485" y="918916"/>
                  <a:pt x="866987" y="968587"/>
                </a:cubicBezTo>
                <a:cubicBezTo>
                  <a:pt x="976489" y="1018258"/>
                  <a:pt x="1649307" y="987778"/>
                  <a:pt x="1842347" y="955040"/>
                </a:cubicBezTo>
                <a:cubicBezTo>
                  <a:pt x="2035387" y="922302"/>
                  <a:pt x="2030307" y="847231"/>
                  <a:pt x="2025227" y="772160"/>
                </a:cubicBezTo>
              </a:path>
            </a:pathLst>
          </a:custGeom>
          <a:noFill/>
          <a:ln w="12700" cap="flat">
            <a:noFill/>
            <a:miter lim="800000"/>
            <a:headEnd type="none" w="med" len="med"/>
            <a:tailEnd type="none" w="med" len="med"/>
          </a:ln>
        </p:spPr>
        <p:txBody>
          <a:bodyPr rtlCol="0" anchor="ctr"/>
          <a:lstStyle/>
          <a:p>
            <a:pPr algn="ctr"/>
            <a:endParaRPr lang="fr-FR" sz="700"/>
          </a:p>
        </p:txBody>
      </p:sp>
      <p:sp>
        <p:nvSpPr>
          <p:cNvPr id="88" name="Rectangle 87"/>
          <p:cNvSpPr/>
          <p:nvPr/>
        </p:nvSpPr>
        <p:spPr>
          <a:xfrm>
            <a:off x="214501" y="4913196"/>
            <a:ext cx="945258" cy="175938"/>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err="1" smtClean="0">
                <a:solidFill>
                  <a:srgbClr val="FF0000"/>
                </a:solidFill>
              </a:rPr>
              <a:t>fabricLooseNode</a:t>
            </a:r>
            <a:endParaRPr lang="en-US" sz="700" b="1" dirty="0">
              <a:solidFill>
                <a:srgbClr val="FF0000"/>
              </a:solidFill>
            </a:endParaRPr>
          </a:p>
        </p:txBody>
      </p:sp>
      <p:cxnSp>
        <p:nvCxnSpPr>
          <p:cNvPr id="273" name="Straight Connector 272"/>
          <p:cNvCxnSpPr>
            <a:stCxn id="134" idx="0"/>
            <a:endCxn id="8" idx="2"/>
          </p:cNvCxnSpPr>
          <p:nvPr/>
        </p:nvCxnSpPr>
        <p:spPr>
          <a:xfrm flipV="1">
            <a:off x="1179566" y="2529216"/>
            <a:ext cx="154302" cy="11710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Arrow Connector 170"/>
          <p:cNvCxnSpPr>
            <a:stCxn id="332" idx="1"/>
            <a:endCxn id="298" idx="3"/>
          </p:cNvCxnSpPr>
          <p:nvPr/>
        </p:nvCxnSpPr>
        <p:spPr>
          <a:xfrm flipH="1">
            <a:off x="2565809" y="4075125"/>
            <a:ext cx="1265689" cy="415318"/>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5364960" y="4679377"/>
            <a:ext cx="965306" cy="131244"/>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l2Cons</a:t>
            </a:r>
            <a:endParaRPr lang="en-US" sz="700" b="1" dirty="0">
              <a:solidFill>
                <a:srgbClr val="FF0000"/>
              </a:solidFill>
            </a:endParaRPr>
          </a:p>
        </p:txBody>
      </p:sp>
      <p:cxnSp>
        <p:nvCxnSpPr>
          <p:cNvPr id="153" name="Straight Connector 152"/>
          <p:cNvCxnSpPr>
            <a:stCxn id="329" idx="2"/>
            <a:endCxn id="152" idx="0"/>
          </p:cNvCxnSpPr>
          <p:nvPr/>
        </p:nvCxnSpPr>
        <p:spPr>
          <a:xfrm>
            <a:off x="5359453" y="4368874"/>
            <a:ext cx="488160" cy="310503"/>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Arrow Connector 170"/>
          <p:cNvCxnSpPr>
            <a:stCxn id="152" idx="1"/>
            <a:endCxn id="298" idx="3"/>
          </p:cNvCxnSpPr>
          <p:nvPr/>
        </p:nvCxnSpPr>
        <p:spPr>
          <a:xfrm flipH="1" flipV="1">
            <a:off x="2565809" y="4490443"/>
            <a:ext cx="2799151" cy="254556"/>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70"/>
          <p:cNvCxnSpPr>
            <a:stCxn id="152" idx="0"/>
            <a:endCxn id="275" idx="3"/>
          </p:cNvCxnSpPr>
          <p:nvPr/>
        </p:nvCxnSpPr>
        <p:spPr>
          <a:xfrm flipH="1" flipV="1">
            <a:off x="3223741" y="4091916"/>
            <a:ext cx="2623872" cy="587461"/>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34" name="Rectangle 133"/>
          <p:cNvSpPr/>
          <p:nvPr/>
        </p:nvSpPr>
        <p:spPr>
          <a:xfrm>
            <a:off x="821728" y="3700259"/>
            <a:ext cx="715676" cy="212031"/>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fvSubnet</a:t>
            </a:r>
            <a:endParaRPr lang="en-US" sz="700" b="1" dirty="0">
              <a:solidFill>
                <a:srgbClr val="FF0000"/>
              </a:solidFill>
            </a:endParaRPr>
          </a:p>
        </p:txBody>
      </p:sp>
      <p:sp>
        <p:nvSpPr>
          <p:cNvPr id="135" name="Rectangle 134"/>
          <p:cNvSpPr/>
          <p:nvPr/>
        </p:nvSpPr>
        <p:spPr>
          <a:xfrm>
            <a:off x="3538981" y="1696237"/>
            <a:ext cx="635896" cy="22915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ipRouteDef</a:t>
            </a:r>
            <a:endParaRPr lang="en-US" sz="700" b="1" dirty="0" smtClean="0">
              <a:solidFill>
                <a:srgbClr val="FF0000"/>
              </a:solidFill>
            </a:endParaRPr>
          </a:p>
        </p:txBody>
      </p:sp>
      <p:cxnSp>
        <p:nvCxnSpPr>
          <p:cNvPr id="136" name="Straight Connector 135"/>
          <p:cNvCxnSpPr>
            <a:stCxn id="135" idx="0"/>
            <a:endCxn id="132" idx="2"/>
          </p:cNvCxnSpPr>
          <p:nvPr/>
        </p:nvCxnSpPr>
        <p:spPr>
          <a:xfrm flipV="1">
            <a:off x="3856929" y="710941"/>
            <a:ext cx="198237" cy="985296"/>
          </a:xfrm>
          <a:prstGeom prst="line">
            <a:avLst/>
          </a:prstGeom>
        </p:spPr>
        <p:style>
          <a:lnRef idx="2">
            <a:schemeClr val="accent1"/>
          </a:lnRef>
          <a:fillRef idx="0">
            <a:schemeClr val="accent1"/>
          </a:fillRef>
          <a:effectRef idx="1">
            <a:schemeClr val="accent1"/>
          </a:effectRef>
          <a:fontRef idx="minor">
            <a:schemeClr val="tx1"/>
          </a:fontRef>
        </p:style>
      </p:cxnSp>
      <p:sp>
        <p:nvSpPr>
          <p:cNvPr id="138" name="Rectangle 137"/>
          <p:cNvSpPr/>
          <p:nvPr/>
        </p:nvSpPr>
        <p:spPr>
          <a:xfrm>
            <a:off x="2544966" y="1378994"/>
            <a:ext cx="826420" cy="22915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fvAEPgCont</a:t>
            </a:r>
            <a:endParaRPr lang="en-US" sz="700" b="1" dirty="0" smtClean="0">
              <a:solidFill>
                <a:srgbClr val="FF0000"/>
              </a:solidFill>
            </a:endParaRPr>
          </a:p>
        </p:txBody>
      </p:sp>
      <p:cxnSp>
        <p:nvCxnSpPr>
          <p:cNvPr id="139" name="Straight Arrow Connector 170"/>
          <p:cNvCxnSpPr>
            <a:stCxn id="138" idx="1"/>
          </p:cNvCxnSpPr>
          <p:nvPr/>
        </p:nvCxnSpPr>
        <p:spPr>
          <a:xfrm flipH="1">
            <a:off x="723900" y="1493574"/>
            <a:ext cx="1821066" cy="1135743"/>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40" name="TextBox 139"/>
          <p:cNvSpPr txBox="1"/>
          <p:nvPr/>
        </p:nvSpPr>
        <p:spPr>
          <a:xfrm>
            <a:off x="1293356" y="1952824"/>
            <a:ext cx="461986" cy="189283"/>
          </a:xfrm>
          <a:prstGeom prst="rect">
            <a:avLst/>
          </a:prstGeom>
          <a:noFill/>
        </p:spPr>
        <p:txBody>
          <a:bodyPr wrap="none" rtlCol="0">
            <a:spAutoFit/>
          </a:bodyPr>
          <a:lstStyle/>
          <a:p>
            <a:pPr>
              <a:lnSpc>
                <a:spcPct val="90000"/>
              </a:lnSpc>
              <a:spcBef>
                <a:spcPts val="600"/>
              </a:spcBef>
            </a:pPr>
            <a:r>
              <a:rPr lang="fr-FR" sz="700" b="1" dirty="0" err="1" smtClean="0">
                <a:solidFill>
                  <a:schemeClr val="accent6">
                    <a:lumMod val="75000"/>
                  </a:schemeClr>
                </a:solidFill>
              </a:rPr>
              <a:t>epgDn</a:t>
            </a:r>
            <a:endParaRPr lang="fr-FR" sz="700" b="1" dirty="0" smtClean="0">
              <a:solidFill>
                <a:schemeClr val="accent6">
                  <a:lumMod val="75000"/>
                </a:schemeClr>
              </a:solidFill>
            </a:endParaRPr>
          </a:p>
        </p:txBody>
      </p:sp>
      <p:cxnSp>
        <p:nvCxnSpPr>
          <p:cNvPr id="142" name="Straight Connector 141"/>
          <p:cNvCxnSpPr>
            <a:stCxn id="138" idx="0"/>
            <a:endCxn id="151" idx="2"/>
          </p:cNvCxnSpPr>
          <p:nvPr/>
        </p:nvCxnSpPr>
        <p:spPr>
          <a:xfrm flipV="1">
            <a:off x="2958176" y="1035048"/>
            <a:ext cx="440703" cy="343946"/>
          </a:xfrm>
          <a:prstGeom prst="line">
            <a:avLst/>
          </a:prstGeom>
        </p:spPr>
        <p:style>
          <a:lnRef idx="2">
            <a:schemeClr val="accent1"/>
          </a:lnRef>
          <a:fillRef idx="0">
            <a:schemeClr val="accent1"/>
          </a:fillRef>
          <a:effectRef idx="1">
            <a:schemeClr val="accent1"/>
          </a:effectRef>
          <a:fontRef idx="minor">
            <a:schemeClr val="tx1"/>
          </a:fontRef>
        </p:style>
      </p:cxnSp>
      <p:sp>
        <p:nvSpPr>
          <p:cNvPr id="147" name="Rectangle 146"/>
          <p:cNvSpPr/>
          <p:nvPr/>
        </p:nvSpPr>
        <p:spPr>
          <a:xfrm>
            <a:off x="2357466" y="1804373"/>
            <a:ext cx="964611" cy="229159"/>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ipRouteDef</a:t>
            </a:r>
            <a:endParaRPr lang="en-US" sz="700" b="1" dirty="0">
              <a:solidFill>
                <a:srgbClr val="FF0000"/>
              </a:solidFill>
            </a:endParaRPr>
          </a:p>
          <a:p>
            <a:pPr algn="ctr"/>
            <a:r>
              <a:rPr lang="en-US" sz="700" b="1" dirty="0" smtClean="0">
                <a:solidFill>
                  <a:srgbClr val="FF0000"/>
                </a:solidFill>
              </a:rPr>
              <a:t>(epg subnet only)</a:t>
            </a:r>
          </a:p>
        </p:txBody>
      </p:sp>
      <p:cxnSp>
        <p:nvCxnSpPr>
          <p:cNvPr id="148" name="Straight Connector 147"/>
          <p:cNvCxnSpPr>
            <a:stCxn id="147" idx="0"/>
            <a:endCxn id="138" idx="2"/>
          </p:cNvCxnSpPr>
          <p:nvPr/>
        </p:nvCxnSpPr>
        <p:spPr>
          <a:xfrm flipV="1">
            <a:off x="2839772" y="1608153"/>
            <a:ext cx="118404" cy="196220"/>
          </a:xfrm>
          <a:prstGeom prst="line">
            <a:avLst/>
          </a:prstGeom>
        </p:spPr>
        <p:style>
          <a:lnRef idx="2">
            <a:schemeClr val="accent1"/>
          </a:lnRef>
          <a:fillRef idx="0">
            <a:schemeClr val="accent1"/>
          </a:fillRef>
          <a:effectRef idx="1">
            <a:schemeClr val="accent1"/>
          </a:effectRef>
          <a:fontRef idx="minor">
            <a:schemeClr val="tx1"/>
          </a:fontRef>
        </p:style>
      </p:cxnSp>
      <p:sp>
        <p:nvSpPr>
          <p:cNvPr id="154" name="Rectangle 153"/>
          <p:cNvSpPr/>
          <p:nvPr/>
        </p:nvSpPr>
        <p:spPr>
          <a:xfrm>
            <a:off x="5393824" y="2801303"/>
            <a:ext cx="632417" cy="18460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sviIf</a:t>
            </a:r>
            <a:endParaRPr lang="en-US" sz="700" b="1" dirty="0">
              <a:solidFill>
                <a:srgbClr val="FF0000"/>
              </a:solidFill>
            </a:endParaRPr>
          </a:p>
        </p:txBody>
      </p:sp>
      <p:cxnSp>
        <p:nvCxnSpPr>
          <p:cNvPr id="155" name="Straight Connector 154"/>
          <p:cNvCxnSpPr>
            <a:stCxn id="322" idx="2"/>
            <a:endCxn id="154" idx="0"/>
          </p:cNvCxnSpPr>
          <p:nvPr/>
        </p:nvCxnSpPr>
        <p:spPr>
          <a:xfrm>
            <a:off x="5104624" y="2402618"/>
            <a:ext cx="605409" cy="398685"/>
          </a:xfrm>
          <a:prstGeom prst="line">
            <a:avLst/>
          </a:prstGeom>
        </p:spPr>
        <p:style>
          <a:lnRef idx="2">
            <a:schemeClr val="accent1"/>
          </a:lnRef>
          <a:fillRef idx="0">
            <a:schemeClr val="accent1"/>
          </a:fillRef>
          <a:effectRef idx="1">
            <a:schemeClr val="accent1"/>
          </a:effectRef>
          <a:fontRef idx="minor">
            <a:schemeClr val="tx1"/>
          </a:fontRef>
        </p:style>
      </p:cxnSp>
      <p:sp>
        <p:nvSpPr>
          <p:cNvPr id="177" name="Rectangle 176"/>
          <p:cNvSpPr/>
          <p:nvPr/>
        </p:nvSpPr>
        <p:spPr>
          <a:xfrm>
            <a:off x="5803985" y="623236"/>
            <a:ext cx="660879"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topSystem</a:t>
            </a:r>
            <a:endParaRPr lang="en-US" sz="700" b="1" dirty="0">
              <a:solidFill>
                <a:srgbClr val="FF0000"/>
              </a:solidFill>
            </a:endParaRPr>
          </a:p>
        </p:txBody>
      </p:sp>
      <p:cxnSp>
        <p:nvCxnSpPr>
          <p:cNvPr id="178" name="Straight Connector 177"/>
          <p:cNvCxnSpPr>
            <a:stCxn id="177" idx="1"/>
            <a:endCxn id="321" idx="0"/>
          </p:cNvCxnSpPr>
          <p:nvPr/>
        </p:nvCxnSpPr>
        <p:spPr>
          <a:xfrm flipH="1">
            <a:off x="5260865" y="710941"/>
            <a:ext cx="543120" cy="260394"/>
          </a:xfrm>
          <a:prstGeom prst="line">
            <a:avLst/>
          </a:prstGeom>
        </p:spPr>
        <p:style>
          <a:lnRef idx="2">
            <a:schemeClr val="accent1"/>
          </a:lnRef>
          <a:fillRef idx="0">
            <a:schemeClr val="accent1"/>
          </a:fillRef>
          <a:effectRef idx="1">
            <a:schemeClr val="accent1"/>
          </a:effectRef>
          <a:fontRef idx="minor">
            <a:schemeClr val="tx1"/>
          </a:fontRef>
        </p:style>
      </p:cxnSp>
      <p:sp>
        <p:nvSpPr>
          <p:cNvPr id="183" name="Rectangle 182"/>
          <p:cNvSpPr/>
          <p:nvPr/>
        </p:nvSpPr>
        <p:spPr>
          <a:xfrm>
            <a:off x="6418012" y="945196"/>
            <a:ext cx="674213"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ipv4Entity</a:t>
            </a:r>
            <a:endParaRPr lang="en-US" sz="700" b="1" dirty="0">
              <a:solidFill>
                <a:srgbClr val="FF0000"/>
              </a:solidFill>
            </a:endParaRPr>
          </a:p>
        </p:txBody>
      </p:sp>
      <p:cxnSp>
        <p:nvCxnSpPr>
          <p:cNvPr id="184" name="Straight Connector 183"/>
          <p:cNvCxnSpPr>
            <a:stCxn id="177" idx="2"/>
            <a:endCxn id="183" idx="0"/>
          </p:cNvCxnSpPr>
          <p:nvPr/>
        </p:nvCxnSpPr>
        <p:spPr>
          <a:xfrm>
            <a:off x="6134425" y="798646"/>
            <a:ext cx="620694" cy="146550"/>
          </a:xfrm>
          <a:prstGeom prst="line">
            <a:avLst/>
          </a:prstGeom>
        </p:spPr>
        <p:style>
          <a:lnRef idx="2">
            <a:schemeClr val="accent1"/>
          </a:lnRef>
          <a:fillRef idx="0">
            <a:schemeClr val="accent1"/>
          </a:fillRef>
          <a:effectRef idx="1">
            <a:schemeClr val="accent1"/>
          </a:effectRef>
          <a:fontRef idx="minor">
            <a:schemeClr val="tx1"/>
          </a:fontRef>
        </p:style>
      </p:cxnSp>
      <p:sp>
        <p:nvSpPr>
          <p:cNvPr id="188" name="Rectangle 187"/>
          <p:cNvSpPr/>
          <p:nvPr/>
        </p:nvSpPr>
        <p:spPr>
          <a:xfrm>
            <a:off x="6402226" y="1315324"/>
            <a:ext cx="674213"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ipv4Inst</a:t>
            </a:r>
            <a:endParaRPr lang="en-US" sz="700" b="1" dirty="0">
              <a:solidFill>
                <a:srgbClr val="FF0000"/>
              </a:solidFill>
            </a:endParaRPr>
          </a:p>
        </p:txBody>
      </p:sp>
      <p:cxnSp>
        <p:nvCxnSpPr>
          <p:cNvPr id="189" name="Straight Connector 188"/>
          <p:cNvCxnSpPr>
            <a:stCxn id="183" idx="2"/>
            <a:endCxn id="188" idx="0"/>
          </p:cNvCxnSpPr>
          <p:nvPr/>
        </p:nvCxnSpPr>
        <p:spPr>
          <a:xfrm flipH="1">
            <a:off x="6739333" y="1120606"/>
            <a:ext cx="15786" cy="194718"/>
          </a:xfrm>
          <a:prstGeom prst="line">
            <a:avLst/>
          </a:prstGeom>
        </p:spPr>
        <p:style>
          <a:lnRef idx="2">
            <a:schemeClr val="accent1"/>
          </a:lnRef>
          <a:fillRef idx="0">
            <a:schemeClr val="accent1"/>
          </a:fillRef>
          <a:effectRef idx="1">
            <a:schemeClr val="accent1"/>
          </a:effectRef>
          <a:fontRef idx="minor">
            <a:schemeClr val="tx1"/>
          </a:fontRef>
        </p:style>
      </p:cxnSp>
      <p:sp>
        <p:nvSpPr>
          <p:cNvPr id="192" name="Rectangle 191"/>
          <p:cNvSpPr/>
          <p:nvPr/>
        </p:nvSpPr>
        <p:spPr>
          <a:xfrm>
            <a:off x="6417679" y="1733807"/>
            <a:ext cx="850742" cy="305082"/>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ipv4Dom</a:t>
            </a:r>
          </a:p>
          <a:p>
            <a:pPr algn="ctr"/>
            <a:r>
              <a:rPr lang="en-US" sz="700" b="1" dirty="0" smtClean="0">
                <a:solidFill>
                  <a:srgbClr val="FF0000"/>
                </a:solidFill>
              </a:rPr>
              <a:t>(</a:t>
            </a:r>
            <a:r>
              <a:rPr lang="en-US" sz="700" b="1" dirty="0" err="1" smtClean="0">
                <a:solidFill>
                  <a:srgbClr val="FF0000"/>
                </a:solidFill>
              </a:rPr>
              <a:t>ctx</a:t>
            </a:r>
            <a:r>
              <a:rPr lang="en-US" sz="700" b="1" dirty="0" smtClean="0">
                <a:solidFill>
                  <a:srgbClr val="FF0000"/>
                </a:solidFill>
              </a:rPr>
              <a:t> specific)</a:t>
            </a:r>
            <a:endParaRPr lang="en-US" sz="700" b="1" dirty="0">
              <a:solidFill>
                <a:srgbClr val="FF0000"/>
              </a:solidFill>
            </a:endParaRPr>
          </a:p>
        </p:txBody>
      </p:sp>
      <p:cxnSp>
        <p:nvCxnSpPr>
          <p:cNvPr id="193" name="Straight Connector 192"/>
          <p:cNvCxnSpPr>
            <a:stCxn id="188" idx="2"/>
            <a:endCxn id="192" idx="0"/>
          </p:cNvCxnSpPr>
          <p:nvPr/>
        </p:nvCxnSpPr>
        <p:spPr>
          <a:xfrm>
            <a:off x="6739333" y="1490734"/>
            <a:ext cx="103717" cy="243073"/>
          </a:xfrm>
          <a:prstGeom prst="line">
            <a:avLst/>
          </a:prstGeom>
        </p:spPr>
        <p:style>
          <a:lnRef idx="2">
            <a:schemeClr val="accent1"/>
          </a:lnRef>
          <a:fillRef idx="0">
            <a:schemeClr val="accent1"/>
          </a:fillRef>
          <a:effectRef idx="1">
            <a:schemeClr val="accent1"/>
          </a:effectRef>
          <a:fontRef idx="minor">
            <a:schemeClr val="tx1"/>
          </a:fontRef>
        </p:style>
      </p:cxnSp>
      <p:sp>
        <p:nvSpPr>
          <p:cNvPr id="199" name="Rectangle 198"/>
          <p:cNvSpPr/>
          <p:nvPr/>
        </p:nvSpPr>
        <p:spPr>
          <a:xfrm>
            <a:off x="6270120" y="3112908"/>
            <a:ext cx="615698" cy="177418"/>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ipv4If</a:t>
            </a:r>
          </a:p>
        </p:txBody>
      </p:sp>
      <p:cxnSp>
        <p:nvCxnSpPr>
          <p:cNvPr id="200" name="Straight Connector 199"/>
          <p:cNvCxnSpPr>
            <a:stCxn id="192" idx="2"/>
            <a:endCxn id="199" idx="0"/>
          </p:cNvCxnSpPr>
          <p:nvPr/>
        </p:nvCxnSpPr>
        <p:spPr>
          <a:xfrm flipH="1">
            <a:off x="6577969" y="2038889"/>
            <a:ext cx="265081" cy="1074019"/>
          </a:xfrm>
          <a:prstGeom prst="line">
            <a:avLst/>
          </a:prstGeom>
        </p:spPr>
        <p:style>
          <a:lnRef idx="2">
            <a:schemeClr val="accent1"/>
          </a:lnRef>
          <a:fillRef idx="0">
            <a:schemeClr val="accent1"/>
          </a:fillRef>
          <a:effectRef idx="1">
            <a:schemeClr val="accent1"/>
          </a:effectRef>
          <a:fontRef idx="minor">
            <a:schemeClr val="tx1"/>
          </a:fontRef>
        </p:style>
      </p:cxnSp>
      <p:sp>
        <p:nvSpPr>
          <p:cNvPr id="201" name="Rectangle 200"/>
          <p:cNvSpPr/>
          <p:nvPr/>
        </p:nvSpPr>
        <p:spPr>
          <a:xfrm>
            <a:off x="6970957" y="2200008"/>
            <a:ext cx="762902" cy="2026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ipv4Route</a:t>
            </a:r>
          </a:p>
        </p:txBody>
      </p:sp>
      <p:cxnSp>
        <p:nvCxnSpPr>
          <p:cNvPr id="203" name="Straight Connector 202"/>
          <p:cNvCxnSpPr>
            <a:stCxn id="192" idx="2"/>
            <a:endCxn id="201" idx="0"/>
          </p:cNvCxnSpPr>
          <p:nvPr/>
        </p:nvCxnSpPr>
        <p:spPr>
          <a:xfrm>
            <a:off x="6843050" y="2038889"/>
            <a:ext cx="509358" cy="161119"/>
          </a:xfrm>
          <a:prstGeom prst="line">
            <a:avLst/>
          </a:prstGeom>
        </p:spPr>
        <p:style>
          <a:lnRef idx="2">
            <a:schemeClr val="accent1"/>
          </a:lnRef>
          <a:fillRef idx="0">
            <a:schemeClr val="accent1"/>
          </a:fillRef>
          <a:effectRef idx="1">
            <a:schemeClr val="accent1"/>
          </a:effectRef>
          <a:fontRef idx="minor">
            <a:schemeClr val="tx1"/>
          </a:fontRef>
        </p:style>
      </p:cxnSp>
      <p:sp>
        <p:nvSpPr>
          <p:cNvPr id="206" name="Rectangle 205"/>
          <p:cNvSpPr/>
          <p:nvPr/>
        </p:nvSpPr>
        <p:spPr>
          <a:xfrm>
            <a:off x="6532531" y="3461812"/>
            <a:ext cx="615698" cy="177418"/>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ipv4Addr</a:t>
            </a:r>
          </a:p>
        </p:txBody>
      </p:sp>
      <p:sp>
        <p:nvSpPr>
          <p:cNvPr id="208" name="Rectangle 207"/>
          <p:cNvSpPr/>
          <p:nvPr/>
        </p:nvSpPr>
        <p:spPr>
          <a:xfrm>
            <a:off x="6547677" y="3823581"/>
            <a:ext cx="1051039" cy="177418"/>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ipRsRtDefIpAddr</a:t>
            </a:r>
            <a:endParaRPr lang="en-US" sz="700" b="1" dirty="0" smtClean="0">
              <a:solidFill>
                <a:srgbClr val="FF0000"/>
              </a:solidFill>
            </a:endParaRPr>
          </a:p>
        </p:txBody>
      </p:sp>
      <p:cxnSp>
        <p:nvCxnSpPr>
          <p:cNvPr id="209" name="Straight Connector 208"/>
          <p:cNvCxnSpPr>
            <a:stCxn id="199" idx="2"/>
            <a:endCxn id="206" idx="0"/>
          </p:cNvCxnSpPr>
          <p:nvPr/>
        </p:nvCxnSpPr>
        <p:spPr>
          <a:xfrm>
            <a:off x="6577969" y="3290326"/>
            <a:ext cx="262411" cy="17148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p:cNvCxnSpPr>
            <a:stCxn id="206" idx="2"/>
            <a:endCxn id="208" idx="0"/>
          </p:cNvCxnSpPr>
          <p:nvPr/>
        </p:nvCxnSpPr>
        <p:spPr>
          <a:xfrm>
            <a:off x="6840380" y="3639230"/>
            <a:ext cx="232817" cy="184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 name="Straight Arrow Connector 170"/>
          <p:cNvCxnSpPr>
            <a:stCxn id="208" idx="1"/>
            <a:endCxn id="135" idx="2"/>
          </p:cNvCxnSpPr>
          <p:nvPr/>
        </p:nvCxnSpPr>
        <p:spPr>
          <a:xfrm flipH="1" flipV="1">
            <a:off x="3856929" y="1925396"/>
            <a:ext cx="2690748" cy="1986894"/>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19" name="Rectangle 218"/>
          <p:cNvSpPr/>
          <p:nvPr/>
        </p:nvSpPr>
        <p:spPr>
          <a:xfrm>
            <a:off x="7492820" y="2978740"/>
            <a:ext cx="1143000" cy="2026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ipRsRouteToRouteDef</a:t>
            </a:r>
            <a:endParaRPr lang="en-US" sz="700" b="1" dirty="0" smtClean="0">
              <a:solidFill>
                <a:srgbClr val="FF0000"/>
              </a:solidFill>
            </a:endParaRPr>
          </a:p>
        </p:txBody>
      </p:sp>
      <p:cxnSp>
        <p:nvCxnSpPr>
          <p:cNvPr id="220" name="Straight Connector 219"/>
          <p:cNvCxnSpPr>
            <a:stCxn id="201" idx="2"/>
            <a:endCxn id="219" idx="0"/>
          </p:cNvCxnSpPr>
          <p:nvPr/>
        </p:nvCxnSpPr>
        <p:spPr>
          <a:xfrm>
            <a:off x="7352408" y="2402618"/>
            <a:ext cx="711912" cy="57612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4" name="Straight Arrow Connector 170"/>
          <p:cNvCxnSpPr>
            <a:stCxn id="219" idx="1"/>
            <a:endCxn id="135" idx="3"/>
          </p:cNvCxnSpPr>
          <p:nvPr/>
        </p:nvCxnSpPr>
        <p:spPr>
          <a:xfrm flipH="1" flipV="1">
            <a:off x="4174877" y="1810817"/>
            <a:ext cx="3317943" cy="1269228"/>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39" name="Rectangle 238"/>
          <p:cNvSpPr/>
          <p:nvPr/>
        </p:nvSpPr>
        <p:spPr>
          <a:xfrm>
            <a:off x="7301418" y="4136325"/>
            <a:ext cx="762902" cy="2026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ipv4Nexthop</a:t>
            </a:r>
          </a:p>
        </p:txBody>
      </p:sp>
      <p:cxnSp>
        <p:nvCxnSpPr>
          <p:cNvPr id="240" name="Straight Connector 239"/>
          <p:cNvCxnSpPr>
            <a:stCxn id="201" idx="2"/>
            <a:endCxn id="239" idx="0"/>
          </p:cNvCxnSpPr>
          <p:nvPr/>
        </p:nvCxnSpPr>
        <p:spPr>
          <a:xfrm>
            <a:off x="7352408" y="2402618"/>
            <a:ext cx="330461" cy="1733707"/>
          </a:xfrm>
          <a:prstGeom prst="line">
            <a:avLst/>
          </a:prstGeom>
        </p:spPr>
        <p:style>
          <a:lnRef idx="2">
            <a:schemeClr val="accent1"/>
          </a:lnRef>
          <a:fillRef idx="0">
            <a:schemeClr val="accent1"/>
          </a:fillRef>
          <a:effectRef idx="1">
            <a:schemeClr val="accent1"/>
          </a:effectRef>
          <a:fontRef idx="minor">
            <a:schemeClr val="tx1"/>
          </a:fontRef>
        </p:style>
      </p:cxnSp>
      <p:sp>
        <p:nvSpPr>
          <p:cNvPr id="251" name="Rectangle 250"/>
          <p:cNvSpPr/>
          <p:nvPr/>
        </p:nvSpPr>
        <p:spPr>
          <a:xfrm>
            <a:off x="7793627" y="3663973"/>
            <a:ext cx="762902" cy="2026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ipCons</a:t>
            </a:r>
            <a:endParaRPr lang="en-US" sz="700" b="1" dirty="0" smtClean="0">
              <a:solidFill>
                <a:srgbClr val="FF0000"/>
              </a:solidFill>
            </a:endParaRPr>
          </a:p>
        </p:txBody>
      </p:sp>
      <p:cxnSp>
        <p:nvCxnSpPr>
          <p:cNvPr id="252" name="Straight Connector 251"/>
          <p:cNvCxnSpPr>
            <a:stCxn id="219" idx="2"/>
            <a:endCxn id="251" idx="0"/>
          </p:cNvCxnSpPr>
          <p:nvPr/>
        </p:nvCxnSpPr>
        <p:spPr>
          <a:xfrm>
            <a:off x="8064320" y="3181350"/>
            <a:ext cx="110758" cy="4826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Arrow Connector 170"/>
          <p:cNvCxnSpPr>
            <a:stCxn id="251" idx="0"/>
            <a:endCxn id="132" idx="2"/>
          </p:cNvCxnSpPr>
          <p:nvPr/>
        </p:nvCxnSpPr>
        <p:spPr>
          <a:xfrm flipH="1" flipV="1">
            <a:off x="4055166" y="710941"/>
            <a:ext cx="4119912" cy="2953032"/>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67" name="Rectangle 266"/>
          <p:cNvSpPr/>
          <p:nvPr/>
        </p:nvSpPr>
        <p:spPr>
          <a:xfrm>
            <a:off x="6858000" y="4426278"/>
            <a:ext cx="1503468" cy="2026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err="1" smtClean="0">
                <a:solidFill>
                  <a:srgbClr val="FF0000"/>
                </a:solidFill>
              </a:rPr>
              <a:t>ipRsNexthopToProtG</a:t>
            </a:r>
            <a:endParaRPr lang="en-US" sz="700" b="1" dirty="0" smtClean="0">
              <a:solidFill>
                <a:srgbClr val="FF0000"/>
              </a:solidFill>
            </a:endParaRPr>
          </a:p>
        </p:txBody>
      </p:sp>
      <p:cxnSp>
        <p:nvCxnSpPr>
          <p:cNvPr id="270" name="Straight Connector 269"/>
          <p:cNvCxnSpPr>
            <a:stCxn id="239" idx="2"/>
            <a:endCxn id="267" idx="0"/>
          </p:cNvCxnSpPr>
          <p:nvPr/>
        </p:nvCxnSpPr>
        <p:spPr>
          <a:xfrm flipH="1">
            <a:off x="7609734" y="4338935"/>
            <a:ext cx="73135" cy="873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Arrow Connector 170"/>
          <p:cNvCxnSpPr>
            <a:stCxn id="267" idx="2"/>
            <a:endCxn id="277" idx="0"/>
          </p:cNvCxnSpPr>
          <p:nvPr/>
        </p:nvCxnSpPr>
        <p:spPr>
          <a:xfrm flipH="1">
            <a:off x="7366134" y="4628888"/>
            <a:ext cx="243600" cy="239895"/>
          </a:xfrm>
          <a:prstGeom prst="straightConnector1">
            <a:avLst/>
          </a:prstGeom>
          <a:ln cap="flat">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77" name="Rectangle 276"/>
          <p:cNvSpPr/>
          <p:nvPr/>
        </p:nvSpPr>
        <p:spPr>
          <a:xfrm>
            <a:off x="6728630" y="4868783"/>
            <a:ext cx="1275007" cy="220351"/>
          </a:xfrm>
          <a:prstGeom prst="rect">
            <a:avLst/>
          </a:prstGeom>
        </p:spPr>
        <p:style>
          <a:lnRef idx="1">
            <a:schemeClr val="dk1"/>
          </a:lnRef>
          <a:fillRef idx="3">
            <a:schemeClr val="dk1"/>
          </a:fillRef>
          <a:effectRef idx="2">
            <a:schemeClr val="dk1"/>
          </a:effectRef>
          <a:fontRef idx="minor">
            <a:schemeClr val="lt1"/>
          </a:fontRef>
        </p:style>
        <p:txBody>
          <a:bodyPr lIns="68589" tIns="34295" rIns="68589" bIns="34295" rtlCol="0" anchor="ctr"/>
          <a:lstStyle/>
          <a:p>
            <a:pPr algn="ctr"/>
            <a:r>
              <a:rPr lang="en-US" sz="700" b="1" dirty="0" smtClean="0">
                <a:solidFill>
                  <a:srgbClr val="FF0000"/>
                </a:solidFill>
              </a:rPr>
              <a:t>fabricIPV4ExpG</a:t>
            </a:r>
          </a:p>
          <a:p>
            <a:pPr algn="ctr"/>
            <a:r>
              <a:rPr lang="en-US" sz="700" b="1" dirty="0" smtClean="0">
                <a:solidFill>
                  <a:srgbClr val="FF0000"/>
                </a:solidFill>
              </a:rPr>
              <a:t>(spine)</a:t>
            </a:r>
            <a:endParaRPr lang="en-US" sz="700" b="1" dirty="0">
              <a:solidFill>
                <a:srgbClr val="FF0000"/>
              </a:solidFill>
            </a:endParaRPr>
          </a:p>
        </p:txBody>
      </p:sp>
      <p:sp>
        <p:nvSpPr>
          <p:cNvPr id="278" name="Rectangle 277"/>
          <p:cNvSpPr/>
          <p:nvPr/>
        </p:nvSpPr>
        <p:spPr>
          <a:xfrm>
            <a:off x="7324304" y="858610"/>
            <a:ext cx="674213" cy="175410"/>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uribv4Entity</a:t>
            </a:r>
            <a:endParaRPr lang="en-US" sz="700" b="1" dirty="0">
              <a:solidFill>
                <a:srgbClr val="FF0000"/>
              </a:solidFill>
            </a:endParaRPr>
          </a:p>
        </p:txBody>
      </p:sp>
      <p:cxnSp>
        <p:nvCxnSpPr>
          <p:cNvPr id="279" name="Straight Connector 278"/>
          <p:cNvCxnSpPr>
            <a:stCxn id="278" idx="2"/>
            <a:endCxn id="281" idx="0"/>
          </p:cNvCxnSpPr>
          <p:nvPr/>
        </p:nvCxnSpPr>
        <p:spPr>
          <a:xfrm>
            <a:off x="7661411" y="1034020"/>
            <a:ext cx="632745" cy="281075"/>
          </a:xfrm>
          <a:prstGeom prst="line">
            <a:avLst/>
          </a:prstGeom>
        </p:spPr>
        <p:style>
          <a:lnRef idx="2">
            <a:schemeClr val="accent1"/>
          </a:lnRef>
          <a:fillRef idx="0">
            <a:schemeClr val="accent1"/>
          </a:fillRef>
          <a:effectRef idx="1">
            <a:schemeClr val="accent1"/>
          </a:effectRef>
          <a:fontRef idx="minor">
            <a:schemeClr val="tx1"/>
          </a:fontRef>
        </p:style>
      </p:cxnSp>
      <p:sp>
        <p:nvSpPr>
          <p:cNvPr id="281" name="Rectangle 280"/>
          <p:cNvSpPr/>
          <p:nvPr/>
        </p:nvSpPr>
        <p:spPr>
          <a:xfrm>
            <a:off x="7868785" y="1315095"/>
            <a:ext cx="850742" cy="305082"/>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uribv4Dom</a:t>
            </a:r>
          </a:p>
          <a:p>
            <a:pPr algn="ctr"/>
            <a:r>
              <a:rPr lang="en-US" sz="700" b="1" dirty="0" smtClean="0">
                <a:solidFill>
                  <a:srgbClr val="FF0000"/>
                </a:solidFill>
              </a:rPr>
              <a:t>(</a:t>
            </a:r>
            <a:r>
              <a:rPr lang="en-US" sz="700" b="1" dirty="0" err="1" smtClean="0">
                <a:solidFill>
                  <a:srgbClr val="FF0000"/>
                </a:solidFill>
              </a:rPr>
              <a:t>ctx</a:t>
            </a:r>
            <a:r>
              <a:rPr lang="en-US" sz="700" b="1" dirty="0" smtClean="0">
                <a:solidFill>
                  <a:srgbClr val="FF0000"/>
                </a:solidFill>
              </a:rPr>
              <a:t> specific)</a:t>
            </a:r>
            <a:endParaRPr lang="en-US" sz="700" b="1" dirty="0">
              <a:solidFill>
                <a:srgbClr val="FF0000"/>
              </a:solidFill>
            </a:endParaRPr>
          </a:p>
        </p:txBody>
      </p:sp>
      <p:sp>
        <p:nvSpPr>
          <p:cNvPr id="283" name="Rectangle 282"/>
          <p:cNvSpPr/>
          <p:nvPr/>
        </p:nvSpPr>
        <p:spPr>
          <a:xfrm>
            <a:off x="8175078" y="1818455"/>
            <a:ext cx="850742" cy="18593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uribv4Db</a:t>
            </a:r>
          </a:p>
        </p:txBody>
      </p:sp>
      <p:sp>
        <p:nvSpPr>
          <p:cNvPr id="314" name="Rectangle 313"/>
          <p:cNvSpPr/>
          <p:nvPr/>
        </p:nvSpPr>
        <p:spPr>
          <a:xfrm>
            <a:off x="8291809" y="2234204"/>
            <a:ext cx="850742" cy="18593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uribv4Route</a:t>
            </a:r>
          </a:p>
        </p:txBody>
      </p:sp>
      <p:sp>
        <p:nvSpPr>
          <p:cNvPr id="315" name="Rectangle 314"/>
          <p:cNvSpPr/>
          <p:nvPr/>
        </p:nvSpPr>
        <p:spPr>
          <a:xfrm>
            <a:off x="8321109" y="2613856"/>
            <a:ext cx="850742" cy="185935"/>
          </a:xfrm>
          <a:prstGeom prst="rect">
            <a:avLst/>
          </a:prstGeom>
        </p:spPr>
        <p:style>
          <a:lnRef idx="1">
            <a:schemeClr val="accent4"/>
          </a:lnRef>
          <a:fillRef idx="2">
            <a:schemeClr val="accent4"/>
          </a:fillRef>
          <a:effectRef idx="1">
            <a:schemeClr val="accent4"/>
          </a:effectRef>
          <a:fontRef idx="minor">
            <a:schemeClr val="dk1"/>
          </a:fontRef>
        </p:style>
        <p:txBody>
          <a:bodyPr lIns="68589" tIns="34295" rIns="68589" bIns="34295" rtlCol="0" anchor="ctr"/>
          <a:lstStyle/>
          <a:p>
            <a:pPr algn="ctr"/>
            <a:r>
              <a:rPr lang="en-US" sz="700" b="1" dirty="0" smtClean="0">
                <a:solidFill>
                  <a:srgbClr val="FF0000"/>
                </a:solidFill>
              </a:rPr>
              <a:t>uribv4NextHop</a:t>
            </a:r>
          </a:p>
        </p:txBody>
      </p:sp>
      <p:cxnSp>
        <p:nvCxnSpPr>
          <p:cNvPr id="316" name="Straight Connector 315"/>
          <p:cNvCxnSpPr>
            <a:stCxn id="281" idx="2"/>
            <a:endCxn id="283" idx="0"/>
          </p:cNvCxnSpPr>
          <p:nvPr/>
        </p:nvCxnSpPr>
        <p:spPr>
          <a:xfrm>
            <a:off x="8294156" y="1620177"/>
            <a:ext cx="306293" cy="198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320" name="Straight Connector 319"/>
          <p:cNvCxnSpPr>
            <a:stCxn id="314" idx="0"/>
            <a:endCxn id="283" idx="2"/>
          </p:cNvCxnSpPr>
          <p:nvPr/>
        </p:nvCxnSpPr>
        <p:spPr>
          <a:xfrm flipH="1" flipV="1">
            <a:off x="8600449" y="2004390"/>
            <a:ext cx="116731" cy="2298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36" name="Straight Connector 335"/>
          <p:cNvCxnSpPr>
            <a:stCxn id="315" idx="0"/>
            <a:endCxn id="314" idx="2"/>
          </p:cNvCxnSpPr>
          <p:nvPr/>
        </p:nvCxnSpPr>
        <p:spPr>
          <a:xfrm flipH="1" flipV="1">
            <a:off x="8717180" y="2420139"/>
            <a:ext cx="29300" cy="193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177" idx="3"/>
            <a:endCxn id="278" idx="1"/>
          </p:cNvCxnSpPr>
          <p:nvPr/>
        </p:nvCxnSpPr>
        <p:spPr>
          <a:xfrm>
            <a:off x="6464864" y="710941"/>
            <a:ext cx="859440" cy="23537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3" name="Straight Arrow Connector 170"/>
          <p:cNvCxnSpPr>
            <a:stCxn id="192" idx="1"/>
            <a:endCxn id="321" idx="2"/>
          </p:cNvCxnSpPr>
          <p:nvPr/>
        </p:nvCxnSpPr>
        <p:spPr>
          <a:xfrm flipH="1" flipV="1">
            <a:off x="5260865" y="1146745"/>
            <a:ext cx="1156814" cy="739603"/>
          </a:xfrm>
          <a:prstGeom prst="straightConnector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46" name="TextBox 345"/>
          <p:cNvSpPr txBox="1"/>
          <p:nvPr/>
        </p:nvSpPr>
        <p:spPr>
          <a:xfrm>
            <a:off x="5415979" y="1586278"/>
            <a:ext cx="1000770" cy="203133"/>
          </a:xfrm>
          <a:prstGeom prst="rect">
            <a:avLst/>
          </a:prstGeom>
          <a:noFill/>
        </p:spPr>
        <p:txBody>
          <a:bodyPr wrap="square" rtlCol="0">
            <a:spAutoFit/>
          </a:bodyPr>
          <a:lstStyle/>
          <a:p>
            <a:pPr>
              <a:lnSpc>
                <a:spcPct val="90000"/>
              </a:lnSpc>
              <a:spcBef>
                <a:spcPts val="600"/>
              </a:spcBef>
            </a:pPr>
            <a:r>
              <a:rPr lang="fr-FR" sz="800" dirty="0" err="1" smtClean="0">
                <a:solidFill>
                  <a:schemeClr val="accent2"/>
                </a:solidFill>
              </a:rPr>
              <a:t>Encap</a:t>
            </a:r>
            <a:r>
              <a:rPr lang="fr-FR" sz="800" dirty="0">
                <a:solidFill>
                  <a:schemeClr val="accent2"/>
                </a:solidFill>
              </a:rPr>
              <a:t> </a:t>
            </a:r>
            <a:r>
              <a:rPr lang="fr-FR" sz="800" dirty="0" smtClean="0">
                <a:solidFill>
                  <a:schemeClr val="accent2"/>
                </a:solidFill>
              </a:rPr>
              <a:t>(</a:t>
            </a:r>
            <a:r>
              <a:rPr lang="fr-FR" sz="800" dirty="0" err="1" smtClean="0">
                <a:solidFill>
                  <a:schemeClr val="accent2"/>
                </a:solidFill>
              </a:rPr>
              <a:t>ctx</a:t>
            </a:r>
            <a:r>
              <a:rPr lang="fr-FR" sz="800" dirty="0" smtClean="0">
                <a:solidFill>
                  <a:schemeClr val="accent2"/>
                </a:solidFill>
              </a:rPr>
              <a:t> </a:t>
            </a:r>
            <a:r>
              <a:rPr lang="fr-FR" sz="800" dirty="0" err="1" smtClean="0">
                <a:solidFill>
                  <a:schemeClr val="accent2"/>
                </a:solidFill>
              </a:rPr>
              <a:t>vnid</a:t>
            </a:r>
            <a:r>
              <a:rPr lang="fr-FR" sz="800" dirty="0" smtClean="0">
                <a:solidFill>
                  <a:schemeClr val="accent2"/>
                </a:solidFill>
              </a:rPr>
              <a:t>)</a:t>
            </a:r>
          </a:p>
        </p:txBody>
      </p:sp>
      <p:cxnSp>
        <p:nvCxnSpPr>
          <p:cNvPr id="350" name="Straight Arrow Connector 170"/>
          <p:cNvCxnSpPr>
            <a:stCxn id="315" idx="1"/>
            <a:endCxn id="154" idx="3"/>
          </p:cNvCxnSpPr>
          <p:nvPr/>
        </p:nvCxnSpPr>
        <p:spPr>
          <a:xfrm flipH="1">
            <a:off x="6026241" y="2706824"/>
            <a:ext cx="2294868" cy="186782"/>
          </a:xfrm>
          <a:prstGeom prst="straightConnector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56" name="TextBox 355"/>
          <p:cNvSpPr txBox="1"/>
          <p:nvPr/>
        </p:nvSpPr>
        <p:spPr>
          <a:xfrm>
            <a:off x="7994086" y="2742718"/>
            <a:ext cx="1000770" cy="203133"/>
          </a:xfrm>
          <a:prstGeom prst="rect">
            <a:avLst/>
          </a:prstGeom>
          <a:noFill/>
        </p:spPr>
        <p:txBody>
          <a:bodyPr wrap="square" rtlCol="0">
            <a:spAutoFit/>
          </a:bodyPr>
          <a:lstStyle/>
          <a:p>
            <a:pPr>
              <a:lnSpc>
                <a:spcPct val="90000"/>
              </a:lnSpc>
              <a:spcBef>
                <a:spcPts val="600"/>
              </a:spcBef>
            </a:pPr>
            <a:r>
              <a:rPr lang="fr-FR" sz="800" dirty="0" smtClean="0">
                <a:solidFill>
                  <a:schemeClr val="accent2"/>
                </a:solidFill>
              </a:rPr>
              <a:t>if</a:t>
            </a:r>
          </a:p>
        </p:txBody>
      </p:sp>
      <p:cxnSp>
        <p:nvCxnSpPr>
          <p:cNvPr id="362" name="Straight Arrow Connector 170"/>
          <p:cNvCxnSpPr>
            <a:endCxn id="9" idx="3"/>
          </p:cNvCxnSpPr>
          <p:nvPr/>
        </p:nvCxnSpPr>
        <p:spPr>
          <a:xfrm flipH="1" flipV="1">
            <a:off x="2600670" y="2234204"/>
            <a:ext cx="5691139" cy="462039"/>
          </a:xfrm>
          <a:prstGeom prst="straightConnector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65" name="TextBox 364"/>
          <p:cNvSpPr txBox="1"/>
          <p:nvPr/>
        </p:nvSpPr>
        <p:spPr>
          <a:xfrm>
            <a:off x="7946917" y="2447494"/>
            <a:ext cx="1000770" cy="203133"/>
          </a:xfrm>
          <a:prstGeom prst="rect">
            <a:avLst/>
          </a:prstGeom>
          <a:noFill/>
        </p:spPr>
        <p:txBody>
          <a:bodyPr wrap="square" rtlCol="0">
            <a:spAutoFit/>
          </a:bodyPr>
          <a:lstStyle/>
          <a:p>
            <a:pPr>
              <a:lnSpc>
                <a:spcPct val="90000"/>
              </a:lnSpc>
              <a:spcBef>
                <a:spcPts val="600"/>
              </a:spcBef>
            </a:pPr>
            <a:r>
              <a:rPr lang="fr-FR" sz="800" dirty="0" err="1" smtClean="0">
                <a:solidFill>
                  <a:schemeClr val="accent2"/>
                </a:solidFill>
              </a:rPr>
              <a:t>ctx</a:t>
            </a:r>
            <a:endParaRPr lang="fr-FR" sz="800" dirty="0" smtClean="0">
              <a:solidFill>
                <a:schemeClr val="accent2"/>
              </a:solidFill>
            </a:endParaRPr>
          </a:p>
        </p:txBody>
      </p:sp>
      <p:cxnSp>
        <p:nvCxnSpPr>
          <p:cNvPr id="387" name="Straight Arrow Connector 170"/>
          <p:cNvCxnSpPr/>
          <p:nvPr/>
        </p:nvCxnSpPr>
        <p:spPr>
          <a:xfrm flipH="1">
            <a:off x="7364054" y="407873"/>
            <a:ext cx="1294760" cy="0"/>
          </a:xfrm>
          <a:prstGeom prst="straightConnector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89" name="TextBox 388"/>
          <p:cNvSpPr txBox="1"/>
          <p:nvPr/>
        </p:nvSpPr>
        <p:spPr>
          <a:xfrm>
            <a:off x="7708364" y="175410"/>
            <a:ext cx="1107996" cy="446276"/>
          </a:xfrm>
          <a:prstGeom prst="rect">
            <a:avLst/>
          </a:prstGeom>
          <a:noFill/>
        </p:spPr>
        <p:txBody>
          <a:bodyPr wrap="none" rtlCol="0">
            <a:spAutoFit/>
          </a:bodyPr>
          <a:lstStyle/>
          <a:p>
            <a:pPr>
              <a:lnSpc>
                <a:spcPct val="90000"/>
              </a:lnSpc>
              <a:spcBef>
                <a:spcPts val="600"/>
              </a:spcBef>
            </a:pPr>
            <a:r>
              <a:rPr lang="fr-FR" sz="1000" b="1" dirty="0" err="1" smtClean="0">
                <a:solidFill>
                  <a:schemeClr val="accent2"/>
                </a:solidFill>
              </a:rPr>
              <a:t>Ref</a:t>
            </a:r>
            <a:r>
              <a:rPr lang="fr-FR" sz="1000" b="1" dirty="0" smtClean="0">
                <a:solidFill>
                  <a:schemeClr val="accent2"/>
                </a:solidFill>
              </a:rPr>
              <a:t> to </a:t>
            </a:r>
          </a:p>
          <a:p>
            <a:pPr>
              <a:lnSpc>
                <a:spcPct val="90000"/>
              </a:lnSpc>
              <a:spcBef>
                <a:spcPts val="600"/>
              </a:spcBef>
            </a:pPr>
            <a:r>
              <a:rPr lang="fr-FR" sz="1000" b="1" dirty="0" smtClean="0">
                <a:solidFill>
                  <a:schemeClr val="accent2"/>
                </a:solidFill>
              </a:rPr>
              <a:t>(Not </a:t>
            </a:r>
            <a:r>
              <a:rPr lang="fr-FR" sz="1000" b="1" dirty="0" err="1" smtClean="0">
                <a:solidFill>
                  <a:schemeClr val="accent2"/>
                </a:solidFill>
              </a:rPr>
              <a:t>really</a:t>
            </a:r>
            <a:r>
              <a:rPr lang="fr-FR" sz="1000" b="1" dirty="0" smtClean="0">
                <a:solidFill>
                  <a:schemeClr val="accent2"/>
                </a:solidFill>
              </a:rPr>
              <a:t> </a:t>
            </a:r>
            <a:r>
              <a:rPr lang="fr-FR" sz="1000" b="1" dirty="0" err="1" smtClean="0">
                <a:solidFill>
                  <a:schemeClr val="accent2"/>
                </a:solidFill>
              </a:rPr>
              <a:t>link</a:t>
            </a:r>
            <a:r>
              <a:rPr lang="fr-FR" sz="1000" b="1" dirty="0" smtClean="0">
                <a:solidFill>
                  <a:schemeClr val="accent2"/>
                </a:solidFill>
              </a:rPr>
              <a:t>)</a:t>
            </a:r>
          </a:p>
        </p:txBody>
      </p:sp>
      <p:cxnSp>
        <p:nvCxnSpPr>
          <p:cNvPr id="390" name="Straight Arrow Connector 170"/>
          <p:cNvCxnSpPr>
            <a:stCxn id="239" idx="3"/>
          </p:cNvCxnSpPr>
          <p:nvPr/>
        </p:nvCxnSpPr>
        <p:spPr>
          <a:xfrm>
            <a:off x="8064320" y="4237630"/>
            <a:ext cx="930536" cy="28509"/>
          </a:xfrm>
          <a:prstGeom prst="straightConnector1">
            <a:avLst/>
          </a:prstGeom>
          <a:ln>
            <a:prstDash val="sysDash"/>
            <a:tailEnd type="arrow"/>
          </a:ln>
        </p:spPr>
        <p:style>
          <a:lnRef idx="2">
            <a:schemeClr val="accent2"/>
          </a:lnRef>
          <a:fillRef idx="0">
            <a:schemeClr val="accent2"/>
          </a:fillRef>
          <a:effectRef idx="1">
            <a:schemeClr val="accent2"/>
          </a:effectRef>
          <a:fontRef idx="minor">
            <a:schemeClr val="tx1"/>
          </a:fontRef>
        </p:style>
      </p:cxnSp>
      <p:sp>
        <p:nvSpPr>
          <p:cNvPr id="394" name="TextBox 393"/>
          <p:cNvSpPr txBox="1"/>
          <p:nvPr/>
        </p:nvSpPr>
        <p:spPr>
          <a:xfrm>
            <a:off x="8216795" y="4070701"/>
            <a:ext cx="1000770" cy="390876"/>
          </a:xfrm>
          <a:prstGeom prst="rect">
            <a:avLst/>
          </a:prstGeom>
          <a:noFill/>
        </p:spPr>
        <p:txBody>
          <a:bodyPr wrap="square" rtlCol="0">
            <a:spAutoFit/>
          </a:bodyPr>
          <a:lstStyle/>
          <a:p>
            <a:pPr>
              <a:lnSpc>
                <a:spcPct val="90000"/>
              </a:lnSpc>
              <a:spcBef>
                <a:spcPts val="600"/>
              </a:spcBef>
            </a:pPr>
            <a:r>
              <a:rPr lang="fr-FR" sz="800" dirty="0" err="1" smtClean="0">
                <a:solidFill>
                  <a:schemeClr val="accent2"/>
                </a:solidFill>
              </a:rPr>
              <a:t>Next</a:t>
            </a:r>
            <a:r>
              <a:rPr lang="fr-FR" sz="800" dirty="0" smtClean="0">
                <a:solidFill>
                  <a:schemeClr val="accent2"/>
                </a:solidFill>
              </a:rPr>
              <a:t> hop IP</a:t>
            </a:r>
          </a:p>
          <a:p>
            <a:pPr>
              <a:lnSpc>
                <a:spcPct val="90000"/>
              </a:lnSpc>
              <a:spcBef>
                <a:spcPts val="600"/>
              </a:spcBef>
            </a:pPr>
            <a:r>
              <a:rPr lang="fr-FR" sz="800" dirty="0" err="1" smtClean="0">
                <a:solidFill>
                  <a:schemeClr val="accent2"/>
                </a:solidFill>
              </a:rPr>
              <a:t>Next</a:t>
            </a:r>
            <a:r>
              <a:rPr lang="fr-FR" sz="800" dirty="0" smtClean="0">
                <a:solidFill>
                  <a:schemeClr val="accent2"/>
                </a:solidFill>
              </a:rPr>
              <a:t> Hop VRF</a:t>
            </a:r>
          </a:p>
        </p:txBody>
      </p:sp>
      <p:sp>
        <p:nvSpPr>
          <p:cNvPr id="132" name="Rectangle 131"/>
          <p:cNvSpPr/>
          <p:nvPr/>
        </p:nvSpPr>
        <p:spPr>
          <a:xfrm>
            <a:off x="3665673" y="442904"/>
            <a:ext cx="778986" cy="26803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fvBDHolder</a:t>
            </a:r>
            <a:endParaRPr lang="en-US" sz="700" b="1" dirty="0" smtClean="0">
              <a:solidFill>
                <a:srgbClr val="FF0000"/>
              </a:solidFill>
            </a:endParaRPr>
          </a:p>
        </p:txBody>
      </p:sp>
    </p:spTree>
    <p:extLst>
      <p:ext uri="{BB962C8B-B14F-4D97-AF65-F5344CB8AC3E}">
        <p14:creationId xmlns:p14="http://schemas.microsoft.com/office/powerpoint/2010/main" val="1589085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0189" y="909798"/>
            <a:ext cx="8345488" cy="3168210"/>
          </a:xfrm>
        </p:spPr>
        <p:txBody>
          <a:bodyPr/>
          <a:lstStyle/>
          <a:p>
            <a:r>
              <a:rPr lang="fr-FR" dirty="0" err="1" smtClean="0"/>
              <a:t>Create</a:t>
            </a:r>
            <a:r>
              <a:rPr lang="fr-FR" dirty="0" smtClean="0"/>
              <a:t> one tenant </a:t>
            </a:r>
            <a:r>
              <a:rPr lang="fr-FR" dirty="0" err="1" smtClean="0"/>
              <a:t>name</a:t>
            </a:r>
            <a:r>
              <a:rPr lang="fr-FR" dirty="0" smtClean="0"/>
              <a:t> ‘</a:t>
            </a:r>
            <a:r>
              <a:rPr lang="fr-FR" dirty="0" err="1" smtClean="0"/>
              <a:t>Subnet</a:t>
            </a:r>
            <a:r>
              <a:rPr lang="fr-FR" dirty="0" smtClean="0"/>
              <a:t>’ </a:t>
            </a:r>
            <a:r>
              <a:rPr lang="fr-FR" dirty="0" err="1" smtClean="0"/>
              <a:t>with</a:t>
            </a:r>
            <a:r>
              <a:rPr lang="fr-FR" dirty="0" smtClean="0"/>
              <a:t> one </a:t>
            </a:r>
            <a:r>
              <a:rPr lang="fr-FR" dirty="0" err="1" smtClean="0"/>
              <a:t>ctx</a:t>
            </a:r>
            <a:r>
              <a:rPr lang="fr-FR" dirty="0" smtClean="0"/>
              <a:t> ‘</a:t>
            </a:r>
            <a:r>
              <a:rPr lang="fr-FR" dirty="0" err="1" smtClean="0"/>
              <a:t>Subnet</a:t>
            </a:r>
            <a:r>
              <a:rPr lang="fr-FR" dirty="0" smtClean="0"/>
              <a:t>’ in </a:t>
            </a:r>
            <a:r>
              <a:rPr lang="fr-FR" dirty="0" err="1" smtClean="0"/>
              <a:t>it</a:t>
            </a:r>
            <a:r>
              <a:rPr lang="fr-FR" dirty="0" smtClean="0"/>
              <a:t> </a:t>
            </a:r>
          </a:p>
          <a:p>
            <a:r>
              <a:rPr lang="fr-FR" dirty="0" err="1" smtClean="0"/>
              <a:t>Two</a:t>
            </a:r>
            <a:r>
              <a:rPr lang="fr-FR" dirty="0" smtClean="0"/>
              <a:t> BD in </a:t>
            </a:r>
            <a:r>
              <a:rPr lang="fr-FR" dirty="0" err="1" smtClean="0"/>
              <a:t>that</a:t>
            </a:r>
            <a:r>
              <a:rPr lang="fr-FR" dirty="0" smtClean="0"/>
              <a:t> tenant BD1/</a:t>
            </a:r>
            <a:r>
              <a:rPr lang="fr-FR" dirty="0" err="1" smtClean="0"/>
              <a:t>subnet</a:t>
            </a:r>
            <a:r>
              <a:rPr lang="fr-FR" dirty="0" smtClean="0"/>
              <a:t> 10.99.99.1/24 and BD2/</a:t>
            </a:r>
            <a:r>
              <a:rPr lang="fr-FR" dirty="0" err="1" smtClean="0"/>
              <a:t>subnet</a:t>
            </a:r>
            <a:r>
              <a:rPr lang="fr-FR" dirty="0" smtClean="0"/>
              <a:t> 10.98.98.1/24</a:t>
            </a:r>
          </a:p>
          <a:p>
            <a:r>
              <a:rPr lang="fr-FR" dirty="0" smtClean="0"/>
              <a:t>No EPG </a:t>
            </a:r>
            <a:r>
              <a:rPr lang="fr-FR" dirty="0" err="1" smtClean="0"/>
              <a:t>deployed</a:t>
            </a:r>
            <a:r>
              <a:rPr lang="fr-FR" dirty="0" smtClean="0"/>
              <a:t> </a:t>
            </a:r>
            <a:r>
              <a:rPr lang="fr-FR" dirty="0" err="1" smtClean="0"/>
              <a:t>anywhere</a:t>
            </a:r>
            <a:r>
              <a:rPr lang="fr-FR" dirty="0" smtClean="0"/>
              <a:t>.</a:t>
            </a:r>
          </a:p>
          <a:p>
            <a:r>
              <a:rPr lang="fr-FR" dirty="0" err="1" smtClean="0"/>
              <a:t>Logical</a:t>
            </a:r>
            <a:r>
              <a:rPr lang="fr-FR" dirty="0" smtClean="0"/>
              <a:t> Model </a:t>
            </a:r>
            <a:r>
              <a:rPr lang="fr-FR" dirty="0" err="1" smtClean="0"/>
              <a:t>is</a:t>
            </a:r>
            <a:r>
              <a:rPr lang="fr-FR" dirty="0" smtClean="0"/>
              <a:t> </a:t>
            </a:r>
            <a:r>
              <a:rPr lang="fr-FR" dirty="0" err="1" smtClean="0"/>
              <a:t>created</a:t>
            </a:r>
            <a:r>
              <a:rPr lang="fr-FR" dirty="0" smtClean="0"/>
              <a:t>(</a:t>
            </a:r>
            <a:r>
              <a:rPr lang="fr-FR" dirty="0" err="1" smtClean="0"/>
              <a:t>fvTenant</a:t>
            </a:r>
            <a:r>
              <a:rPr lang="fr-FR" dirty="0" smtClean="0"/>
              <a:t>, </a:t>
            </a:r>
            <a:r>
              <a:rPr lang="fr-FR" dirty="0" err="1" smtClean="0"/>
              <a:t>fvCtx</a:t>
            </a:r>
            <a:r>
              <a:rPr lang="fr-FR" dirty="0" smtClean="0"/>
              <a:t>, </a:t>
            </a:r>
            <a:r>
              <a:rPr lang="fr-FR" dirty="0" err="1" smtClean="0"/>
              <a:t>fvSubnet</a:t>
            </a:r>
            <a:r>
              <a:rPr lang="fr-FR" dirty="0" smtClean="0"/>
              <a:t>, </a:t>
            </a:r>
            <a:r>
              <a:rPr lang="fr-FR" dirty="0" err="1" smtClean="0"/>
              <a:t>ipRouteDef</a:t>
            </a:r>
            <a:r>
              <a:rPr lang="fr-FR" dirty="0" smtClean="0"/>
              <a:t>)</a:t>
            </a:r>
          </a:p>
          <a:p>
            <a:r>
              <a:rPr lang="fr-FR" dirty="0" err="1" smtClean="0"/>
              <a:t>Resolved</a:t>
            </a:r>
            <a:r>
              <a:rPr lang="fr-FR" dirty="0" smtClean="0"/>
              <a:t> model on APIC (</a:t>
            </a:r>
            <a:r>
              <a:rPr lang="fr-FR" dirty="0" err="1" smtClean="0"/>
              <a:t>fvCtxDef,fvBDDef</a:t>
            </a:r>
            <a:r>
              <a:rPr lang="fr-FR" dirty="0" smtClean="0"/>
              <a:t>,..)</a:t>
            </a:r>
          </a:p>
          <a:p>
            <a:r>
              <a:rPr lang="fr-FR" dirty="0"/>
              <a:t>No </a:t>
            </a:r>
            <a:r>
              <a:rPr lang="fr-FR" dirty="0" err="1" smtClean="0"/>
              <a:t>fvRtToRemoteBDDef</a:t>
            </a:r>
            <a:r>
              <a:rPr lang="fr-FR" dirty="0" smtClean="0"/>
              <a:t> as </a:t>
            </a:r>
            <a:r>
              <a:rPr lang="fr-FR" dirty="0" err="1" smtClean="0"/>
              <a:t>there</a:t>
            </a:r>
            <a:r>
              <a:rPr lang="fr-FR" dirty="0" smtClean="0"/>
              <a:t> are not </a:t>
            </a:r>
            <a:r>
              <a:rPr lang="fr-FR" dirty="0" err="1" smtClean="0"/>
              <a:t>yet</a:t>
            </a:r>
            <a:r>
              <a:rPr lang="fr-FR" dirty="0" smtClean="0"/>
              <a:t> </a:t>
            </a:r>
            <a:r>
              <a:rPr lang="fr-FR" dirty="0" err="1" smtClean="0"/>
              <a:t>any</a:t>
            </a:r>
            <a:r>
              <a:rPr lang="fr-FR" dirty="0" smtClean="0"/>
              <a:t> </a:t>
            </a:r>
            <a:r>
              <a:rPr lang="fr-FR" dirty="0" err="1" smtClean="0"/>
              <a:t>remote</a:t>
            </a:r>
            <a:r>
              <a:rPr lang="fr-FR" dirty="0" smtClean="0"/>
              <a:t> consumer (</a:t>
            </a:r>
            <a:r>
              <a:rPr lang="fr-FR" dirty="0" err="1" smtClean="0"/>
              <a:t>leaf</a:t>
            </a:r>
            <a:r>
              <a:rPr lang="fr-FR" dirty="0" smtClean="0"/>
              <a:t> </a:t>
            </a:r>
            <a:r>
              <a:rPr lang="fr-FR" dirty="0" err="1" smtClean="0"/>
              <a:t>that</a:t>
            </a:r>
            <a:r>
              <a:rPr lang="fr-FR" dirty="0" smtClean="0"/>
              <a:t> </a:t>
            </a:r>
            <a:r>
              <a:rPr lang="fr-FR" dirty="0" err="1" smtClean="0"/>
              <a:t>needs</a:t>
            </a:r>
            <a:r>
              <a:rPr lang="fr-FR" dirty="0" smtClean="0"/>
              <a:t> </a:t>
            </a:r>
            <a:r>
              <a:rPr lang="fr-FR" dirty="0" err="1" smtClean="0"/>
              <a:t>those</a:t>
            </a:r>
            <a:r>
              <a:rPr lang="fr-FR" dirty="0" smtClean="0"/>
              <a:t> </a:t>
            </a:r>
            <a:r>
              <a:rPr lang="fr-FR" dirty="0" err="1" smtClean="0"/>
              <a:t>construct</a:t>
            </a:r>
            <a:r>
              <a:rPr lang="fr-FR" dirty="0" smtClean="0"/>
              <a:t>) </a:t>
            </a:r>
          </a:p>
          <a:p>
            <a:endParaRPr lang="fr-FR" dirty="0"/>
          </a:p>
        </p:txBody>
      </p:sp>
      <p:sp>
        <p:nvSpPr>
          <p:cNvPr id="3" name="Title 2"/>
          <p:cNvSpPr>
            <a:spLocks noGrp="1"/>
          </p:cNvSpPr>
          <p:nvPr>
            <p:ph type="title"/>
          </p:nvPr>
        </p:nvSpPr>
        <p:spPr>
          <a:xfrm>
            <a:off x="329965" y="103108"/>
            <a:ext cx="8345488" cy="731837"/>
          </a:xfrm>
        </p:spPr>
        <p:txBody>
          <a:bodyPr/>
          <a:lstStyle/>
          <a:p>
            <a:r>
              <a:rPr lang="fr-FR" dirty="0" err="1" smtClean="0"/>
              <a:t>Example</a:t>
            </a:r>
            <a:r>
              <a:rPr lang="fr-FR" dirty="0" smtClean="0"/>
              <a:t> – </a:t>
            </a:r>
            <a:r>
              <a:rPr lang="fr-FR" dirty="0" err="1" smtClean="0"/>
              <a:t>step</a:t>
            </a:r>
            <a:r>
              <a:rPr lang="fr-FR" dirty="0" smtClean="0"/>
              <a:t> 1</a:t>
            </a:r>
            <a:endParaRPr lang="fr-FR" dirty="0"/>
          </a:p>
        </p:txBody>
      </p:sp>
    </p:spTree>
    <p:extLst>
      <p:ext uri="{BB962C8B-B14F-4D97-AF65-F5344CB8AC3E}">
        <p14:creationId xmlns:p14="http://schemas.microsoft.com/office/powerpoint/2010/main" val="3655636291"/>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 y="640856"/>
            <a:ext cx="9382205" cy="4407553"/>
          </a:xfrm>
          <a:solidFill>
            <a:schemeClr val="bg1">
              <a:lumMod val="85000"/>
            </a:schemeClr>
          </a:solidFill>
        </p:spPr>
        <p:txBody>
          <a:bodyPr/>
          <a:lstStyle/>
          <a:p>
            <a:r>
              <a:rPr lang="fr-FR" sz="1400" b="1" dirty="0" err="1" smtClean="0"/>
              <a:t>Create</a:t>
            </a:r>
            <a:r>
              <a:rPr lang="fr-FR" sz="1400" b="1" dirty="0" smtClean="0"/>
              <a:t> an EPG in BD1 </a:t>
            </a:r>
            <a:r>
              <a:rPr lang="fr-FR" sz="1400" b="1" dirty="0" err="1" smtClean="0"/>
              <a:t>with</a:t>
            </a:r>
            <a:r>
              <a:rPr lang="fr-FR" sz="1400" b="1" dirty="0" smtClean="0"/>
              <a:t> </a:t>
            </a:r>
            <a:r>
              <a:rPr lang="fr-FR" sz="1400" b="1" dirty="0" err="1" smtClean="0"/>
              <a:t>static</a:t>
            </a:r>
            <a:r>
              <a:rPr lang="fr-FR" sz="1400" b="1" dirty="0" smtClean="0"/>
              <a:t> </a:t>
            </a:r>
            <a:r>
              <a:rPr lang="fr-FR" sz="1400" b="1" dirty="0" err="1" smtClean="0"/>
              <a:t>path</a:t>
            </a:r>
            <a:r>
              <a:rPr lang="fr-FR" sz="1400" b="1" dirty="0" smtClean="0"/>
              <a:t> on </a:t>
            </a:r>
            <a:r>
              <a:rPr lang="fr-FR" sz="1400" b="1" dirty="0" err="1" smtClean="0"/>
              <a:t>leaf</a:t>
            </a:r>
            <a:r>
              <a:rPr lang="fr-FR" sz="1400" b="1" dirty="0" smtClean="0"/>
              <a:t> 3</a:t>
            </a:r>
          </a:p>
          <a:p>
            <a:r>
              <a:rPr lang="fr-FR" sz="1400" dirty="0" smtClean="0"/>
              <a:t>This </a:t>
            </a:r>
            <a:r>
              <a:rPr lang="fr-FR" sz="1400" dirty="0" err="1" smtClean="0"/>
              <a:t>creates</a:t>
            </a:r>
            <a:r>
              <a:rPr lang="fr-FR" sz="1400" dirty="0" smtClean="0"/>
              <a:t> on APIC :</a:t>
            </a:r>
          </a:p>
          <a:p>
            <a:r>
              <a:rPr lang="fr-FR" sz="1000" b="1" dirty="0">
                <a:latin typeface="Courier New" panose="02070309020205020404" pitchFamily="49" charset="0"/>
                <a:cs typeface="Courier New" panose="02070309020205020404" pitchFamily="49" charset="0"/>
              </a:rPr>
              <a:t>admin@pod2-apic1:~&gt; </a:t>
            </a:r>
            <a:r>
              <a:rPr lang="fr-FR" sz="1000" b="1" dirty="0" err="1">
                <a:latin typeface="Courier New" panose="02070309020205020404" pitchFamily="49" charset="0"/>
                <a:cs typeface="Courier New" panose="02070309020205020404" pitchFamily="49" charset="0"/>
              </a:rPr>
              <a:t>moquery</a:t>
            </a:r>
            <a:r>
              <a:rPr lang="fr-FR" sz="1000" b="1" dirty="0">
                <a:latin typeface="Courier New" panose="02070309020205020404" pitchFamily="49" charset="0"/>
                <a:cs typeface="Courier New" panose="02070309020205020404" pitchFamily="49" charset="0"/>
              </a:rPr>
              <a:t> -c </a:t>
            </a:r>
            <a:r>
              <a:rPr lang="fr-FR" sz="1000" b="1" dirty="0" err="1">
                <a:solidFill>
                  <a:srgbClr val="FF0000"/>
                </a:solidFill>
                <a:latin typeface="Courier New" panose="02070309020205020404" pitchFamily="49" charset="0"/>
                <a:cs typeface="Courier New" panose="02070309020205020404" pitchFamily="49" charset="0"/>
              </a:rPr>
              <a:t>fvRtToRemoteBDDef</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egrep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tn-Subnet</a:t>
            </a:r>
            <a:endParaRPr lang="fr-FR" sz="1000" b="1" dirty="0">
              <a:latin typeface="Courier New" panose="02070309020205020404" pitchFamily="49" charset="0"/>
              <a:cs typeface="Courier New" panose="02070309020205020404" pitchFamily="49" charset="0"/>
            </a:endParaRPr>
          </a:p>
          <a:p>
            <a:r>
              <a:rPr lang="fr-FR" sz="1000" b="1" dirty="0" err="1">
                <a:solidFill>
                  <a:srgbClr val="7030A0"/>
                </a:solidFill>
                <a:latin typeface="Courier New" panose="02070309020205020404" pitchFamily="49" charset="0"/>
                <a:cs typeface="Courier New" panose="02070309020205020404" pitchFamily="49" charset="0"/>
              </a:rPr>
              <a:t>dn</a:t>
            </a:r>
            <a:r>
              <a:rPr lang="fr-FR" sz="1000" b="1" dirty="0">
                <a:solidFill>
                  <a:srgbClr val="7030A0"/>
                </a:solidFill>
                <a:latin typeface="Courier New" panose="02070309020205020404" pitchFamily="49" charset="0"/>
                <a:cs typeface="Courier New" panose="02070309020205020404" pitchFamily="49" charset="0"/>
              </a:rPr>
              <a:t>           : uni/bd-[uni/</a:t>
            </a:r>
            <a:r>
              <a:rPr lang="fr-FR" sz="1000" b="1" dirty="0" err="1">
                <a:solidFill>
                  <a:srgbClr val="7030A0"/>
                </a:solidFill>
                <a:latin typeface="Courier New" panose="02070309020205020404" pitchFamily="49" charset="0"/>
                <a:cs typeface="Courier New" panose="02070309020205020404" pitchFamily="49" charset="0"/>
              </a:rPr>
              <a:t>tn-Subnet</a:t>
            </a:r>
            <a:r>
              <a:rPr lang="fr-FR" sz="1000" b="1" dirty="0">
                <a:solidFill>
                  <a:srgbClr val="7030A0"/>
                </a:solidFill>
                <a:latin typeface="Courier New" panose="02070309020205020404" pitchFamily="49" charset="0"/>
                <a:cs typeface="Courier New" panose="02070309020205020404" pitchFamily="49" charset="0"/>
              </a:rPr>
              <a:t>/BD-BD1]-</a:t>
            </a:r>
            <a:r>
              <a:rPr lang="fr-FR" sz="1000" b="1" dirty="0" err="1">
                <a:solidFill>
                  <a:srgbClr val="7030A0"/>
                </a:solidFill>
                <a:latin typeface="Courier New" panose="02070309020205020404" pitchFamily="49" charset="0"/>
                <a:cs typeface="Courier New" panose="02070309020205020404" pitchFamily="49" charset="0"/>
              </a:rPr>
              <a:t>isSvc</a:t>
            </a:r>
            <a:r>
              <a:rPr lang="fr-FR" sz="1000" b="1" dirty="0">
                <a:solidFill>
                  <a:srgbClr val="7030A0"/>
                </a:solidFill>
                <a:latin typeface="Courier New" panose="02070309020205020404" pitchFamily="49" charset="0"/>
                <a:cs typeface="Courier New" panose="02070309020205020404" pitchFamily="49" charset="0"/>
              </a:rPr>
              <a:t>-no/</a:t>
            </a:r>
            <a:r>
              <a:rPr lang="fr-FR" sz="1000" b="1" dirty="0" err="1">
                <a:solidFill>
                  <a:srgbClr val="7030A0"/>
                </a:solidFill>
                <a:latin typeface="Courier New" panose="02070309020205020404" pitchFamily="49" charset="0"/>
                <a:cs typeface="Courier New" panose="02070309020205020404" pitchFamily="49" charset="0"/>
              </a:rPr>
              <a:t>rttoRemoteBDDef</a:t>
            </a:r>
            <a:r>
              <a:rPr lang="fr-FR" sz="1000" b="1" dirty="0">
                <a:solidFill>
                  <a:srgbClr val="7030A0"/>
                </a:solidFill>
                <a:latin typeface="Courier New" panose="02070309020205020404" pitchFamily="49" charset="0"/>
                <a:cs typeface="Courier New" panose="02070309020205020404" pitchFamily="49" charset="0"/>
              </a:rPr>
              <a:t>-[</a:t>
            </a:r>
            <a:r>
              <a:rPr lang="fr-FR" sz="1000" b="1" dirty="0" err="1">
                <a:solidFill>
                  <a:srgbClr val="7030A0"/>
                </a:solidFill>
                <a:latin typeface="Courier New" panose="02070309020205020404" pitchFamily="49" charset="0"/>
                <a:cs typeface="Courier New" panose="02070309020205020404" pitchFamily="49" charset="0"/>
              </a:rPr>
              <a:t>remotepolholder</a:t>
            </a:r>
            <a:r>
              <a:rPr lang="fr-FR" sz="1000" b="1" dirty="0">
                <a:solidFill>
                  <a:srgbClr val="7030A0"/>
                </a:solidFill>
                <a:latin typeface="Courier New" panose="02070309020205020404" pitchFamily="49" charset="0"/>
                <a:cs typeface="Courier New" panose="02070309020205020404" pitchFamily="49" charset="0"/>
              </a:rPr>
              <a:t>]</a:t>
            </a:r>
          </a:p>
          <a:p>
            <a:r>
              <a:rPr lang="fr-FR" sz="1400" dirty="0" smtClean="0"/>
              <a:t> on leaf3 </a:t>
            </a:r>
            <a:r>
              <a:rPr lang="fr-FR" sz="1400" dirty="0" err="1" smtClean="0"/>
              <a:t>we</a:t>
            </a:r>
            <a:r>
              <a:rPr lang="fr-FR" sz="1400" dirty="0" smtClean="0"/>
              <a:t> </a:t>
            </a:r>
            <a:r>
              <a:rPr lang="fr-FR" sz="1400" dirty="0" err="1" smtClean="0"/>
              <a:t>receive</a:t>
            </a:r>
            <a:r>
              <a:rPr lang="fr-FR" sz="1400" dirty="0" smtClean="0"/>
              <a:t> a stimuli </a:t>
            </a:r>
            <a:r>
              <a:rPr lang="fr-FR" sz="1400" dirty="0" err="1" smtClean="0"/>
              <a:t>from</a:t>
            </a:r>
            <a:r>
              <a:rPr lang="fr-FR" sz="1400" dirty="0" smtClean="0"/>
              <a:t> </a:t>
            </a:r>
            <a:r>
              <a:rPr lang="fr-FR" sz="1400" dirty="0" err="1" smtClean="0"/>
              <a:t>policymgr</a:t>
            </a:r>
            <a:r>
              <a:rPr lang="fr-FR" sz="1400" dirty="0" smtClean="0"/>
              <a:t>:</a:t>
            </a:r>
          </a:p>
          <a:p>
            <a:pPr marL="57136" indent="0">
              <a:spcBef>
                <a:spcPts val="0"/>
              </a:spcBef>
              <a:buNone/>
            </a:pPr>
            <a:r>
              <a:rPr lang="fr-FR" sz="800" dirty="0">
                <a:latin typeface="Courier New" panose="02070309020205020404" pitchFamily="49" charset="0"/>
                <a:cs typeface="Courier New" panose="02070309020205020404" pitchFamily="49" charset="0"/>
              </a:rPr>
              <a:t>5156||</a:t>
            </a:r>
            <a:r>
              <a:rPr lang="fr-FR" sz="800" dirty="0" smtClean="0">
                <a:latin typeface="Courier New" panose="02070309020205020404" pitchFamily="49" charset="0"/>
                <a:cs typeface="Courier New" panose="02070309020205020404" pitchFamily="49" charset="0"/>
              </a:rPr>
              <a:t>16-03-24 12:13:17.370+01:00</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polUpdate</a:t>
            </a:r>
            <a:r>
              <a:rPr lang="fr-FR" sz="800" dirty="0">
                <a:latin typeface="Courier New" panose="02070309020205020404" pitchFamily="49" charset="0"/>
                <a:cs typeface="Courier New" panose="02070309020205020404" pitchFamily="49" charset="0"/>
              </a:rPr>
              <a:t>__||DBG4||</a:t>
            </a:r>
            <a:r>
              <a:rPr lang="fr-FR" sz="800" b="1" dirty="0" err="1">
                <a:solidFill>
                  <a:srgbClr val="FF0000"/>
                </a:solidFill>
                <a:latin typeface="Courier New" panose="02070309020205020404" pitchFamily="49" charset="0"/>
                <a:cs typeface="Courier New" panose="02070309020205020404" pitchFamily="49" charset="0"/>
              </a:rPr>
              <a:t>fr</a:t>
            </a:r>
            <a:r>
              <a:rPr lang="fr-FR" sz="800" b="1" dirty="0">
                <a:solidFill>
                  <a:srgbClr val="FF0000"/>
                </a:solidFill>
                <a:latin typeface="Courier New" panose="02070309020205020404" pitchFamily="49" charset="0"/>
                <a:cs typeface="Courier New" panose="02070309020205020404" pitchFamily="49" charset="0"/>
              </a:rPr>
              <a:t>=ifc_policymgr:2:1:6:0:16:1,to=ifc_policyelem:1:103:5:0:255:127</a:t>
            </a:r>
            <a:r>
              <a:rPr lang="fr-FR" sz="800" dirty="0">
                <a:latin typeface="Courier New" panose="02070309020205020404" pitchFamily="49" charset="0"/>
                <a:cs typeface="Courier New" panose="02070309020205020404" pitchFamily="49" charset="0"/>
              </a:rPr>
              <a:t>,co=doer:0:0:0x2c7014:1,si=0x106101757ddb3f:0x21||(</a:t>
            </a:r>
            <a:r>
              <a:rPr lang="fr-FR" sz="800" dirty="0" err="1">
                <a:latin typeface="Courier New" panose="02070309020205020404" pitchFamily="49" charset="0"/>
                <a:cs typeface="Courier New" panose="02070309020205020404" pitchFamily="49" charset="0"/>
              </a:rPr>
              <a:t>envelope</a:t>
            </a:r>
            <a:r>
              <a:rPr lang="fr-FR" sz="800" dirty="0">
                <a:latin typeface="Courier New" panose="02070309020205020404" pitchFamily="49" charset="0"/>
                <a:cs typeface="Courier New" panose="02070309020205020404" pitchFamily="49" charset="0"/>
              </a:rPr>
              <a:t> </a:t>
            </a:r>
            <a:r>
              <a:rPr lang="fr-FR" sz="800" dirty="0" smtClean="0">
                <a:latin typeface="Courier New" panose="02070309020205020404" pitchFamily="49" charset="0"/>
                <a:cs typeface="Courier New" panose="02070309020205020404" pitchFamily="49" charset="0"/>
              </a:rPr>
              <a:t>0x30000003232a3</a:t>
            </a:r>
            <a:r>
              <a:rPr lang="fr-FR" sz="800" dirty="0">
                <a:latin typeface="Courier New" panose="02070309020205020404" pitchFamily="49" charset="0"/>
                <a:cs typeface="Courier New" panose="02070309020205020404" pitchFamily="49" charset="0"/>
              </a:rPr>
              <a:t>: RECEIVE-BULK:REQUEST[</a:t>
            </a:r>
            <a:r>
              <a:rPr lang="fr-FR" sz="800" dirty="0" err="1">
                <a:latin typeface="Courier New" panose="02070309020205020404" pitchFamily="49" charset="0"/>
                <a:cs typeface="Courier New" panose="02070309020205020404" pitchFamily="49" charset="0"/>
              </a:rPr>
              <a:t>polUpdate</a:t>
            </a:r>
            <a:r>
              <a:rPr lang="fr-FR" sz="800" dirty="0">
                <a:latin typeface="Courier New" panose="02070309020205020404" pitchFamily="49" charset="0"/>
                <a:cs typeface="Courier New" panose="02070309020205020404" pitchFamily="49" charset="0"/>
              </a:rPr>
              <a:t>/]) CONTENT :</a:t>
            </a:r>
          </a:p>
          <a:p>
            <a:pPr marL="57136" indent="0">
              <a:spcBef>
                <a:spcPts val="0"/>
              </a:spcBef>
              <a:buNone/>
            </a:pPr>
            <a:r>
              <a:rPr lang="fr-FR" sz="800" dirty="0">
                <a:latin typeface="Courier New" panose="02070309020205020404" pitchFamily="49" charset="0"/>
                <a:cs typeface="Courier New" panose="02070309020205020404" pitchFamily="49" charset="0"/>
              </a:rPr>
              <a:t>&lt;</a:t>
            </a:r>
            <a:r>
              <a:rPr lang="fr-FR" sz="800" b="1" dirty="0" err="1">
                <a:solidFill>
                  <a:srgbClr val="FF0000"/>
                </a:solidFill>
                <a:latin typeface="Courier New" panose="02070309020205020404" pitchFamily="49" charset="0"/>
                <a:cs typeface="Courier New" panose="02070309020205020404" pitchFamily="49" charset="0"/>
              </a:rPr>
              <a:t>polUpdate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dn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pcons</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refcont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registry</a:t>
            </a:r>
            <a:r>
              <a:rPr lang="fr-FR" sz="800" dirty="0">
                <a:latin typeface="Courier New" panose="02070309020205020404" pitchFamily="49" charset="0"/>
                <a:cs typeface="Courier New" panose="02070309020205020404" pitchFamily="49" charset="0"/>
              </a:rPr>
              <a:t>/class-6660/</a:t>
            </a:r>
            <a:r>
              <a:rPr lang="fr-FR" sz="800" dirty="0" err="1">
                <a:latin typeface="Courier New" panose="02070309020205020404" pitchFamily="49" charset="0"/>
                <a:cs typeface="Courier New" panose="02070309020205020404" pitchFamily="49" charset="0"/>
              </a:rPr>
              <a:t>instdn</a:t>
            </a:r>
            <a:r>
              <a:rPr lang="fr-FR" sz="800" dirty="0">
                <a:latin typeface="Courier New" panose="02070309020205020404" pitchFamily="49" charset="0"/>
                <a:cs typeface="Courier New" panose="02070309020205020404" pitchFamily="49" charset="0"/>
              </a:rPr>
              <a:t>-[uni/</a:t>
            </a:r>
            <a:r>
              <a:rPr lang="fr-FR" sz="800" dirty="0" err="1">
                <a:latin typeface="Courier New" panose="02070309020205020404" pitchFamily="49" charset="0"/>
                <a:cs typeface="Courier New" panose="02070309020205020404" pitchFamily="49" charset="0"/>
              </a:rPr>
              <a:t>epp</a:t>
            </a:r>
            <a:r>
              <a:rPr lang="fr-FR" sz="800" dirty="0">
                <a:latin typeface="Courier New" panose="02070309020205020404" pitchFamily="49" charset="0"/>
                <a:cs typeface="Courier New" panose="02070309020205020404" pitchFamily="49" charset="0"/>
              </a:rPr>
              <a:t>/shardedAreppUpdates-16/nodeAreppUpdates-103/inProgress-9223372036860958013]/ra-[</a:t>
            </a:r>
            <a:r>
              <a:rPr lang="fr-FR" sz="800" dirty="0" err="1">
                <a:latin typeface="Courier New" panose="02070309020205020404" pitchFamily="49" charset="0"/>
                <a:cs typeface="Courier New" panose="02070309020205020404" pitchFamily="49" charset="0"/>
              </a:rPr>
              <a:t>topology</a:t>
            </a:r>
            <a:r>
              <a:rPr lang="fr-FR" sz="800" dirty="0">
                <a:latin typeface="Courier New" panose="02070309020205020404" pitchFamily="49" charset="0"/>
                <a:cs typeface="Courier New" panose="02070309020205020404" pitchFamily="49" charset="0"/>
              </a:rPr>
              <a:t>/pod-1/node-103]-</a:t>
            </a:r>
            <a:r>
              <a:rPr lang="fr-FR" sz="800" dirty="0" smtClean="0">
                <a:latin typeface="Courier New" panose="02070309020205020404" pitchFamily="49" charset="0"/>
                <a:cs typeface="Courier New" panose="02070309020205020404" pitchFamily="49" charset="0"/>
              </a:rPr>
              <a:t>5-0-0-0-CustomNoTracking-mo</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trdn</a:t>
            </a:r>
            <a:r>
              <a:rPr lang="fr-FR" sz="800" dirty="0">
                <a:latin typeface="Courier New" panose="02070309020205020404" pitchFamily="49" charset="0"/>
                <a:cs typeface="Courier New" panose="02070309020205020404" pitchFamily="49" charset="0"/>
              </a:rPr>
              <a:t>-[uni/</a:t>
            </a:r>
            <a:r>
              <a:rPr lang="fr-FR" sz="800" dirty="0" err="1">
                <a:latin typeface="Courier New" panose="02070309020205020404" pitchFamily="49" charset="0"/>
                <a:cs typeface="Courier New" panose="02070309020205020404" pitchFamily="49" charset="0"/>
              </a:rPr>
              <a:t>epp</a:t>
            </a:r>
            <a:r>
              <a:rPr lang="fr-FR" sz="800" dirty="0">
                <a:latin typeface="Courier New" panose="02070309020205020404" pitchFamily="49" charset="0"/>
                <a:cs typeface="Courier New" panose="02070309020205020404" pitchFamily="49" charset="0"/>
              </a:rPr>
              <a:t>/shardedAreppUpdates-16/nodeAreppUpdates-103/inProgress-9223372036860958013]" action="13" </a:t>
            </a:r>
            <a:r>
              <a:rPr lang="fr-FR" sz="800" dirty="0" err="1">
                <a:latin typeface="Courier New" panose="02070309020205020404" pitchFamily="49" charset="0"/>
                <a:cs typeface="Courier New" panose="02070309020205020404" pitchFamily="49" charset="0"/>
              </a:rPr>
              <a:t>run</a:t>
            </a:r>
            <a:r>
              <a:rPr lang="fr-FR" sz="800" dirty="0">
                <a:latin typeface="Courier New" panose="02070309020205020404" pitchFamily="49" charset="0"/>
                <a:cs typeface="Courier New" panose="02070309020205020404" pitchFamily="49" charset="0"/>
              </a:rPr>
              <a:t>="87" stage="12" </a:t>
            </a:r>
            <a:r>
              <a:rPr lang="fr-FR" sz="800" dirty="0" err="1">
                <a:latin typeface="Courier New" panose="02070309020205020404" pitchFamily="49" charset="0"/>
                <a:cs typeface="Courier New" panose="02070309020205020404" pitchFamily="49" charset="0"/>
              </a:rPr>
              <a:t>timestamp</a:t>
            </a:r>
            <a:r>
              <a:rPr lang="fr-FR" sz="800" dirty="0">
                <a:latin typeface="Courier New" panose="02070309020205020404" pitchFamily="49" charset="0"/>
                <a:cs typeface="Courier New" panose="02070309020205020404" pitchFamily="49" charset="0"/>
              </a:rPr>
              <a:t>="1458817678029"&gt;</a:t>
            </a:r>
          </a:p>
          <a:p>
            <a:pPr marL="57136" indent="0">
              <a:spcBef>
                <a:spcPts val="0"/>
              </a:spcBef>
              <a:buNone/>
            </a:pPr>
            <a:r>
              <a:rPr lang="fr-FR" sz="800" dirty="0">
                <a:latin typeface="Courier New" panose="02070309020205020404" pitchFamily="49" charset="0"/>
                <a:cs typeface="Courier New" panose="02070309020205020404" pitchFamily="49" charset="0"/>
              </a:rPr>
              <a:t>&lt;</a:t>
            </a:r>
            <a:r>
              <a:rPr lang="fr-FR" sz="800" dirty="0" err="1">
                <a:latin typeface="Courier New" panose="02070309020205020404" pitchFamily="49" charset="0"/>
                <a:cs typeface="Courier New" panose="02070309020205020404" pitchFamily="49" charset="0"/>
              </a:rPr>
              <a:t>pconsRefTask</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childAction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deleteNonPresent</a:t>
            </a:r>
            <a:r>
              <a:rPr lang="fr-FR" sz="800" dirty="0">
                <a:latin typeface="Courier New" panose="02070309020205020404" pitchFamily="49" charset="0"/>
                <a:cs typeface="Courier New" panose="02070309020205020404" pitchFamily="49" charset="0"/>
              </a:rPr>
              <a:t>" data="" </a:t>
            </a:r>
            <a:r>
              <a:rPr lang="fr-FR" sz="800" dirty="0" err="1">
                <a:latin typeface="Courier New" panose="02070309020205020404" pitchFamily="49" charset="0"/>
                <a:cs typeface="Courier New" panose="02070309020205020404" pitchFamily="49" charset="0"/>
              </a:rPr>
              <a:t>descr</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dn</a:t>
            </a:r>
            <a:r>
              <a:rPr lang="fr-FR" sz="800" dirty="0">
                <a:latin typeface="Courier New" panose="02070309020205020404" pitchFamily="49" charset="0"/>
                <a:cs typeface="Courier New" panose="02070309020205020404" pitchFamily="49" charset="0"/>
              </a:rPr>
              <a:t>="action/</a:t>
            </a:r>
            <a:r>
              <a:rPr lang="fr-FR" sz="800" dirty="0" err="1">
                <a:latin typeface="Courier New" panose="02070309020205020404" pitchFamily="49" charset="0"/>
                <a:cs typeface="Courier New" panose="02070309020205020404" pitchFamily="49" charset="0"/>
              </a:rPr>
              <a:t>policymgrsubj</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pcons</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refcont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registry</a:t>
            </a:r>
            <a:r>
              <a:rPr lang="fr-FR" sz="800" dirty="0">
                <a:latin typeface="Courier New" panose="02070309020205020404" pitchFamily="49" charset="0"/>
                <a:cs typeface="Courier New" panose="02070309020205020404" pitchFamily="49" charset="0"/>
              </a:rPr>
              <a:t>/class-6660/</a:t>
            </a:r>
            <a:r>
              <a:rPr lang="fr-FR" sz="800" dirty="0" err="1">
                <a:latin typeface="Courier New" panose="02070309020205020404" pitchFamily="49" charset="0"/>
                <a:cs typeface="Courier New" panose="02070309020205020404" pitchFamily="49" charset="0"/>
              </a:rPr>
              <a:t>instdn</a:t>
            </a:r>
            <a:r>
              <a:rPr lang="fr-FR" sz="800" dirty="0">
                <a:latin typeface="Courier New" panose="02070309020205020404" pitchFamily="49" charset="0"/>
                <a:cs typeface="Courier New" panose="02070309020205020404" pitchFamily="49" charset="0"/>
              </a:rPr>
              <a:t>-[</a:t>
            </a:r>
            <a:r>
              <a:rPr lang="fr-FR" sz="800" dirty="0" smtClean="0">
                <a:latin typeface="Courier New" panose="02070309020205020404" pitchFamily="49" charset="0"/>
                <a:cs typeface="Courier New" panose="02070309020205020404" pitchFamily="49" charset="0"/>
              </a:rPr>
              <a:t>uni/</a:t>
            </a:r>
            <a:r>
              <a:rPr lang="fr-FR" sz="800" dirty="0" err="1" smtClean="0">
                <a:latin typeface="Courier New" panose="02070309020205020404" pitchFamily="49" charset="0"/>
                <a:cs typeface="Courier New" panose="02070309020205020404" pitchFamily="49" charset="0"/>
              </a:rPr>
              <a:t>epp</a:t>
            </a:r>
            <a:r>
              <a:rPr lang="fr-FR" sz="800" dirty="0" smtClean="0">
                <a:latin typeface="Courier New" panose="02070309020205020404" pitchFamily="49" charset="0"/>
                <a:cs typeface="Courier New" panose="02070309020205020404" pitchFamily="49" charset="0"/>
              </a:rPr>
              <a:t>/shardedAreppUpdates-16/nodeAreppUpdates-103/inProgress-9223372036860958013</a:t>
            </a:r>
            <a:r>
              <a:rPr lang="fr-FR" sz="800" dirty="0">
                <a:latin typeface="Courier New" panose="02070309020205020404" pitchFamily="49" charset="0"/>
                <a:cs typeface="Courier New" panose="02070309020205020404" pitchFamily="49" charset="0"/>
              </a:rPr>
              <a:t>]/ra-[</a:t>
            </a:r>
            <a:r>
              <a:rPr lang="fr-FR" sz="800" dirty="0" err="1">
                <a:latin typeface="Courier New" panose="02070309020205020404" pitchFamily="49" charset="0"/>
                <a:cs typeface="Courier New" panose="02070309020205020404" pitchFamily="49" charset="0"/>
              </a:rPr>
              <a:t>topology</a:t>
            </a:r>
            <a:r>
              <a:rPr lang="fr-FR" sz="800" dirty="0">
                <a:latin typeface="Courier New" panose="02070309020205020404" pitchFamily="49" charset="0"/>
                <a:cs typeface="Courier New" panose="02070309020205020404" pitchFamily="49" charset="0"/>
              </a:rPr>
              <a:t>/pod-1/node-103]-5-0-0-0-CustomNoTracking-mo]/</a:t>
            </a:r>
            <a:r>
              <a:rPr lang="fr-FR" sz="800" dirty="0" err="1">
                <a:latin typeface="Courier New" panose="02070309020205020404" pitchFamily="49" charset="0"/>
                <a:cs typeface="Courier New" panose="02070309020205020404" pitchFamily="49" charset="0"/>
              </a:rPr>
              <a:t>trdn</a:t>
            </a:r>
            <a:r>
              <a:rPr lang="fr-FR" sz="800" dirty="0">
                <a:latin typeface="Courier New" panose="02070309020205020404" pitchFamily="49" charset="0"/>
                <a:cs typeface="Courier New" panose="02070309020205020404" pitchFamily="49" charset="0"/>
              </a:rPr>
              <a:t>-[uni/</a:t>
            </a:r>
            <a:r>
              <a:rPr lang="fr-FR" sz="800" dirty="0" err="1">
                <a:latin typeface="Courier New" panose="02070309020205020404" pitchFamily="49" charset="0"/>
                <a:cs typeface="Courier New" panose="02070309020205020404" pitchFamily="49" charset="0"/>
              </a:rPr>
              <a:t>epp</a:t>
            </a:r>
            <a:r>
              <a:rPr lang="fr-FR" sz="800" dirty="0">
                <a:latin typeface="Courier New" panose="02070309020205020404" pitchFamily="49" charset="0"/>
                <a:cs typeface="Courier New" panose="02070309020205020404" pitchFamily="49" charset="0"/>
              </a:rPr>
              <a:t>/shardedAreppUpdates-16/nodeAreppUpdates-103/inProgress-9223372036860958013]</a:t>
            </a:r>
          </a:p>
          <a:p>
            <a:pPr marL="57136" indent="0">
              <a:spcBef>
                <a:spcPts val="0"/>
              </a:spcBef>
              <a:buNone/>
            </a:pP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pconsRefTask-PolUpdate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endTs</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never</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fail</a:t>
            </a:r>
            <a:r>
              <a:rPr lang="fr-FR" sz="800" dirty="0">
                <a:latin typeface="Courier New" panose="02070309020205020404" pitchFamily="49" charset="0"/>
                <a:cs typeface="Courier New" panose="02070309020205020404" pitchFamily="49" charset="0"/>
              </a:rPr>
              <a:t>="0" id="</a:t>
            </a:r>
            <a:r>
              <a:rPr lang="fr-FR" sz="800" dirty="0" err="1">
                <a:latin typeface="Courier New" panose="02070309020205020404" pitchFamily="49" charset="0"/>
                <a:cs typeface="Courier New" panose="02070309020205020404" pitchFamily="49" charset="0"/>
              </a:rPr>
              <a:t>PolUpdate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invErrCode</a:t>
            </a:r>
            <a:r>
              <a:rPr lang="fr-FR" sz="800" dirty="0">
                <a:latin typeface="Courier New" panose="02070309020205020404" pitchFamily="49" charset="0"/>
                <a:cs typeface="Courier New" panose="02070309020205020404" pitchFamily="49" charset="0"/>
              </a:rPr>
              <a:t>="none" </a:t>
            </a:r>
            <a:r>
              <a:rPr lang="fr-FR" sz="800" dirty="0" err="1">
                <a:latin typeface="Courier New" panose="02070309020205020404" pitchFamily="49" charset="0"/>
                <a:cs typeface="Courier New" panose="02070309020205020404" pitchFamily="49" charset="0"/>
              </a:rPr>
              <a:t>invErrDescr</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invRslt</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lcOwn</a:t>
            </a:r>
            <a:r>
              <a:rPr lang="fr-FR" sz="800" dirty="0">
                <a:latin typeface="Courier New" panose="02070309020205020404" pitchFamily="49" charset="0"/>
                <a:cs typeface="Courier New" panose="02070309020205020404" pitchFamily="49" charset="0"/>
              </a:rPr>
              <a:t>="local" modTs="2016-03-24T12:07:58.029+01:00" </a:t>
            </a:r>
            <a:r>
              <a:rPr lang="fr-FR" sz="800" dirty="0" err="1">
                <a:latin typeface="Courier New" panose="02070309020205020404" pitchFamily="49" charset="0"/>
                <a:cs typeface="Courier New" panose="02070309020205020404" pitchFamily="49" charset="0"/>
              </a:rPr>
              <a:t>oDn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pcons</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refcont</a:t>
            </a:r>
            <a:r>
              <a:rPr lang="fr-FR" sz="800" dirty="0">
                <a:latin typeface="Courier New" panose="02070309020205020404" pitchFamily="49" charset="0"/>
                <a:cs typeface="Courier New" panose="02070309020205020404" pitchFamily="49" charset="0"/>
              </a:rPr>
              <a:t>-[</a:t>
            </a:r>
            <a:r>
              <a:rPr lang="fr-FR" sz="800" dirty="0" err="1" smtClean="0">
                <a:latin typeface="Courier New" panose="02070309020205020404" pitchFamily="49" charset="0"/>
                <a:cs typeface="Courier New" panose="02070309020205020404" pitchFamily="49" charset="0"/>
              </a:rPr>
              <a:t>registry</a:t>
            </a:r>
            <a:r>
              <a:rPr lang="fr-FR" sz="800" dirty="0" smtClean="0">
                <a:latin typeface="Courier New" panose="02070309020205020404" pitchFamily="49" charset="0"/>
                <a:cs typeface="Courier New" panose="02070309020205020404" pitchFamily="49" charset="0"/>
              </a:rPr>
              <a:t>/class-6660/</a:t>
            </a:r>
            <a:r>
              <a:rPr lang="fr-FR" sz="800" dirty="0" err="1" smtClean="0">
                <a:latin typeface="Courier New" panose="02070309020205020404" pitchFamily="49" charset="0"/>
                <a:cs typeface="Courier New" panose="02070309020205020404" pitchFamily="49" charset="0"/>
              </a:rPr>
              <a:t>instdn</a:t>
            </a:r>
            <a:r>
              <a:rPr lang="fr-FR" sz="800" dirty="0" smtClean="0">
                <a:latin typeface="Courier New" panose="02070309020205020404" pitchFamily="49" charset="0"/>
                <a:cs typeface="Courier New" panose="02070309020205020404" pitchFamily="49" charset="0"/>
              </a:rPr>
              <a:t>-</a:t>
            </a:r>
            <a:r>
              <a:rPr lang="fr-FR" sz="800" dirty="0">
                <a:latin typeface="Courier New" panose="02070309020205020404" pitchFamily="49" charset="0"/>
                <a:cs typeface="Courier New" panose="02070309020205020404" pitchFamily="49" charset="0"/>
              </a:rPr>
              <a:t>[uni/</a:t>
            </a:r>
            <a:r>
              <a:rPr lang="fr-FR" sz="800" dirty="0" err="1">
                <a:latin typeface="Courier New" panose="02070309020205020404" pitchFamily="49" charset="0"/>
                <a:cs typeface="Courier New" panose="02070309020205020404" pitchFamily="49" charset="0"/>
              </a:rPr>
              <a:t>epp</a:t>
            </a:r>
            <a:r>
              <a:rPr lang="fr-FR" sz="800" dirty="0">
                <a:latin typeface="Courier New" panose="02070309020205020404" pitchFamily="49" charset="0"/>
                <a:cs typeface="Courier New" panose="02070309020205020404" pitchFamily="49" charset="0"/>
              </a:rPr>
              <a:t>/shardedAreppUpdates-16/nodeAreppUpdates-103/inProgress-9223372036860958013]/ra-[</a:t>
            </a:r>
            <a:r>
              <a:rPr lang="fr-FR" sz="800" dirty="0" err="1">
                <a:latin typeface="Courier New" panose="02070309020205020404" pitchFamily="49" charset="0"/>
                <a:cs typeface="Courier New" panose="02070309020205020404" pitchFamily="49" charset="0"/>
              </a:rPr>
              <a:t>topology</a:t>
            </a:r>
            <a:r>
              <a:rPr lang="fr-FR" sz="800" dirty="0">
                <a:latin typeface="Courier New" panose="02070309020205020404" pitchFamily="49" charset="0"/>
                <a:cs typeface="Courier New" panose="02070309020205020404" pitchFamily="49" charset="0"/>
              </a:rPr>
              <a:t>/pod-1/node-103]-5-0-0-0-CustomNoTracking-mo]/</a:t>
            </a:r>
            <a:r>
              <a:rPr lang="fr-FR" sz="800" dirty="0" err="1">
                <a:latin typeface="Courier New" panose="02070309020205020404" pitchFamily="49" charset="0"/>
                <a:cs typeface="Courier New" panose="02070309020205020404" pitchFamily="49" charset="0"/>
              </a:rPr>
              <a:t>trdn</a:t>
            </a:r>
            <a:r>
              <a:rPr lang="fr-FR" sz="800" dirty="0">
                <a:latin typeface="Courier New" panose="02070309020205020404" pitchFamily="49" charset="0"/>
                <a:cs typeface="Courier New" panose="02070309020205020404" pitchFamily="49" charset="0"/>
              </a:rPr>
              <a:t>-[</a:t>
            </a:r>
            <a:r>
              <a:rPr lang="fr-FR" sz="800" dirty="0" smtClean="0">
                <a:latin typeface="Courier New" panose="02070309020205020404" pitchFamily="49" charset="0"/>
                <a:cs typeface="Courier New" panose="02070309020205020404" pitchFamily="49" charset="0"/>
              </a:rPr>
              <a:t>uni/</a:t>
            </a:r>
            <a:r>
              <a:rPr lang="fr-FR" sz="800" dirty="0" err="1" smtClean="0">
                <a:latin typeface="Courier New" panose="02070309020205020404" pitchFamily="49" charset="0"/>
                <a:cs typeface="Courier New" panose="02070309020205020404" pitchFamily="49" charset="0"/>
              </a:rPr>
              <a:t>epp</a:t>
            </a:r>
            <a:r>
              <a:rPr lang="fr-FR" sz="800" dirty="0" smtClean="0">
                <a:latin typeface="Courier New" panose="02070309020205020404" pitchFamily="49" charset="0"/>
                <a:cs typeface="Courier New" panose="02070309020205020404" pitchFamily="49" charset="0"/>
              </a:rPr>
              <a:t>/shardedAreppUpdates-16/nodeAreppUpdates-103/inProgress-9223372036860958013</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operSt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processing</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originMinority</a:t>
            </a:r>
            <a:r>
              <a:rPr lang="fr-FR" sz="800" dirty="0">
                <a:latin typeface="Courier New" panose="02070309020205020404" pitchFamily="49" charset="0"/>
                <a:cs typeface="Courier New" panose="02070309020205020404" pitchFamily="49" charset="0"/>
              </a:rPr>
              <a:t>="no" </a:t>
            </a:r>
            <a:r>
              <a:rPr lang="fr-FR" sz="800" dirty="0" err="1">
                <a:latin typeface="Courier New" panose="02070309020205020404" pitchFamily="49" charset="0"/>
                <a:cs typeface="Courier New" panose="02070309020205020404" pitchFamily="49" charset="0"/>
              </a:rPr>
              <a:t>runId</a:t>
            </a:r>
            <a:r>
              <a:rPr lang="fr-FR" sz="800" dirty="0">
                <a:latin typeface="Courier New" panose="02070309020205020404" pitchFamily="49" charset="0"/>
                <a:cs typeface="Courier New" panose="02070309020205020404" pitchFamily="49" charset="0"/>
              </a:rPr>
              <a:t>="87" </a:t>
            </a:r>
            <a:r>
              <a:rPr lang="fr-FR" sz="800" dirty="0" err="1">
                <a:latin typeface="Courier New" panose="02070309020205020404" pitchFamily="49" charset="0"/>
                <a:cs typeface="Courier New" panose="02070309020205020404" pitchFamily="49" charset="0"/>
              </a:rPr>
              <a:t>startTs</a:t>
            </a:r>
            <a:r>
              <a:rPr lang="fr-FR" sz="800" dirty="0">
                <a:latin typeface="Courier New" panose="02070309020205020404" pitchFamily="49" charset="0"/>
                <a:cs typeface="Courier New" panose="02070309020205020404" pitchFamily="49" charset="0"/>
              </a:rPr>
              <a:t>="2016-03-24T12:07:58.029+01:00" </a:t>
            </a:r>
            <a:r>
              <a:rPr lang="fr-FR" sz="800" dirty="0" err="1">
                <a:latin typeface="Courier New" panose="02070309020205020404" pitchFamily="49" charset="0"/>
                <a:cs typeface="Courier New" panose="02070309020205020404" pitchFamily="49" charset="0"/>
              </a:rPr>
              <a:t>status</a:t>
            </a:r>
            <a:r>
              <a:rPr lang="fr-FR" sz="800" dirty="0">
                <a:latin typeface="Courier New" panose="02070309020205020404" pitchFamily="49" charset="0"/>
                <a:cs typeface="Courier New" panose="02070309020205020404" pitchFamily="49" charset="0"/>
              </a:rPr>
              <a:t>="</a:t>
            </a:r>
            <a:r>
              <a:rPr lang="fr-FR" sz="800" dirty="0" err="1" smtClean="0">
                <a:latin typeface="Courier New" panose="02070309020205020404" pitchFamily="49" charset="0"/>
                <a:cs typeface="Courier New" panose="02070309020205020404" pitchFamily="49" charset="0"/>
              </a:rPr>
              <a:t>created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try</a:t>
            </a:r>
            <a:r>
              <a:rPr lang="fr-FR" sz="800" dirty="0">
                <a:latin typeface="Courier New" panose="02070309020205020404" pitchFamily="49" charset="0"/>
                <a:cs typeface="Courier New" panose="02070309020205020404" pitchFamily="49" charset="0"/>
              </a:rPr>
              <a:t>="0" </a:t>
            </a:r>
            <a:r>
              <a:rPr lang="fr-FR" sz="800" dirty="0" err="1">
                <a:latin typeface="Courier New" panose="02070309020205020404" pitchFamily="49" charset="0"/>
                <a:cs typeface="Courier New" panose="02070309020205020404" pitchFamily="49" charset="0"/>
              </a:rPr>
              <a:t>ts</a:t>
            </a:r>
            <a:r>
              <a:rPr lang="fr-FR" sz="800" dirty="0">
                <a:latin typeface="Courier New" panose="02070309020205020404" pitchFamily="49" charset="0"/>
                <a:cs typeface="Courier New" panose="02070309020205020404" pitchFamily="49" charset="0"/>
              </a:rPr>
              <a:t>="2016-03-24T12:07:58.029+01:00"/&gt;</a:t>
            </a:r>
          </a:p>
          <a:p>
            <a:pPr marL="57136" indent="0">
              <a:spcBef>
                <a:spcPts val="0"/>
              </a:spcBef>
              <a:buNone/>
            </a:pPr>
            <a:r>
              <a:rPr lang="fr-FR" sz="800" dirty="0">
                <a:latin typeface="Courier New" panose="02070309020205020404" pitchFamily="49" charset="0"/>
                <a:cs typeface="Courier New" panose="02070309020205020404" pitchFamily="49" charset="0"/>
              </a:rPr>
              <a:t>&lt;</a:t>
            </a:r>
            <a:r>
              <a:rPr lang="fr-FR" sz="800" dirty="0" err="1">
                <a:latin typeface="Courier New" panose="02070309020205020404" pitchFamily="49" charset="0"/>
                <a:cs typeface="Courier New" panose="02070309020205020404" pitchFamily="49" charset="0"/>
              </a:rPr>
              <a:t>inIgnoreNonResolvedPols</a:t>
            </a:r>
            <a:r>
              <a:rPr lang="fr-FR" sz="800" dirty="0">
                <a:latin typeface="Courier New" panose="02070309020205020404" pitchFamily="49" charset="0"/>
                <a:cs typeface="Courier New" panose="02070309020205020404" pitchFamily="49" charset="0"/>
              </a:rPr>
              <a:t> value="</a:t>
            </a:r>
            <a:r>
              <a:rPr lang="fr-FR" sz="800" dirty="0" err="1">
                <a:latin typeface="Courier New" panose="02070309020205020404" pitchFamily="49" charset="0"/>
                <a:cs typeface="Courier New" panose="02070309020205020404" pitchFamily="49" charset="0"/>
              </a:rPr>
              <a:t>yes</a:t>
            </a:r>
            <a:r>
              <a:rPr lang="fr-FR" sz="800" dirty="0">
                <a:latin typeface="Courier New" panose="02070309020205020404" pitchFamily="49" charset="0"/>
                <a:cs typeface="Courier New" panose="02070309020205020404" pitchFamily="49" charset="0"/>
              </a:rPr>
              <a:t>"/&gt;</a:t>
            </a:r>
          </a:p>
          <a:p>
            <a:pPr marL="57136" indent="0">
              <a:spcBef>
                <a:spcPts val="0"/>
              </a:spcBef>
              <a:buNone/>
            </a:pPr>
            <a:r>
              <a:rPr lang="fr-FR" sz="800" dirty="0">
                <a:latin typeface="Courier New" panose="02070309020205020404" pitchFamily="49" charset="0"/>
                <a:cs typeface="Courier New" panose="02070309020205020404" pitchFamily="49" charset="0"/>
              </a:rPr>
              <a:t>&lt;</a:t>
            </a:r>
            <a:r>
              <a:rPr lang="fr-FR" sz="800" dirty="0" err="1">
                <a:latin typeface="Courier New" panose="02070309020205020404" pitchFamily="49" charset="0"/>
                <a:cs typeface="Courier New" panose="02070309020205020404" pitchFamily="49" charset="0"/>
              </a:rPr>
              <a:t>inConfigs</a:t>
            </a:r>
            <a:r>
              <a:rPr lang="fr-FR" sz="800" dirty="0">
                <a:latin typeface="Courier New" panose="02070309020205020404" pitchFamily="49" charset="0"/>
                <a:cs typeface="Courier New" panose="02070309020205020404" pitchFamily="49" charset="0"/>
              </a:rPr>
              <a:t>&gt;</a:t>
            </a:r>
          </a:p>
          <a:p>
            <a:pPr marL="57136"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&lt;</a:t>
            </a:r>
            <a:r>
              <a:rPr lang="fr-FR" sz="800" b="1" dirty="0" err="1">
                <a:solidFill>
                  <a:srgbClr val="FF0000"/>
                </a:solidFill>
                <a:latin typeface="Courier New" panose="02070309020205020404" pitchFamily="49" charset="0"/>
                <a:cs typeface="Courier New" panose="02070309020205020404" pitchFamily="49" charset="0"/>
              </a:rPr>
              <a:t>fvEpP</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bdDefDn</a:t>
            </a:r>
            <a:r>
              <a:rPr lang="fr-FR" sz="800" b="1" dirty="0">
                <a:solidFill>
                  <a:srgbClr val="FF0000"/>
                </a:solidFill>
                <a:latin typeface="Courier New" panose="02070309020205020404" pitchFamily="49" charset="0"/>
                <a:cs typeface="Courier New" panose="02070309020205020404" pitchFamily="49" charset="0"/>
              </a:rPr>
              <a:t>="uni/bd-[uni/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/BD-BD1]-</a:t>
            </a:r>
            <a:r>
              <a:rPr lang="fr-FR" sz="800" b="1" dirty="0" err="1">
                <a:solidFill>
                  <a:srgbClr val="FF0000"/>
                </a:solidFill>
                <a:latin typeface="Courier New" panose="02070309020205020404" pitchFamily="49" charset="0"/>
                <a:cs typeface="Courier New" panose="02070309020205020404" pitchFamily="49" charset="0"/>
              </a:rPr>
              <a:t>isSvc</a:t>
            </a:r>
            <a:r>
              <a:rPr lang="fr-FR" sz="800" b="1" dirty="0">
                <a:solidFill>
                  <a:srgbClr val="FF0000"/>
                </a:solidFill>
                <a:latin typeface="Courier New" panose="02070309020205020404" pitchFamily="49" charset="0"/>
                <a:cs typeface="Courier New" panose="02070309020205020404" pitchFamily="49" charset="0"/>
              </a:rPr>
              <a:t>-no"</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bdDefStQual</a:t>
            </a:r>
            <a:r>
              <a:rPr lang="fr-FR" sz="800" dirty="0">
                <a:latin typeface="Courier New" panose="02070309020205020404" pitchFamily="49" charset="0"/>
                <a:cs typeface="Courier New" panose="02070309020205020404" pitchFamily="49" charset="0"/>
              </a:rPr>
              <a:t>="none" </a:t>
            </a:r>
            <a:r>
              <a:rPr lang="fr-FR" sz="800" dirty="0" err="1">
                <a:latin typeface="Courier New" panose="02070309020205020404" pitchFamily="49" charset="0"/>
                <a:cs typeface="Courier New" panose="02070309020205020404" pitchFamily="49" charset="0"/>
              </a:rPr>
              <a:t>childAction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deleteNonPresent</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crtrnEnabled</a:t>
            </a:r>
            <a:r>
              <a:rPr lang="fr-FR" sz="800" dirty="0">
                <a:latin typeface="Courier New" panose="02070309020205020404" pitchFamily="49" charset="0"/>
                <a:cs typeface="Courier New" panose="02070309020205020404" pitchFamily="49" charset="0"/>
              </a:rPr>
              <a:t>="no" </a:t>
            </a:r>
            <a:r>
              <a:rPr lang="fr-FR" sz="800" dirty="0" err="1">
                <a:latin typeface="Courier New" panose="02070309020205020404" pitchFamily="49" charset="0"/>
                <a:cs typeface="Courier New" panose="02070309020205020404" pitchFamily="49" charset="0"/>
              </a:rPr>
              <a:t>ctxDefDn</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ctxDefStQual</a:t>
            </a:r>
            <a:r>
              <a:rPr lang="fr-FR" sz="800" dirty="0">
                <a:latin typeface="Courier New" panose="02070309020205020404" pitchFamily="49" charset="0"/>
                <a:cs typeface="Courier New" panose="02070309020205020404" pitchFamily="49" charset="0"/>
              </a:rPr>
              <a:t>="none" </a:t>
            </a:r>
            <a:r>
              <a:rPr lang="fr-FR" sz="800" dirty="0" err="1">
                <a:latin typeface="Courier New" panose="02070309020205020404" pitchFamily="49" charset="0"/>
                <a:cs typeface="Courier New" panose="02070309020205020404" pitchFamily="49" charset="0"/>
              </a:rPr>
              <a:t>ctxSeg</a:t>
            </a:r>
            <a:r>
              <a:rPr lang="fr-FR" sz="800" dirty="0">
                <a:latin typeface="Courier New" panose="02070309020205020404" pitchFamily="49" charset="0"/>
                <a:cs typeface="Courier New" panose="02070309020205020404" pitchFamily="49" charset="0"/>
              </a:rPr>
              <a:t>="0" </a:t>
            </a:r>
            <a:r>
              <a:rPr lang="fr-FR" sz="800" dirty="0" err="1">
                <a:latin typeface="Courier New" panose="02070309020205020404" pitchFamily="49" charset="0"/>
                <a:cs typeface="Courier New" panose="02070309020205020404" pitchFamily="49" charset="0"/>
              </a:rPr>
              <a:t>deplSt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deployable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descr</a:t>
            </a:r>
            <a:r>
              <a:rPr lang="fr-FR" sz="800" dirty="0">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dn</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epp</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fv</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ap</a:t>
            </a:r>
            <a:r>
              <a:rPr lang="fr-FR" sz="800" b="1" dirty="0">
                <a:solidFill>
                  <a:srgbClr val="FF0000"/>
                </a:solidFill>
                <a:latin typeface="Courier New" panose="02070309020205020404" pitchFamily="49" charset="0"/>
                <a:cs typeface="Courier New" panose="02070309020205020404" pitchFamily="49" charset="0"/>
              </a:rPr>
              <a:t>-App/epg-EPG1]</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enfPref</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hw</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epgDn</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epgName</a:t>
            </a:r>
            <a:r>
              <a:rPr lang="fr-FR" sz="800" dirty="0">
                <a:latin typeface="Courier New" panose="02070309020205020404" pitchFamily="49" charset="0"/>
                <a:cs typeface="Courier New" panose="02070309020205020404" pitchFamily="49" charset="0"/>
              </a:rPr>
              <a:t>="EPG1" </a:t>
            </a:r>
            <a:r>
              <a:rPr lang="fr-FR" sz="800" dirty="0" err="1">
                <a:latin typeface="Courier New" panose="02070309020205020404" pitchFamily="49" charset="0"/>
                <a:cs typeface="Courier New" panose="02070309020205020404" pitchFamily="49" charset="0"/>
              </a:rPr>
              <a:t>epgPKey</a:t>
            </a:r>
            <a:r>
              <a:rPr lang="fr-FR" sz="800" dirty="0">
                <a:latin typeface="Courier New" panose="02070309020205020404" pitchFamily="49" charset="0"/>
                <a:cs typeface="Courier New" panose="02070309020205020404" pitchFamily="49" charset="0"/>
              </a:rPr>
              <a:t>="uni/</a:t>
            </a:r>
            <a:r>
              <a:rPr lang="fr-FR" sz="800" dirty="0" err="1">
                <a:latin typeface="Courier New" panose="02070309020205020404" pitchFamily="49" charset="0"/>
                <a:cs typeface="Courier New" panose="02070309020205020404" pitchFamily="49" charset="0"/>
              </a:rPr>
              <a:t>tn-Subnet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ap</a:t>
            </a:r>
            <a:r>
              <a:rPr lang="fr-FR" sz="800" dirty="0">
                <a:latin typeface="Courier New" panose="02070309020205020404" pitchFamily="49" charset="0"/>
                <a:cs typeface="Courier New" panose="02070309020205020404" pitchFamily="49" charset="0"/>
              </a:rPr>
              <a:t>-App/epg-EPG1" l2FDSeg="0" l3CtxEncap="</a:t>
            </a:r>
            <a:r>
              <a:rPr lang="fr-FR" sz="800" dirty="0" err="1">
                <a:latin typeface="Courier New" panose="02070309020205020404" pitchFamily="49" charset="0"/>
                <a:cs typeface="Courier New" panose="02070309020205020404" pitchFamily="49" charset="0"/>
              </a:rPr>
              <a:t>unknown</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lcOwn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resolveOnBehalf</a:t>
            </a:r>
            <a:r>
              <a:rPr lang="fr-FR" sz="800" dirty="0">
                <a:latin typeface="Courier New" panose="02070309020205020404" pitchFamily="49" charset="0"/>
                <a:cs typeface="Courier New" panose="02070309020205020404" pitchFamily="49" charset="0"/>
              </a:rPr>
              <a:t>" modTs="</a:t>
            </a:r>
            <a:r>
              <a:rPr lang="fr-FR" sz="800" dirty="0" err="1">
                <a:latin typeface="Courier New" panose="02070309020205020404" pitchFamily="49" charset="0"/>
                <a:cs typeface="Courier New" panose="02070309020205020404" pitchFamily="49" charset="0"/>
              </a:rPr>
              <a:t>never</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dme</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common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src</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framework</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core</a:t>
            </a:r>
            <a:r>
              <a:rPr lang="fr-FR" sz="800" dirty="0">
                <a:latin typeface="Courier New" panose="02070309020205020404" pitchFamily="49" charset="0"/>
                <a:cs typeface="Courier New" panose="02070309020205020404" pitchFamily="49" charset="0"/>
              </a:rPr>
              <a:t>/proc/Stimulus.cc||895</a:t>
            </a:r>
          </a:p>
          <a:p>
            <a:pPr marL="57136" indent="0">
              <a:spcBef>
                <a:spcPts val="0"/>
              </a:spcBef>
              <a:buNone/>
            </a:pPr>
            <a:r>
              <a:rPr lang="fr-FR" sz="800" dirty="0">
                <a:latin typeface="Courier New" panose="02070309020205020404" pitchFamily="49" charset="0"/>
                <a:cs typeface="Courier New" panose="02070309020205020404" pitchFamily="49" charset="0"/>
              </a:rPr>
              <a:t>5156||16-03-24 12:13:17.370+01:00||</a:t>
            </a:r>
            <a:r>
              <a:rPr lang="fr-FR" sz="800" dirty="0" err="1">
                <a:latin typeface="Courier New" panose="02070309020205020404" pitchFamily="49" charset="0"/>
                <a:cs typeface="Courier New" panose="02070309020205020404" pitchFamily="49" charset="0"/>
              </a:rPr>
              <a:t>pcons</a:t>
            </a:r>
            <a:r>
              <a:rPr lang="fr-FR" sz="800" dirty="0">
                <a:latin typeface="Courier New" panose="02070309020205020404" pitchFamily="49" charset="0"/>
                <a:cs typeface="Courier New" panose="02070309020205020404" pitchFamily="49" charset="0"/>
              </a:rPr>
              <a:t>||DBG4||</a:t>
            </a:r>
            <a:r>
              <a:rPr lang="fr-FR" sz="800" dirty="0" err="1">
                <a:latin typeface="Courier New" panose="02070309020205020404" pitchFamily="49" charset="0"/>
                <a:cs typeface="Courier New" panose="02070309020205020404" pitchFamily="49" charset="0"/>
              </a:rPr>
              <a:t>co</a:t>
            </a:r>
            <a:r>
              <a:rPr lang="fr-FR" sz="800" dirty="0">
                <a:latin typeface="Courier New" panose="02070309020205020404" pitchFamily="49" charset="0"/>
                <a:cs typeface="Courier New" panose="02070309020205020404" pitchFamily="49" charset="0"/>
              </a:rPr>
              <a:t>=doer:0:0:0x2c7014:1,dn=</a:t>
            </a:r>
            <a:r>
              <a:rPr lang="fr-FR" sz="800" dirty="0" err="1">
                <a:latin typeface="Courier New" panose="02070309020205020404" pitchFamily="49" charset="0"/>
                <a:cs typeface="Courier New" panose="02070309020205020404" pitchFamily="49" charset="0"/>
              </a:rPr>
              <a:t>topology</a:t>
            </a:r>
            <a:r>
              <a:rPr lang="fr-FR" sz="800" dirty="0">
                <a:latin typeface="Courier New" panose="02070309020205020404" pitchFamily="49" charset="0"/>
                <a:cs typeface="Courier New" panose="02070309020205020404" pitchFamily="49" charset="0"/>
              </a:rPr>
              <a:t>/pod-1/node-103||</a:t>
            </a:r>
            <a:r>
              <a:rPr lang="fr-FR" sz="800" dirty="0" err="1">
                <a:solidFill>
                  <a:schemeClr val="tx2"/>
                </a:solidFill>
                <a:latin typeface="Courier New" panose="02070309020205020404" pitchFamily="49" charset="0"/>
                <a:cs typeface="Courier New" panose="02070309020205020404" pitchFamily="49" charset="0"/>
              </a:rPr>
              <a:t>Resolver</a:t>
            </a:r>
            <a:r>
              <a:rPr lang="fr-FR" sz="800" dirty="0">
                <a:solidFill>
                  <a:schemeClr val="tx2"/>
                </a:solidFill>
                <a:latin typeface="Courier New" panose="02070309020205020404" pitchFamily="49" charset="0"/>
                <a:cs typeface="Courier New" panose="02070309020205020404" pitchFamily="49" charset="0"/>
              </a:rPr>
              <a:t> </a:t>
            </a:r>
            <a:r>
              <a:rPr lang="fr-FR" sz="800" dirty="0" smtClean="0">
                <a:solidFill>
                  <a:schemeClr val="tx2"/>
                </a:solidFill>
                <a:latin typeface="Courier New" panose="02070309020205020404" pitchFamily="49" charset="0"/>
                <a:cs typeface="Courier New" panose="02070309020205020404" pitchFamily="49" charset="0"/>
              </a:rPr>
              <a:t>not </a:t>
            </a:r>
            <a:r>
              <a:rPr lang="fr-FR" sz="800" b="1" dirty="0" err="1" smtClean="0">
                <a:solidFill>
                  <a:schemeClr val="tx2"/>
                </a:solidFill>
                <a:latin typeface="Courier New" panose="02070309020205020404" pitchFamily="49" charset="0"/>
                <a:cs typeface="Courier New" panose="02070309020205020404" pitchFamily="49" charset="0"/>
              </a:rPr>
              <a:t>present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dme</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svc</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common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src</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gen</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ifc</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beh</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imp</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pcons</a:t>
            </a:r>
            <a:r>
              <a:rPr lang="fr-FR" sz="800" dirty="0">
                <a:latin typeface="Courier New" panose="02070309020205020404" pitchFamily="49" charset="0"/>
                <a:cs typeface="Courier New" panose="02070309020205020404" pitchFamily="49" charset="0"/>
              </a:rPr>
              <a:t>/Updater.cc||99</a:t>
            </a:r>
          </a:p>
          <a:p>
            <a:pPr marL="57136" indent="0">
              <a:spcBef>
                <a:spcPts val="0"/>
              </a:spcBef>
              <a:buNone/>
            </a:pPr>
            <a:r>
              <a:rPr lang="fr-FR" sz="800" dirty="0">
                <a:latin typeface="Courier New" panose="02070309020205020404" pitchFamily="49" charset="0"/>
                <a:cs typeface="Courier New" panose="02070309020205020404" pitchFamily="49" charset="0"/>
              </a:rPr>
              <a:t>5156||16-03-24 12:13:17.371+01:00||</a:t>
            </a:r>
            <a:r>
              <a:rPr lang="fr-FR" sz="800" dirty="0" err="1">
                <a:latin typeface="Courier New" panose="02070309020205020404" pitchFamily="49" charset="0"/>
                <a:cs typeface="Courier New" panose="02070309020205020404" pitchFamily="49" charset="0"/>
              </a:rPr>
              <a:t>fv</a:t>
            </a:r>
            <a:r>
              <a:rPr lang="fr-FR" sz="800" dirty="0">
                <a:latin typeface="Courier New" panose="02070309020205020404" pitchFamily="49" charset="0"/>
                <a:cs typeface="Courier New" panose="02070309020205020404" pitchFamily="49" charset="0"/>
              </a:rPr>
              <a:t>||DBG4</a:t>
            </a:r>
          </a:p>
          <a:p>
            <a:endParaRPr lang="fr-FR" sz="1400" dirty="0"/>
          </a:p>
        </p:txBody>
      </p:sp>
      <p:sp>
        <p:nvSpPr>
          <p:cNvPr id="3" name="Title 2"/>
          <p:cNvSpPr>
            <a:spLocks noGrp="1"/>
          </p:cNvSpPr>
          <p:nvPr>
            <p:ph type="title"/>
          </p:nvPr>
        </p:nvSpPr>
        <p:spPr>
          <a:xfrm>
            <a:off x="261033" y="0"/>
            <a:ext cx="8345488" cy="731837"/>
          </a:xfrm>
        </p:spPr>
        <p:txBody>
          <a:bodyPr/>
          <a:lstStyle/>
          <a:p>
            <a:r>
              <a:rPr lang="fr-FR" dirty="0" err="1" smtClean="0"/>
              <a:t>Example</a:t>
            </a:r>
            <a:r>
              <a:rPr lang="fr-FR" dirty="0" smtClean="0"/>
              <a:t> – </a:t>
            </a:r>
            <a:r>
              <a:rPr lang="fr-FR" dirty="0" err="1" smtClean="0"/>
              <a:t>Step</a:t>
            </a:r>
            <a:r>
              <a:rPr lang="fr-FR" dirty="0" smtClean="0"/>
              <a:t> 2</a:t>
            </a:r>
            <a:endParaRPr lang="fr-FR" dirty="0"/>
          </a:p>
        </p:txBody>
      </p:sp>
    </p:spTree>
    <p:extLst>
      <p:ext uri="{BB962C8B-B14F-4D97-AF65-F5344CB8AC3E}">
        <p14:creationId xmlns:p14="http://schemas.microsoft.com/office/powerpoint/2010/main" val="207287163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5665" y="625489"/>
            <a:ext cx="8345488" cy="4249070"/>
          </a:xfrm>
          <a:solidFill>
            <a:schemeClr val="bg1">
              <a:lumMod val="85000"/>
            </a:schemeClr>
          </a:solidFill>
        </p:spPr>
        <p:txBody>
          <a:bodyPr/>
          <a:lstStyle/>
          <a:p>
            <a:r>
              <a:rPr lang="fr-FR" sz="1400" dirty="0" err="1" smtClean="0"/>
              <a:t>Policyelem</a:t>
            </a:r>
            <a:r>
              <a:rPr lang="fr-FR" sz="1400" dirty="0" smtClean="0"/>
              <a:t> has a lot of </a:t>
            </a:r>
            <a:r>
              <a:rPr lang="fr-FR" sz="1400" dirty="0" err="1" smtClean="0"/>
              <a:t>activity</a:t>
            </a:r>
            <a:r>
              <a:rPr lang="fr-FR" sz="1400" dirty="0" smtClean="0"/>
              <a:t> </a:t>
            </a:r>
            <a:r>
              <a:rPr lang="fr-FR" sz="1400" dirty="0" err="1" smtClean="0"/>
              <a:t>following</a:t>
            </a:r>
            <a:r>
              <a:rPr lang="fr-FR" sz="1400" dirty="0" smtClean="0"/>
              <a:t> </a:t>
            </a:r>
            <a:r>
              <a:rPr lang="fr-FR" sz="1400" dirty="0" err="1" smtClean="0"/>
              <a:t>this</a:t>
            </a:r>
            <a:r>
              <a:rPr lang="fr-FR" sz="1400" dirty="0" smtClean="0"/>
              <a:t> stimuli. </a:t>
            </a:r>
            <a:r>
              <a:rPr lang="fr-FR" sz="1400" dirty="0" err="1" smtClean="0"/>
              <a:t>Checking</a:t>
            </a:r>
            <a:r>
              <a:rPr lang="fr-FR" sz="1400" dirty="0" smtClean="0"/>
              <a:t> all MO </a:t>
            </a:r>
            <a:r>
              <a:rPr lang="fr-FR" sz="1400" dirty="0" err="1" smtClean="0"/>
              <a:t>updated</a:t>
            </a:r>
            <a:r>
              <a:rPr lang="fr-FR" sz="1400" dirty="0" smtClean="0"/>
              <a:t> or  </a:t>
            </a:r>
            <a:r>
              <a:rPr lang="fr-FR" sz="1400" dirty="0" err="1" smtClean="0"/>
              <a:t>created</a:t>
            </a:r>
            <a:r>
              <a:rPr lang="fr-FR" sz="1400" dirty="0" smtClean="0"/>
              <a:t> per </a:t>
            </a:r>
            <a:r>
              <a:rPr lang="fr-FR" sz="1400" dirty="0" err="1" smtClean="0"/>
              <a:t>dn</a:t>
            </a:r>
            <a:r>
              <a:rPr lang="fr-FR" sz="1400" dirty="0" smtClean="0"/>
              <a:t> </a:t>
            </a:r>
            <a:r>
              <a:rPr lang="fr-FR" sz="1400" dirty="0" err="1" smtClean="0"/>
              <a:t>can</a:t>
            </a:r>
            <a:r>
              <a:rPr lang="fr-FR" sz="1400" dirty="0" smtClean="0"/>
              <a:t> </a:t>
            </a:r>
            <a:r>
              <a:rPr lang="fr-FR" sz="1400" dirty="0" err="1" smtClean="0"/>
              <a:t>be</a:t>
            </a:r>
            <a:r>
              <a:rPr lang="fr-FR" sz="1400" dirty="0" smtClean="0"/>
              <a:t> </a:t>
            </a:r>
            <a:r>
              <a:rPr lang="fr-FR" sz="1400" dirty="0" err="1" smtClean="0"/>
              <a:t>done</a:t>
            </a:r>
            <a:r>
              <a:rPr lang="fr-FR" sz="1400" dirty="0" smtClean="0"/>
              <a:t> </a:t>
            </a:r>
            <a:r>
              <a:rPr lang="fr-FR" sz="1400" dirty="0" err="1" smtClean="0"/>
              <a:t>using</a:t>
            </a:r>
            <a:r>
              <a:rPr lang="fr-FR" sz="1400" dirty="0" smtClean="0"/>
              <a:t> </a:t>
            </a:r>
            <a:r>
              <a:rPr lang="fr-FR" sz="1400" dirty="0" err="1" smtClean="0"/>
              <a:t>something</a:t>
            </a:r>
            <a:r>
              <a:rPr lang="fr-FR" sz="1400" dirty="0" smtClean="0"/>
              <a:t> </a:t>
            </a:r>
            <a:r>
              <a:rPr lang="fr-FR" sz="1400" dirty="0" err="1" smtClean="0"/>
              <a:t>like</a:t>
            </a:r>
            <a:r>
              <a:rPr lang="fr-FR" sz="1400" dirty="0" smtClean="0"/>
              <a:t> </a:t>
            </a:r>
            <a:r>
              <a:rPr lang="fr-FR" sz="1400" dirty="0" err="1" smtClean="0"/>
              <a:t>that</a:t>
            </a:r>
            <a:r>
              <a:rPr lang="fr-FR" sz="1400" dirty="0" smtClean="0"/>
              <a:t> in </a:t>
            </a:r>
            <a:r>
              <a:rPr lang="fr-FR" sz="1400" dirty="0" err="1" smtClean="0"/>
              <a:t>policyelem</a:t>
            </a:r>
            <a:r>
              <a:rPr lang="fr-FR" sz="1400" dirty="0" smtClean="0"/>
              <a:t> log (</a:t>
            </a:r>
            <a:r>
              <a:rPr lang="fr-FR" sz="1400" dirty="0" err="1" smtClean="0"/>
              <a:t>we</a:t>
            </a:r>
            <a:r>
              <a:rPr lang="fr-FR" sz="1400" dirty="0" smtClean="0"/>
              <a:t> </a:t>
            </a:r>
            <a:r>
              <a:rPr lang="fr-FR" sz="1400" dirty="0" err="1" smtClean="0"/>
              <a:t>see</a:t>
            </a:r>
            <a:r>
              <a:rPr lang="fr-FR" sz="1400" dirty="0" smtClean="0"/>
              <a:t> a lot of MO in </a:t>
            </a:r>
            <a:r>
              <a:rPr lang="fr-FR" sz="1400" dirty="0" err="1" smtClean="0"/>
              <a:t>resolved</a:t>
            </a:r>
            <a:r>
              <a:rPr lang="fr-FR" sz="1400" dirty="0" smtClean="0"/>
              <a:t> model </a:t>
            </a:r>
            <a:r>
              <a:rPr lang="fr-FR" sz="1400" dirty="0" err="1" smtClean="0"/>
              <a:t>being</a:t>
            </a:r>
            <a:r>
              <a:rPr lang="fr-FR" sz="1400" dirty="0" smtClean="0"/>
              <a:t> </a:t>
            </a:r>
            <a:r>
              <a:rPr lang="fr-FR" sz="1400" dirty="0" err="1" smtClean="0"/>
              <a:t>created</a:t>
            </a:r>
            <a:r>
              <a:rPr lang="fr-FR" sz="1400" dirty="0" smtClean="0"/>
              <a:t>):</a:t>
            </a:r>
          </a:p>
          <a:p>
            <a:r>
              <a:rPr lang="fr-FR" sz="1200" b="1" dirty="0">
                <a:latin typeface="Courier New" panose="02070309020205020404" pitchFamily="49" charset="0"/>
                <a:cs typeface="Courier New" panose="02070309020205020404" pitchFamily="49" charset="0"/>
              </a:rPr>
              <a:t>pod2-leaf3# </a:t>
            </a:r>
            <a:r>
              <a:rPr lang="fr-FR" sz="1200" b="1" dirty="0" err="1">
                <a:latin typeface="Courier New" panose="02070309020205020404" pitchFamily="49" charset="0"/>
                <a:cs typeface="Courier New" panose="02070309020205020404" pitchFamily="49" charset="0"/>
              </a:rPr>
              <a:t>zgrep</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mit_update</a:t>
            </a:r>
            <a:r>
              <a:rPr lang="fr-FR" sz="1200" b="1" dirty="0">
                <a:latin typeface="Courier New" panose="02070309020205020404" pitchFamily="49" charset="0"/>
                <a:cs typeface="Courier New" panose="02070309020205020404" pitchFamily="49" charset="0"/>
              </a:rPr>
              <a:t> svc_ifc_policyelem.log.5907.gz  | </a:t>
            </a:r>
            <a:r>
              <a:rPr lang="fr-FR" sz="1200" b="1" dirty="0" err="1">
                <a:latin typeface="Courier New" panose="02070309020205020404" pitchFamily="49" charset="0"/>
                <a:cs typeface="Courier New" panose="02070309020205020404" pitchFamily="49" charset="0"/>
              </a:rPr>
              <a:t>egrep</a:t>
            </a:r>
            <a:r>
              <a:rPr lang="fr-FR" sz="1200" b="1" dirty="0">
                <a:latin typeface="Courier New" panose="02070309020205020404" pitchFamily="49" charset="0"/>
                <a:cs typeface="Courier New" panose="02070309020205020404" pitchFamily="49" charset="0"/>
              </a:rPr>
              <a:t> "12:13:" | </a:t>
            </a:r>
            <a:r>
              <a:rPr lang="fr-FR" sz="1200" b="1" dirty="0" err="1">
                <a:latin typeface="Courier New" panose="02070309020205020404" pitchFamily="49" charset="0"/>
                <a:cs typeface="Courier New" panose="02070309020205020404" pitchFamily="49" charset="0"/>
              </a:rPr>
              <a:t>awk</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print</a:t>
            </a:r>
            <a:r>
              <a:rPr lang="fr-FR" sz="1200" b="1" dirty="0">
                <a:latin typeface="Courier New" panose="02070309020205020404" pitchFamily="49" charset="0"/>
                <a:cs typeface="Courier New" panose="02070309020205020404" pitchFamily="49" charset="0"/>
              </a:rPr>
              <a:t> $2}' | </a:t>
            </a:r>
            <a:r>
              <a:rPr lang="fr-FR" sz="1200" b="1" dirty="0" err="1">
                <a:latin typeface="Courier New" panose="02070309020205020404" pitchFamily="49" charset="0"/>
                <a:cs typeface="Courier New" panose="02070309020205020404" pitchFamily="49" charset="0"/>
              </a:rPr>
              <a:t>sed</a:t>
            </a:r>
            <a:r>
              <a:rPr lang="fr-FR" sz="1200" b="1" dirty="0">
                <a:latin typeface="Courier New" panose="02070309020205020404" pitchFamily="49" charset="0"/>
                <a:cs typeface="Courier New" panose="02070309020205020404" pitchFamily="49" charset="0"/>
              </a:rPr>
              <a:t> 's/.*</a:t>
            </a:r>
            <a:r>
              <a:rPr lang="fr-FR" sz="1200" b="1" dirty="0" err="1">
                <a:latin typeface="Courier New" panose="02070309020205020404" pitchFamily="49" charset="0"/>
                <a:cs typeface="Courier New" panose="02070309020205020404" pitchFamily="49" charset="0"/>
              </a:rPr>
              <a:t>dn</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dn</a:t>
            </a:r>
            <a:r>
              <a:rPr lang="fr-FR" sz="1200" b="1" dirty="0">
                <a:latin typeface="Courier New" panose="02070309020205020404" pitchFamily="49" charset="0"/>
                <a:cs typeface="Courier New" panose="02070309020205020404" pitchFamily="49" charset="0"/>
              </a:rPr>
              <a:t>/g' | </a:t>
            </a:r>
            <a:r>
              <a:rPr lang="fr-FR" sz="1200" b="1" dirty="0" err="1">
                <a:latin typeface="Courier New" panose="02070309020205020404" pitchFamily="49" charset="0"/>
                <a:cs typeface="Courier New" panose="02070309020205020404" pitchFamily="49" charset="0"/>
              </a:rPr>
              <a:t>sed</a:t>
            </a:r>
            <a:r>
              <a:rPr lang="fr-FR" sz="1200" b="1" dirty="0">
                <a:latin typeface="Courier New" panose="02070309020205020404" pitchFamily="49" charset="0"/>
                <a:cs typeface="Courier New" panose="02070309020205020404" pitchFamily="49" charset="0"/>
              </a:rPr>
              <a:t> 's/||MIT//g' | </a:t>
            </a:r>
            <a:r>
              <a:rPr lang="fr-FR" sz="1200" b="1" dirty="0" err="1">
                <a:latin typeface="Courier New" panose="02070309020205020404" pitchFamily="49" charset="0"/>
                <a:cs typeface="Courier New" panose="02070309020205020404" pitchFamily="49" charset="0"/>
              </a:rPr>
              <a:t>egrep</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tn-Subnet</a:t>
            </a:r>
            <a:r>
              <a:rPr lang="fr-FR" sz="1200" b="1" dirty="0">
                <a:latin typeface="Courier New" panose="02070309020205020404" pitchFamily="49" charset="0"/>
                <a:cs typeface="Courier New" panose="02070309020205020404" pitchFamily="49" charset="0"/>
              </a:rPr>
              <a:t> | </a:t>
            </a:r>
            <a:r>
              <a:rPr lang="fr-FR" sz="1200" b="1" dirty="0" err="1">
                <a:latin typeface="Courier New" panose="02070309020205020404" pitchFamily="49" charset="0"/>
                <a:cs typeface="Courier New" panose="02070309020205020404" pitchFamily="49" charset="0"/>
              </a:rPr>
              <a:t>wc</a:t>
            </a:r>
            <a:endParaRPr lang="fr-FR" sz="1200" b="1" dirty="0">
              <a:latin typeface="Courier New" panose="02070309020205020404" pitchFamily="49" charset="0"/>
              <a:cs typeface="Courier New" panose="02070309020205020404" pitchFamily="49" charset="0"/>
            </a:endParaRPr>
          </a:p>
          <a:p>
            <a:r>
              <a:rPr lang="fr-FR" sz="1200" b="1" dirty="0">
                <a:latin typeface="Courier New" panose="02070309020205020404" pitchFamily="49" charset="0"/>
                <a:cs typeface="Courier New" panose="02070309020205020404" pitchFamily="49" charset="0"/>
              </a:rPr>
              <a:t>     91      91    </a:t>
            </a:r>
            <a:r>
              <a:rPr lang="fr-FR" sz="1200" b="1" dirty="0" smtClean="0">
                <a:latin typeface="Courier New" panose="02070309020205020404" pitchFamily="49" charset="0"/>
                <a:cs typeface="Courier New" panose="02070309020205020404" pitchFamily="49" charset="0"/>
              </a:rPr>
              <a:t>8293</a:t>
            </a:r>
          </a:p>
          <a:p>
            <a:pPr marL="57136" indent="0">
              <a:spcBef>
                <a:spcPts val="0"/>
              </a:spcBef>
              <a:buNone/>
            </a:pPr>
            <a:r>
              <a:rPr lang="fr-FR" sz="800" b="1" dirty="0">
                <a:latin typeface="Courier New" panose="02070309020205020404" pitchFamily="49" charset="0"/>
                <a:cs typeface="Courier New" panose="02070309020205020404" pitchFamily="49" charset="0"/>
              </a:rPr>
              <a:t>pod2-leaf3# </a:t>
            </a:r>
            <a:r>
              <a:rPr lang="fr-FR" sz="1200" b="1" dirty="0" err="1">
                <a:solidFill>
                  <a:srgbClr val="FF0000"/>
                </a:solidFill>
                <a:latin typeface="Courier New" panose="02070309020205020404" pitchFamily="49" charset="0"/>
                <a:cs typeface="Courier New" panose="02070309020205020404" pitchFamily="49" charset="0"/>
              </a:rPr>
              <a:t>zgrep</a:t>
            </a:r>
            <a:r>
              <a:rPr lang="fr-FR" sz="1200" b="1" dirty="0">
                <a:solidFill>
                  <a:srgbClr val="FF0000"/>
                </a:solidFill>
                <a:latin typeface="Courier New" panose="02070309020205020404" pitchFamily="49" charset="0"/>
                <a:cs typeface="Courier New" panose="02070309020205020404" pitchFamily="49" charset="0"/>
              </a:rPr>
              <a:t> </a:t>
            </a:r>
            <a:r>
              <a:rPr lang="fr-FR" sz="1200" b="1" dirty="0" err="1">
                <a:solidFill>
                  <a:srgbClr val="FF0000"/>
                </a:solidFill>
                <a:latin typeface="Courier New" panose="02070309020205020404" pitchFamily="49" charset="0"/>
                <a:cs typeface="Courier New" panose="02070309020205020404" pitchFamily="49" charset="0"/>
              </a:rPr>
              <a:t>mit_update</a:t>
            </a:r>
            <a:r>
              <a:rPr lang="fr-FR" sz="1200" b="1" dirty="0">
                <a:solidFill>
                  <a:srgbClr val="FF0000"/>
                </a:solidFill>
                <a:latin typeface="Courier New" panose="02070309020205020404" pitchFamily="49" charset="0"/>
                <a:cs typeface="Courier New" panose="02070309020205020404" pitchFamily="49" charset="0"/>
              </a:rPr>
              <a:t> </a:t>
            </a:r>
            <a:r>
              <a:rPr lang="fr-FR" sz="800" b="1" dirty="0">
                <a:latin typeface="Courier New" panose="02070309020205020404" pitchFamily="49" charset="0"/>
                <a:cs typeface="Courier New" panose="02070309020205020404" pitchFamily="49" charset="0"/>
              </a:rPr>
              <a:t>svc_ifc_policyelem.log.5907.gz  | </a:t>
            </a:r>
            <a:r>
              <a:rPr lang="fr-FR" sz="800" b="1" dirty="0" err="1">
                <a:latin typeface="Courier New" panose="02070309020205020404" pitchFamily="49" charset="0"/>
                <a:cs typeface="Courier New" panose="02070309020205020404" pitchFamily="49" charset="0"/>
              </a:rPr>
              <a:t>egrep</a:t>
            </a:r>
            <a:r>
              <a:rPr lang="fr-FR" sz="800" b="1" dirty="0">
                <a:latin typeface="Courier New" panose="02070309020205020404" pitchFamily="49" charset="0"/>
                <a:cs typeface="Courier New" panose="02070309020205020404" pitchFamily="49" charset="0"/>
              </a:rPr>
              <a:t> "12:13:" | </a:t>
            </a:r>
            <a:r>
              <a:rPr lang="fr-FR" sz="800" b="1" dirty="0" err="1">
                <a:latin typeface="Courier New" panose="02070309020205020404" pitchFamily="49" charset="0"/>
                <a:cs typeface="Courier New" panose="02070309020205020404" pitchFamily="49" charset="0"/>
              </a:rPr>
              <a:t>awk</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print</a:t>
            </a:r>
            <a:r>
              <a:rPr lang="fr-FR" sz="800" b="1" dirty="0">
                <a:latin typeface="Courier New" panose="02070309020205020404" pitchFamily="49" charset="0"/>
                <a:cs typeface="Courier New" panose="02070309020205020404" pitchFamily="49" charset="0"/>
              </a:rPr>
              <a:t> $2}' | </a:t>
            </a:r>
            <a:r>
              <a:rPr lang="fr-FR" sz="800" b="1" dirty="0" err="1">
                <a:latin typeface="Courier New" panose="02070309020205020404" pitchFamily="49" charset="0"/>
                <a:cs typeface="Courier New" panose="02070309020205020404" pitchFamily="49" charset="0"/>
              </a:rPr>
              <a:t>sed</a:t>
            </a:r>
            <a:r>
              <a:rPr lang="fr-FR" sz="800" b="1" dirty="0">
                <a:latin typeface="Courier New" panose="02070309020205020404" pitchFamily="49" charset="0"/>
                <a:cs typeface="Courier New" panose="02070309020205020404" pitchFamily="49" charset="0"/>
              </a:rPr>
              <a:t> 's/.*</a:t>
            </a: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/g' | </a:t>
            </a:r>
            <a:r>
              <a:rPr lang="fr-FR" sz="800" b="1" dirty="0" err="1">
                <a:latin typeface="Courier New" panose="02070309020205020404" pitchFamily="49" charset="0"/>
                <a:cs typeface="Courier New" panose="02070309020205020404" pitchFamily="49" charset="0"/>
              </a:rPr>
              <a:t>sed</a:t>
            </a:r>
            <a:r>
              <a:rPr lang="fr-FR" sz="800" b="1" dirty="0">
                <a:latin typeface="Courier New" panose="02070309020205020404" pitchFamily="49" charset="0"/>
                <a:cs typeface="Courier New" panose="02070309020205020404" pitchFamily="49" charset="0"/>
              </a:rPr>
              <a:t> 's/||MIT//g' | </a:t>
            </a:r>
            <a:r>
              <a:rPr lang="fr-FR" sz="800" b="1" dirty="0" err="1">
                <a:latin typeface="Courier New" panose="02070309020205020404" pitchFamily="49" charset="0"/>
                <a:cs typeface="Courier New" panose="02070309020205020404" pitchFamily="49" charset="0"/>
              </a:rPr>
              <a:t>egrep</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tn-Subnet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a:t>
            </a:r>
            <a:r>
              <a:rPr lang="fr-FR" sz="800" b="1" dirty="0" err="1">
                <a:solidFill>
                  <a:srgbClr val="FF0000"/>
                </a:solidFill>
                <a:latin typeface="Courier New" panose="02070309020205020404" pitchFamily="49" charset="0"/>
                <a:cs typeface="Courier New" panose="02070309020205020404" pitchFamily="49" charset="0"/>
              </a:rPr>
              <a:t>n</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epp</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fv</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ap</a:t>
            </a:r>
            <a:r>
              <a:rPr lang="fr-FR" sz="800" b="1" dirty="0">
                <a:solidFill>
                  <a:srgbClr val="FF0000"/>
                </a:solidFill>
                <a:latin typeface="Courier New" panose="02070309020205020404" pitchFamily="49" charset="0"/>
                <a:cs typeface="Courier New" panose="02070309020205020404" pitchFamily="49" charset="0"/>
              </a:rPr>
              <a:t>-App/epg-EPG1]</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lEpP</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rseppToMonPol</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remotepolholder</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rstoRemoteMonPol</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tn-common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monepg</a:t>
            </a:r>
            <a:r>
              <a:rPr lang="fr-FR" sz="800" b="1" dirty="0">
                <a:latin typeface="Courier New" panose="02070309020205020404" pitchFamily="49" charset="0"/>
                <a:cs typeface="Courier New" panose="02070309020205020404" pitchFamily="49" charset="0"/>
              </a:rPr>
              <a:t>-default]/cons-[uni/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rseppToMonPol</a:t>
            </a:r>
            <a:r>
              <a:rPr lang="fr-FR" sz="800" b="1" dirty="0">
                <a:latin typeface="Courier New" panose="02070309020205020404" pitchFamily="49" charset="0"/>
                <a:cs typeface="Courier New" panose="02070309020205020404" pitchFamily="49" charset="0"/>
              </a:rPr>
              <a:t>]</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pullReppCont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pullReppCont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rstoRemoteREpPCont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domcont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domcont</a:t>
            </a:r>
            <a:r>
              <a:rPr lang="fr-FR" sz="800" b="1" dirty="0">
                <a:latin typeface="Courier New" panose="02070309020205020404" pitchFamily="49" charset="0"/>
                <a:cs typeface="Courier New" panose="02070309020205020404" pitchFamily="49" charset="0"/>
              </a:rPr>
              <a:t>/dom-[uni/phys-phys_pod2_RD]</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dominfcont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dominf</a:t>
            </a:r>
            <a:r>
              <a:rPr lang="fr-FR" sz="800" b="1" dirty="0">
                <a:latin typeface="Courier New" panose="02070309020205020404" pitchFamily="49" charset="0"/>
                <a:cs typeface="Courier New" panose="02070309020205020404" pitchFamily="49" charset="0"/>
              </a:rPr>
              <a:t>-[uni/phys-phys_pod2_RD]/</a:t>
            </a:r>
            <a:r>
              <a:rPr lang="fr-FR" sz="800" b="1" dirty="0" err="1">
                <a:latin typeface="Courier New" panose="02070309020205020404" pitchFamily="49" charset="0"/>
                <a:cs typeface="Courier New" panose="02070309020205020404" pitchFamily="49" charset="0"/>
              </a:rPr>
              <a:t>eppusage</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usegEPgDefCont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r>
              <a:rPr lang="fr-FR" sz="800" b="1" dirty="0" err="1">
                <a:latin typeface="Courier New" panose="02070309020205020404" pitchFamily="49" charset="0"/>
                <a:cs typeface="Courier New" panose="02070309020205020404" pitchFamily="49" charset="0"/>
              </a:rPr>
              <a:t>qoscustom</a:t>
            </a:r>
            <a:r>
              <a:rPr lang="fr-FR" sz="800" b="1" dirty="0">
                <a:latin typeface="Courier New" panose="02070309020205020404" pitchFamily="49" charset="0"/>
                <a:cs typeface="Courier New" panose="02070309020205020404" pitchFamily="49" charset="0"/>
              </a:rPr>
              <a:t>-default</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-App/epg-EPG1]/node-103</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-App/epg-EPG1]/node-103/</a:t>
            </a:r>
            <a:r>
              <a:rPr lang="fr-FR" sz="800" b="1" dirty="0" err="1">
                <a:latin typeface="Courier New" panose="02070309020205020404" pitchFamily="49" charset="0"/>
                <a:cs typeface="Courier New" panose="02070309020205020404" pitchFamily="49" charset="0"/>
              </a:rPr>
              <a:t>epcont</a:t>
            </a: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err="1">
                <a:solidFill>
                  <a:srgbClr val="FF0000"/>
                </a:solidFill>
                <a:latin typeface="Courier New" panose="02070309020205020404" pitchFamily="49" charset="0"/>
                <a:cs typeface="Courier New" panose="02070309020205020404" pitchFamily="49" charset="0"/>
              </a:rPr>
              <a:t>dn</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epp</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fv</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ap</a:t>
            </a:r>
            <a:r>
              <a:rPr lang="fr-FR" sz="800" b="1" dirty="0">
                <a:solidFill>
                  <a:srgbClr val="FF0000"/>
                </a:solidFill>
                <a:latin typeface="Courier New" panose="02070309020205020404" pitchFamily="49" charset="0"/>
                <a:cs typeface="Courier New" panose="02070309020205020404" pitchFamily="49" charset="0"/>
              </a:rPr>
              <a:t>-App/epg-EPG1]/node-103/</a:t>
            </a:r>
            <a:r>
              <a:rPr lang="fr-FR" sz="800" b="1" dirty="0" err="1">
                <a:solidFill>
                  <a:srgbClr val="FF0000"/>
                </a:solidFill>
                <a:latin typeface="Courier New" panose="02070309020205020404" pitchFamily="49" charset="0"/>
                <a:cs typeface="Courier New" panose="02070309020205020404" pitchFamily="49" charset="0"/>
              </a:rPr>
              <a:t>stpathatt</a:t>
            </a:r>
            <a:r>
              <a:rPr lang="fr-FR" sz="800" b="1" dirty="0">
                <a:solidFill>
                  <a:srgbClr val="FF0000"/>
                </a:solidFill>
                <a:latin typeface="Courier New" panose="02070309020205020404" pitchFamily="49" charset="0"/>
                <a:cs typeface="Courier New" panose="02070309020205020404" pitchFamily="49" charset="0"/>
              </a:rPr>
              <a:t>-[eth1/33]</a:t>
            </a:r>
          </a:p>
          <a:p>
            <a:pPr marL="57136" indent="0">
              <a:spcBef>
                <a:spcPts val="0"/>
              </a:spcBef>
              <a:buNone/>
            </a:pPr>
            <a:r>
              <a:rPr lang="fr-FR" sz="800" b="1" dirty="0" err="1">
                <a:solidFill>
                  <a:srgbClr val="FF0000"/>
                </a:solidFill>
                <a:latin typeface="Courier New" panose="02070309020205020404" pitchFamily="49" charset="0"/>
                <a:cs typeface="Courier New" panose="02070309020205020404" pitchFamily="49" charset="0"/>
              </a:rPr>
              <a:t>dn</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epp</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fv</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ap</a:t>
            </a:r>
            <a:r>
              <a:rPr lang="fr-FR" sz="800" b="1" dirty="0">
                <a:solidFill>
                  <a:srgbClr val="FF0000"/>
                </a:solidFill>
                <a:latin typeface="Courier New" panose="02070309020205020404" pitchFamily="49" charset="0"/>
                <a:cs typeface="Courier New" panose="02070309020205020404" pitchFamily="49" charset="0"/>
              </a:rPr>
              <a:t>-App/epg-EPG1]/node-103/</a:t>
            </a:r>
            <a:r>
              <a:rPr lang="fr-FR" sz="800" b="1" dirty="0" err="1">
                <a:solidFill>
                  <a:srgbClr val="FF0000"/>
                </a:solidFill>
                <a:latin typeface="Courier New" panose="02070309020205020404" pitchFamily="49" charset="0"/>
                <a:cs typeface="Courier New" panose="02070309020205020404" pitchFamily="49" charset="0"/>
              </a:rPr>
              <a:t>stpathatt</a:t>
            </a:r>
            <a:r>
              <a:rPr lang="fr-FR" sz="800" b="1" dirty="0">
                <a:solidFill>
                  <a:srgbClr val="FF0000"/>
                </a:solidFill>
                <a:latin typeface="Courier New" panose="02070309020205020404" pitchFamily="49" charset="0"/>
                <a:cs typeface="Courier New" panose="02070309020205020404" pitchFamily="49" charset="0"/>
              </a:rPr>
              <a:t>-[eth1/33]/</a:t>
            </a:r>
            <a:r>
              <a:rPr lang="fr-FR" sz="800" b="1" dirty="0" err="1">
                <a:solidFill>
                  <a:srgbClr val="FF0000"/>
                </a:solidFill>
                <a:latin typeface="Courier New" panose="02070309020205020404" pitchFamily="49" charset="0"/>
                <a:cs typeface="Courier New" panose="02070309020205020404" pitchFamily="49" charset="0"/>
              </a:rPr>
              <a:t>conndef</a:t>
            </a:r>
            <a:endParaRPr lang="fr-FR" sz="800" b="1" dirty="0">
              <a:solidFill>
                <a:srgbClr val="FF0000"/>
              </a:solidFill>
              <a:latin typeface="Courier New" panose="02070309020205020404" pitchFamily="49" charset="0"/>
              <a:cs typeface="Courier New" panose="02070309020205020404" pitchFamily="49" charset="0"/>
            </a:endParaRPr>
          </a:p>
          <a:p>
            <a:pPr marL="57136" indent="0">
              <a:spcBef>
                <a:spcPts val="0"/>
              </a:spcBef>
              <a:buNone/>
            </a:pPr>
            <a:r>
              <a:rPr lang="fr-FR" sz="800" b="1" dirty="0" err="1">
                <a:solidFill>
                  <a:srgbClr val="FF0000"/>
                </a:solidFill>
                <a:latin typeface="Courier New" panose="02070309020205020404" pitchFamily="49" charset="0"/>
                <a:cs typeface="Courier New" panose="02070309020205020404" pitchFamily="49" charset="0"/>
              </a:rPr>
              <a:t>dn</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epp</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fv</a:t>
            </a:r>
            <a:r>
              <a:rPr lang="fr-FR" sz="800" b="1" dirty="0">
                <a:solidFill>
                  <a:srgbClr val="FF0000"/>
                </a:solidFill>
                <a:latin typeface="Courier New" panose="02070309020205020404" pitchFamily="49" charset="0"/>
                <a:cs typeface="Courier New" panose="02070309020205020404" pitchFamily="49" charset="0"/>
              </a:rPr>
              <a:t>-[uni/</a:t>
            </a:r>
            <a:r>
              <a:rPr lang="fr-FR" sz="800" b="1" dirty="0" err="1">
                <a:solidFill>
                  <a:srgbClr val="FF0000"/>
                </a:solidFill>
                <a:latin typeface="Courier New" panose="02070309020205020404" pitchFamily="49" charset="0"/>
                <a:cs typeface="Courier New" panose="02070309020205020404" pitchFamily="49" charset="0"/>
              </a:rPr>
              <a:t>tn-Subnet</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ap</a:t>
            </a:r>
            <a:r>
              <a:rPr lang="fr-FR" sz="800" b="1" dirty="0">
                <a:solidFill>
                  <a:srgbClr val="FF0000"/>
                </a:solidFill>
                <a:latin typeface="Courier New" panose="02070309020205020404" pitchFamily="49" charset="0"/>
                <a:cs typeface="Courier New" panose="02070309020205020404" pitchFamily="49" charset="0"/>
              </a:rPr>
              <a:t>-App/epg-EPG1]/node-103/</a:t>
            </a:r>
            <a:r>
              <a:rPr lang="fr-FR" sz="800" b="1" dirty="0" err="1">
                <a:solidFill>
                  <a:srgbClr val="FF0000"/>
                </a:solidFill>
                <a:latin typeface="Courier New" panose="02070309020205020404" pitchFamily="49" charset="0"/>
                <a:cs typeface="Courier New" panose="02070309020205020404" pitchFamily="49" charset="0"/>
              </a:rPr>
              <a:t>stpathatt</a:t>
            </a:r>
            <a:r>
              <a:rPr lang="fr-FR" sz="800" b="1" dirty="0">
                <a:solidFill>
                  <a:srgbClr val="FF0000"/>
                </a:solidFill>
                <a:latin typeface="Courier New" panose="02070309020205020404" pitchFamily="49" charset="0"/>
                <a:cs typeface="Courier New" panose="02070309020205020404" pitchFamily="49" charset="0"/>
              </a:rPr>
              <a:t>-[eth1/33]/</a:t>
            </a:r>
            <a:r>
              <a:rPr lang="fr-FR" sz="800" b="1" dirty="0" err="1">
                <a:solidFill>
                  <a:srgbClr val="FF0000"/>
                </a:solidFill>
                <a:latin typeface="Courier New" panose="02070309020205020404" pitchFamily="49" charset="0"/>
                <a:cs typeface="Courier New" panose="02070309020205020404" pitchFamily="49" charset="0"/>
              </a:rPr>
              <a:t>conndef</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conn</a:t>
            </a:r>
            <a:r>
              <a:rPr lang="fr-FR" sz="800" b="1" dirty="0">
                <a:solidFill>
                  <a:srgbClr val="FF0000"/>
                </a:solidFill>
                <a:latin typeface="Courier New" panose="02070309020205020404" pitchFamily="49" charset="0"/>
                <a:cs typeface="Courier New" panose="02070309020205020404" pitchFamily="49" charset="0"/>
              </a:rPr>
              <a:t>-[vlan-300]-[0.0.0.0]</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remotepolholder</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rstoRemoteBDDef</a:t>
            </a:r>
            <a:r>
              <a:rPr lang="fr-FR" sz="800" b="1" dirty="0">
                <a:latin typeface="Courier New" panose="02070309020205020404" pitchFamily="49" charset="0"/>
                <a:cs typeface="Courier New" panose="02070309020205020404" pitchFamily="49" charset="0"/>
              </a:rPr>
              <a:t>-[uni/bd-[uni/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/BD-BD1]-</a:t>
            </a:r>
            <a:r>
              <a:rPr lang="fr-FR" sz="800" b="1" dirty="0" err="1">
                <a:latin typeface="Courier New" panose="02070309020205020404" pitchFamily="49" charset="0"/>
                <a:cs typeface="Courier New" panose="02070309020205020404" pitchFamily="49" charset="0"/>
              </a:rPr>
              <a:t>isSvc</a:t>
            </a:r>
            <a:r>
              <a:rPr lang="fr-FR" sz="800" b="1" dirty="0">
                <a:latin typeface="Courier New" panose="02070309020205020404" pitchFamily="49" charset="0"/>
                <a:cs typeface="Courier New" panose="02070309020205020404" pitchFamily="49" charset="0"/>
              </a:rPr>
              <a:t>-no]</a:t>
            </a:r>
          </a:p>
          <a:p>
            <a:pPr marL="57136" indent="0">
              <a:spcBef>
                <a:spcPts val="0"/>
              </a:spcBef>
              <a:buNone/>
            </a:pP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remotepolholder</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rstoRemoteBDDef</a:t>
            </a:r>
            <a:r>
              <a:rPr lang="fr-FR" sz="800" b="1" dirty="0">
                <a:latin typeface="Courier New" panose="02070309020205020404" pitchFamily="49" charset="0"/>
                <a:cs typeface="Courier New" panose="02070309020205020404" pitchFamily="49" charset="0"/>
              </a:rPr>
              <a:t>-[uni/bd-[uni/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/BD-BD1]-</a:t>
            </a:r>
            <a:r>
              <a:rPr lang="fr-FR" sz="800" b="1" dirty="0" err="1">
                <a:latin typeface="Courier New" panose="02070309020205020404" pitchFamily="49" charset="0"/>
                <a:cs typeface="Courier New" panose="02070309020205020404" pitchFamily="49" charset="0"/>
              </a:rPr>
              <a:t>isSvc</a:t>
            </a:r>
            <a:r>
              <a:rPr lang="fr-FR" sz="800" b="1" dirty="0">
                <a:latin typeface="Courier New" panose="02070309020205020404" pitchFamily="49" charset="0"/>
                <a:cs typeface="Courier New" panose="02070309020205020404" pitchFamily="49" charset="0"/>
              </a:rPr>
              <a:t>-no]/cons-[uni/</a:t>
            </a:r>
            <a:r>
              <a:rPr lang="fr-FR" sz="800" b="1" dirty="0" err="1">
                <a:latin typeface="Courier New" panose="02070309020205020404" pitchFamily="49" charset="0"/>
                <a:cs typeface="Courier New" panose="02070309020205020404" pitchFamily="49" charset="0"/>
              </a:rPr>
              <a:t>epp</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fv</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tn-Subnet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ap</a:t>
            </a:r>
            <a:r>
              <a:rPr lang="fr-FR" sz="800" b="1" dirty="0">
                <a:latin typeface="Courier New" panose="02070309020205020404" pitchFamily="49" charset="0"/>
                <a:cs typeface="Courier New" panose="02070309020205020404" pitchFamily="49" charset="0"/>
              </a:rPr>
              <a:t>-App/epg-EPG1]]</a:t>
            </a:r>
          </a:p>
          <a:p>
            <a:pPr marL="57136" indent="0">
              <a:buNone/>
            </a:pPr>
            <a:endParaRPr lang="fr-FR" sz="12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337873" y="0"/>
            <a:ext cx="8345488" cy="731837"/>
          </a:xfrm>
        </p:spPr>
        <p:txBody>
          <a:bodyPr/>
          <a:lstStyle/>
          <a:p>
            <a:r>
              <a:rPr lang="fr-FR" dirty="0" err="1" smtClean="0"/>
              <a:t>Example</a:t>
            </a:r>
            <a:r>
              <a:rPr lang="fr-FR" dirty="0" smtClean="0"/>
              <a:t> – </a:t>
            </a:r>
            <a:r>
              <a:rPr lang="fr-FR" dirty="0" err="1" smtClean="0"/>
              <a:t>step</a:t>
            </a:r>
            <a:r>
              <a:rPr lang="fr-FR" dirty="0" smtClean="0"/>
              <a:t> 2 (</a:t>
            </a:r>
            <a:r>
              <a:rPr lang="fr-FR" dirty="0" err="1" smtClean="0"/>
              <a:t>cont</a:t>
            </a:r>
            <a:r>
              <a:rPr lang="fr-FR" dirty="0" smtClean="0"/>
              <a:t>).</a:t>
            </a:r>
            <a:endParaRPr lang="fr-FR" dirty="0"/>
          </a:p>
        </p:txBody>
      </p:sp>
    </p:spTree>
    <p:extLst>
      <p:ext uri="{BB962C8B-B14F-4D97-AF65-F5344CB8AC3E}">
        <p14:creationId xmlns:p14="http://schemas.microsoft.com/office/powerpoint/2010/main" val="152042699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0925" y="994323"/>
            <a:ext cx="8345488" cy="3416312"/>
          </a:xfrm>
        </p:spPr>
        <p:txBody>
          <a:bodyPr/>
          <a:lstStyle/>
          <a:p>
            <a:r>
              <a:rPr lang="fr-FR" b="1" dirty="0" err="1" smtClean="0">
                <a:solidFill>
                  <a:srgbClr val="FF0000"/>
                </a:solidFill>
                <a:latin typeface="+mj-lt"/>
              </a:rPr>
              <a:t>Subnet</a:t>
            </a:r>
            <a:r>
              <a:rPr lang="fr-FR" b="1" dirty="0" smtClean="0">
                <a:solidFill>
                  <a:srgbClr val="FF0000"/>
                </a:solidFill>
                <a:latin typeface="+mj-lt"/>
              </a:rPr>
              <a:t> </a:t>
            </a:r>
            <a:r>
              <a:rPr lang="fr-FR" b="1" dirty="0" err="1" smtClean="0">
                <a:solidFill>
                  <a:srgbClr val="FF0000"/>
                </a:solidFill>
                <a:latin typeface="+mj-lt"/>
              </a:rPr>
              <a:t>is</a:t>
            </a:r>
            <a:r>
              <a:rPr lang="fr-FR" b="1" dirty="0" smtClean="0">
                <a:solidFill>
                  <a:srgbClr val="FF0000"/>
                </a:solidFill>
                <a:latin typeface="+mj-lt"/>
              </a:rPr>
              <a:t> </a:t>
            </a:r>
            <a:r>
              <a:rPr lang="fr-FR" b="1" dirty="0" err="1" smtClean="0">
                <a:solidFill>
                  <a:srgbClr val="FF0000"/>
                </a:solidFill>
                <a:latin typeface="+mj-lt"/>
              </a:rPr>
              <a:t>also</a:t>
            </a:r>
            <a:r>
              <a:rPr lang="fr-FR" b="1" dirty="0" smtClean="0">
                <a:solidFill>
                  <a:srgbClr val="FF0000"/>
                </a:solidFill>
                <a:latin typeface="+mj-lt"/>
              </a:rPr>
              <a:t> </a:t>
            </a:r>
            <a:r>
              <a:rPr lang="fr-FR" b="1" dirty="0" err="1" smtClean="0">
                <a:solidFill>
                  <a:srgbClr val="FF0000"/>
                </a:solidFill>
                <a:latin typeface="+mj-lt"/>
              </a:rPr>
              <a:t>created</a:t>
            </a:r>
            <a:r>
              <a:rPr lang="fr-FR" b="1" dirty="0" smtClean="0">
                <a:solidFill>
                  <a:srgbClr val="FF0000"/>
                </a:solidFill>
                <a:latin typeface="+mj-lt"/>
              </a:rPr>
              <a:t> : </a:t>
            </a:r>
          </a:p>
          <a:p>
            <a:pPr>
              <a:spcBef>
                <a:spcPts val="0"/>
              </a:spcBef>
            </a:pPr>
            <a:r>
              <a:rPr lang="fr-FR" sz="800" b="1" dirty="0" smtClean="0"/>
              <a:t>pod2-leaf3</a:t>
            </a:r>
            <a:r>
              <a:rPr lang="fr-FR" sz="800" b="1" dirty="0"/>
              <a:t># </a:t>
            </a:r>
            <a:r>
              <a:rPr lang="fr-FR" b="1" dirty="0" err="1">
                <a:solidFill>
                  <a:srgbClr val="FF0000"/>
                </a:solidFill>
              </a:rPr>
              <a:t>zgrep</a:t>
            </a:r>
            <a:r>
              <a:rPr lang="fr-FR" b="1" dirty="0">
                <a:solidFill>
                  <a:srgbClr val="FF0000"/>
                </a:solidFill>
              </a:rPr>
              <a:t> </a:t>
            </a:r>
            <a:r>
              <a:rPr lang="fr-FR" b="1" dirty="0" err="1">
                <a:solidFill>
                  <a:srgbClr val="FF0000"/>
                </a:solidFill>
              </a:rPr>
              <a:t>mit_update</a:t>
            </a:r>
            <a:r>
              <a:rPr lang="fr-FR" b="1" dirty="0">
                <a:solidFill>
                  <a:srgbClr val="FF0000"/>
                </a:solidFill>
              </a:rPr>
              <a:t> </a:t>
            </a:r>
            <a:r>
              <a:rPr lang="fr-FR" sz="800" b="1" dirty="0"/>
              <a:t>svc_ifc_policyelem.log.5907.gz  | </a:t>
            </a:r>
            <a:r>
              <a:rPr lang="fr-FR" sz="800" b="1" dirty="0" err="1"/>
              <a:t>egrep</a:t>
            </a:r>
            <a:r>
              <a:rPr lang="fr-FR" sz="800" b="1" dirty="0"/>
              <a:t> "12:13:" | </a:t>
            </a:r>
            <a:r>
              <a:rPr lang="fr-FR" sz="800" b="1" dirty="0" err="1"/>
              <a:t>awk</a:t>
            </a:r>
            <a:r>
              <a:rPr lang="fr-FR" sz="800" b="1" dirty="0"/>
              <a:t> '{</a:t>
            </a:r>
            <a:r>
              <a:rPr lang="fr-FR" sz="800" b="1" dirty="0" err="1"/>
              <a:t>print</a:t>
            </a:r>
            <a:r>
              <a:rPr lang="fr-FR" sz="800" b="1" dirty="0"/>
              <a:t> $2}' | </a:t>
            </a:r>
            <a:r>
              <a:rPr lang="fr-FR" sz="800" b="1" dirty="0" err="1"/>
              <a:t>sed</a:t>
            </a:r>
            <a:r>
              <a:rPr lang="fr-FR" sz="800" b="1" dirty="0"/>
              <a:t> 's/.*</a:t>
            </a:r>
            <a:r>
              <a:rPr lang="fr-FR" sz="800" b="1" dirty="0" err="1"/>
              <a:t>dn</a:t>
            </a:r>
            <a:r>
              <a:rPr lang="fr-FR" sz="800" b="1" dirty="0"/>
              <a:t>/</a:t>
            </a:r>
            <a:r>
              <a:rPr lang="fr-FR" sz="800" b="1" dirty="0" err="1"/>
              <a:t>dn</a:t>
            </a:r>
            <a:r>
              <a:rPr lang="fr-FR" sz="800" b="1" dirty="0"/>
              <a:t>/g' | </a:t>
            </a:r>
            <a:r>
              <a:rPr lang="fr-FR" sz="800" b="1" dirty="0" err="1"/>
              <a:t>sed</a:t>
            </a:r>
            <a:r>
              <a:rPr lang="fr-FR" sz="800" b="1" dirty="0"/>
              <a:t> 's/||MIT//g' | </a:t>
            </a:r>
            <a:r>
              <a:rPr lang="fr-FR" sz="800" b="1" dirty="0" err="1"/>
              <a:t>egrep</a:t>
            </a:r>
            <a:r>
              <a:rPr lang="fr-FR" sz="800" b="1" dirty="0"/>
              <a:t> "</a:t>
            </a:r>
            <a:r>
              <a:rPr lang="fr-FR" sz="800" b="1" dirty="0" err="1"/>
              <a:t>tn-Subnet</a:t>
            </a:r>
            <a:r>
              <a:rPr lang="fr-FR" sz="800" b="1" dirty="0"/>
              <a:t>.*10.99.99"</a:t>
            </a:r>
          </a:p>
          <a:p>
            <a:pPr>
              <a:spcBef>
                <a:spcPts val="0"/>
              </a:spcBef>
            </a:pPr>
            <a:r>
              <a:rPr lang="fr-FR" sz="800" b="1" dirty="0" err="1"/>
              <a:t>dn</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a:t>
            </a:r>
          </a:p>
          <a:p>
            <a:pPr>
              <a:spcBef>
                <a:spcPts val="0"/>
              </a:spcBef>
            </a:pPr>
            <a:r>
              <a:rPr lang="fr-FR" sz="800" b="1" dirty="0" err="1"/>
              <a:t>dn</a:t>
            </a:r>
            <a:r>
              <a:rPr lang="fr-FR" sz="800" b="1" dirty="0"/>
              <a:t>=</a:t>
            </a:r>
            <a:r>
              <a:rPr lang="fr-FR" sz="800" b="1" dirty="0" err="1"/>
              <a:t>sys</a:t>
            </a:r>
            <a:r>
              <a:rPr lang="fr-FR" sz="800" b="1" dirty="0"/>
              <a:t>/ipv4/</a:t>
            </a:r>
            <a:r>
              <a:rPr lang="fr-FR" sz="800" b="1" dirty="0" err="1"/>
              <a:t>inst</a:t>
            </a:r>
            <a:r>
              <a:rPr lang="fr-FR" sz="800" b="1" dirty="0"/>
              <a:t>/</a:t>
            </a:r>
            <a:r>
              <a:rPr lang="fr-FR" sz="800" b="1" dirty="0" err="1"/>
              <a:t>dom-Subnet:Subnet</a:t>
            </a:r>
            <a:r>
              <a:rPr lang="fr-FR" sz="800" b="1" dirty="0"/>
              <a:t>/</a:t>
            </a:r>
            <a:r>
              <a:rPr lang="fr-FR" sz="800" b="1" dirty="0" err="1"/>
              <a:t>rt</a:t>
            </a:r>
            <a:r>
              <a:rPr lang="fr-FR" sz="800" b="1" dirty="0"/>
              <a:t>-[10.99.99.0/24]/</a:t>
            </a:r>
            <a:r>
              <a:rPr lang="fr-FR" sz="800" b="1" dirty="0" err="1"/>
              <a:t>rsrouteToRouteDef</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a:t>
            </a:r>
          </a:p>
          <a:p>
            <a:pPr>
              <a:spcBef>
                <a:spcPts val="0"/>
              </a:spcBef>
            </a:pPr>
            <a:r>
              <a:rPr lang="fr-FR" sz="800" b="1" dirty="0" err="1"/>
              <a:t>dn</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a:t>
            </a:r>
            <a:r>
              <a:rPr lang="fr-FR" sz="800" b="1" dirty="0" err="1"/>
              <a:t>rtrouteToRouteDef</a:t>
            </a:r>
            <a:r>
              <a:rPr lang="fr-FR" sz="800" b="1" dirty="0"/>
              <a:t>-[</a:t>
            </a:r>
            <a:r>
              <a:rPr lang="fr-FR" sz="800" b="1" dirty="0" err="1"/>
              <a:t>sys</a:t>
            </a:r>
            <a:r>
              <a:rPr lang="fr-FR" sz="800" b="1" dirty="0"/>
              <a:t>/ipv4/</a:t>
            </a:r>
            <a:r>
              <a:rPr lang="fr-FR" sz="800" b="1" dirty="0" err="1"/>
              <a:t>inst</a:t>
            </a:r>
            <a:r>
              <a:rPr lang="fr-FR" sz="800" b="1" dirty="0"/>
              <a:t>/</a:t>
            </a:r>
            <a:r>
              <a:rPr lang="fr-FR" sz="800" b="1" dirty="0" err="1"/>
              <a:t>dom-Subnet:Subnet</a:t>
            </a:r>
            <a:r>
              <a:rPr lang="fr-FR" sz="800" b="1" dirty="0"/>
              <a:t>/</a:t>
            </a:r>
            <a:r>
              <a:rPr lang="fr-FR" sz="800" b="1" dirty="0" err="1"/>
              <a:t>rt</a:t>
            </a:r>
            <a:r>
              <a:rPr lang="fr-FR" sz="800" b="1" dirty="0"/>
              <a:t>-[10.99.99.0/24]]</a:t>
            </a:r>
          </a:p>
          <a:p>
            <a:pPr>
              <a:spcBef>
                <a:spcPts val="0"/>
              </a:spcBef>
            </a:pPr>
            <a:r>
              <a:rPr lang="fr-FR" sz="800" b="1" dirty="0" err="1"/>
              <a:t>dn</a:t>
            </a:r>
            <a:r>
              <a:rPr lang="fr-FR" sz="800" b="1" dirty="0"/>
              <a:t>=</a:t>
            </a:r>
            <a:r>
              <a:rPr lang="fr-FR" sz="800" b="1" dirty="0" err="1"/>
              <a:t>sys</a:t>
            </a:r>
            <a:r>
              <a:rPr lang="fr-FR" sz="800" b="1" dirty="0"/>
              <a:t>/ipv4/</a:t>
            </a:r>
            <a:r>
              <a:rPr lang="fr-FR" sz="800" b="1" dirty="0" err="1"/>
              <a:t>inst</a:t>
            </a:r>
            <a:r>
              <a:rPr lang="fr-FR" sz="800" b="1" dirty="0"/>
              <a:t>/</a:t>
            </a:r>
            <a:r>
              <a:rPr lang="fr-FR" sz="800" b="1" dirty="0" err="1"/>
              <a:t>dom-Subnet:Subnet</a:t>
            </a:r>
            <a:r>
              <a:rPr lang="fr-FR" sz="800" b="1" dirty="0"/>
              <a:t>/</a:t>
            </a:r>
            <a:r>
              <a:rPr lang="fr-FR" sz="800" b="1" dirty="0" err="1"/>
              <a:t>rt</a:t>
            </a:r>
            <a:r>
              <a:rPr lang="fr-FR" sz="800" b="1" dirty="0"/>
              <a:t>-[10.99.99.0/24]/</a:t>
            </a:r>
            <a:r>
              <a:rPr lang="fr-FR" sz="800" b="1" dirty="0" err="1"/>
              <a:t>rsrouteToRouteDef</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-[10.99.99.1/24]]/cons-[bd-[uni/</a:t>
            </a:r>
            <a:r>
              <a:rPr lang="fr-FR" sz="800" b="1" dirty="0" err="1"/>
              <a:t>tn-Subnet</a:t>
            </a:r>
            <a:r>
              <a:rPr lang="fr-FR" sz="800" b="1" dirty="0"/>
              <a:t>/BD-BD1]-</a:t>
            </a:r>
            <a:r>
              <a:rPr lang="fr-FR" sz="800" b="1" dirty="0" err="1"/>
              <a:t>isSvc</a:t>
            </a:r>
            <a:r>
              <a:rPr lang="fr-FR" sz="800" b="1" dirty="0"/>
              <a:t>-no]-</a:t>
            </a:r>
            <a:r>
              <a:rPr lang="fr-FR" sz="800" b="1" dirty="0" err="1"/>
              <a:t>sub</a:t>
            </a:r>
            <a:r>
              <a:rPr lang="fr-FR" sz="800" b="1" dirty="0"/>
              <a:t>-[]</a:t>
            </a:r>
          </a:p>
          <a:p>
            <a:pPr>
              <a:spcBef>
                <a:spcPts val="0"/>
              </a:spcBef>
            </a:pPr>
            <a:r>
              <a:rPr lang="fr-FR" sz="800" b="1" dirty="0" err="1"/>
              <a:t>dn</a:t>
            </a:r>
            <a:r>
              <a:rPr lang="fr-FR" sz="800" b="1" dirty="0"/>
              <a:t>=</a:t>
            </a:r>
            <a:r>
              <a:rPr lang="fr-FR" sz="800" b="1" dirty="0" err="1"/>
              <a:t>sys</a:t>
            </a:r>
            <a:r>
              <a:rPr lang="fr-FR" sz="800" b="1" dirty="0"/>
              <a:t>/ipv4/</a:t>
            </a:r>
            <a:r>
              <a:rPr lang="fr-FR" sz="800" b="1" dirty="0" err="1"/>
              <a:t>inst</a:t>
            </a:r>
            <a:r>
              <a:rPr lang="fr-FR" sz="800" b="1" dirty="0"/>
              <a:t>/</a:t>
            </a:r>
            <a:r>
              <a:rPr lang="fr-FR" sz="800" b="1" dirty="0" err="1"/>
              <a:t>dom-Subnet:Subnet</a:t>
            </a:r>
            <a:r>
              <a:rPr lang="fr-FR" sz="800" b="1" dirty="0"/>
              <a:t>/if-[vlan40]/</a:t>
            </a:r>
            <a:r>
              <a:rPr lang="fr-FR" sz="800" b="1" dirty="0" err="1"/>
              <a:t>addr</a:t>
            </a:r>
            <a:r>
              <a:rPr lang="fr-FR" sz="800" b="1" dirty="0"/>
              <a:t>-[10.99.99.1/24]/</a:t>
            </a:r>
            <a:r>
              <a:rPr lang="fr-FR" sz="800" b="1" dirty="0" err="1"/>
              <a:t>rsrtDefIpAddr</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a:t>
            </a:r>
          </a:p>
          <a:p>
            <a:pPr>
              <a:spcBef>
                <a:spcPts val="0"/>
              </a:spcBef>
            </a:pPr>
            <a:r>
              <a:rPr lang="fr-FR" sz="800" b="1" dirty="0" err="1"/>
              <a:t>dn</a:t>
            </a:r>
            <a:r>
              <a:rPr lang="fr-FR" sz="800" b="1" dirty="0"/>
              <a:t>=bd-[uni/</a:t>
            </a:r>
            <a:r>
              <a:rPr lang="fr-FR" sz="800" b="1" dirty="0" err="1"/>
              <a:t>tn-Subnet</a:t>
            </a:r>
            <a:r>
              <a:rPr lang="fr-FR" sz="800" b="1" dirty="0"/>
              <a:t>/BD-BD1]-</a:t>
            </a:r>
            <a:r>
              <a:rPr lang="fr-FR" sz="800" b="1" dirty="0" err="1"/>
              <a:t>isSvc</a:t>
            </a:r>
            <a:r>
              <a:rPr lang="fr-FR" sz="800" b="1" dirty="0"/>
              <a:t>-no/</a:t>
            </a:r>
            <a:r>
              <a:rPr lang="fr-FR" sz="800" b="1" dirty="0" err="1"/>
              <a:t>rt</a:t>
            </a:r>
            <a:r>
              <a:rPr lang="fr-FR" sz="800" b="1" dirty="0"/>
              <a:t>-[10.99.99.1/24]/</a:t>
            </a:r>
            <a:r>
              <a:rPr lang="fr-FR" sz="800" b="1" dirty="0" err="1"/>
              <a:t>rtrtDefIpAddr</a:t>
            </a:r>
            <a:endParaRPr lang="fr-FR" sz="800" b="1" dirty="0"/>
          </a:p>
          <a:p>
            <a:pPr>
              <a:spcBef>
                <a:spcPts val="0"/>
              </a:spcBef>
            </a:pPr>
            <a:r>
              <a:rPr lang="fr-FR" sz="800" b="1" dirty="0"/>
              <a:t>pod2-leaf3#</a:t>
            </a:r>
          </a:p>
          <a:p>
            <a:r>
              <a:rPr lang="fr-FR" b="1" dirty="0" smtClean="0">
                <a:solidFill>
                  <a:srgbClr val="FF0000"/>
                </a:solidFill>
                <a:latin typeface="+mj-lt"/>
              </a:rPr>
              <a:t>And </a:t>
            </a:r>
            <a:r>
              <a:rPr lang="fr-FR" b="1" dirty="0" err="1" smtClean="0">
                <a:solidFill>
                  <a:srgbClr val="FF0000"/>
                </a:solidFill>
                <a:latin typeface="+mj-lt"/>
              </a:rPr>
              <a:t>fvCons</a:t>
            </a:r>
            <a:r>
              <a:rPr lang="fr-FR" b="1" dirty="0" smtClean="0">
                <a:solidFill>
                  <a:srgbClr val="FF0000"/>
                </a:solidFill>
                <a:latin typeface="+mj-lt"/>
              </a:rPr>
              <a:t>:</a:t>
            </a:r>
          </a:p>
          <a:p>
            <a:endParaRPr lang="fr-FR" b="1" dirty="0" smtClean="0">
              <a:solidFill>
                <a:srgbClr val="FF0000"/>
              </a:solidFill>
              <a:latin typeface="+mj-lt"/>
            </a:endParaRPr>
          </a:p>
          <a:p>
            <a:pPr>
              <a:spcBef>
                <a:spcPts val="0"/>
              </a:spcBef>
            </a:pPr>
            <a:r>
              <a:rPr lang="fr-FR" sz="800" b="1" dirty="0"/>
              <a:t>pod2-leaf3# </a:t>
            </a:r>
            <a:r>
              <a:rPr lang="fr-FR" b="1" dirty="0" err="1">
                <a:solidFill>
                  <a:srgbClr val="FF0000"/>
                </a:solidFill>
              </a:rPr>
              <a:t>zgrep</a:t>
            </a:r>
            <a:r>
              <a:rPr lang="fr-FR" b="1" dirty="0">
                <a:solidFill>
                  <a:srgbClr val="FF0000"/>
                </a:solidFill>
              </a:rPr>
              <a:t> </a:t>
            </a:r>
            <a:r>
              <a:rPr lang="fr-FR" b="1" dirty="0" err="1">
                <a:solidFill>
                  <a:srgbClr val="FF0000"/>
                </a:solidFill>
              </a:rPr>
              <a:t>mit_update</a:t>
            </a:r>
            <a:r>
              <a:rPr lang="fr-FR" b="1" dirty="0">
                <a:solidFill>
                  <a:srgbClr val="FF0000"/>
                </a:solidFill>
              </a:rPr>
              <a:t> </a:t>
            </a:r>
            <a:r>
              <a:rPr lang="fr-FR" sz="800" b="1" dirty="0"/>
              <a:t>svc_ifc_policyelem.log.5907.gz  | </a:t>
            </a:r>
            <a:r>
              <a:rPr lang="fr-FR" sz="800" b="1" dirty="0" err="1"/>
              <a:t>egrep</a:t>
            </a:r>
            <a:r>
              <a:rPr lang="fr-FR" sz="800" b="1" dirty="0"/>
              <a:t> "12:13:" | </a:t>
            </a:r>
            <a:r>
              <a:rPr lang="fr-FR" sz="800" b="1" dirty="0" err="1"/>
              <a:t>awk</a:t>
            </a:r>
            <a:r>
              <a:rPr lang="fr-FR" sz="800" b="1" dirty="0"/>
              <a:t> '{</a:t>
            </a:r>
            <a:r>
              <a:rPr lang="fr-FR" sz="800" b="1" dirty="0" err="1"/>
              <a:t>print</a:t>
            </a:r>
            <a:r>
              <a:rPr lang="fr-FR" sz="800" b="1" dirty="0"/>
              <a:t> $2}' | </a:t>
            </a:r>
            <a:r>
              <a:rPr lang="fr-FR" sz="800" b="1" dirty="0" err="1"/>
              <a:t>sed</a:t>
            </a:r>
            <a:r>
              <a:rPr lang="fr-FR" sz="800" b="1" dirty="0"/>
              <a:t> 's/.*</a:t>
            </a:r>
            <a:r>
              <a:rPr lang="fr-FR" sz="800" b="1" dirty="0" err="1"/>
              <a:t>dn</a:t>
            </a:r>
            <a:r>
              <a:rPr lang="fr-FR" sz="800" b="1" dirty="0"/>
              <a:t>/</a:t>
            </a:r>
            <a:r>
              <a:rPr lang="fr-FR" sz="800" b="1" dirty="0" err="1"/>
              <a:t>dn</a:t>
            </a:r>
            <a:r>
              <a:rPr lang="fr-FR" sz="800" b="1" dirty="0"/>
              <a:t>/g' | </a:t>
            </a:r>
            <a:r>
              <a:rPr lang="fr-FR" sz="800" b="1" dirty="0" err="1"/>
              <a:t>sed</a:t>
            </a:r>
            <a:r>
              <a:rPr lang="fr-FR" sz="800" b="1" dirty="0"/>
              <a:t> 's/||MIT//g' | </a:t>
            </a:r>
            <a:r>
              <a:rPr lang="fr-FR" sz="800" b="1" dirty="0" err="1"/>
              <a:t>egrep</a:t>
            </a:r>
            <a:r>
              <a:rPr lang="fr-FR" sz="800" b="1" dirty="0"/>
              <a:t> "</a:t>
            </a:r>
            <a:r>
              <a:rPr lang="fr-FR" sz="800" b="1" dirty="0" err="1"/>
              <a:t>dn</a:t>
            </a:r>
            <a:r>
              <a:rPr lang="fr-FR" sz="800" b="1" dirty="0"/>
              <a:t>=</a:t>
            </a:r>
            <a:r>
              <a:rPr lang="fr-FR" sz="800" b="1" dirty="0" err="1"/>
              <a:t>remotepol</a:t>
            </a:r>
            <a:r>
              <a:rPr lang="fr-FR" sz="800" b="1" dirty="0"/>
              <a:t>.*</a:t>
            </a:r>
            <a:r>
              <a:rPr lang="fr-FR" sz="800" b="1" dirty="0" err="1"/>
              <a:t>rstoRemote</a:t>
            </a:r>
            <a:r>
              <a:rPr lang="fr-FR" sz="800" b="1" dirty="0"/>
              <a:t>.*cons"</a:t>
            </a:r>
          </a:p>
          <a:p>
            <a:pPr>
              <a:spcBef>
                <a:spcPts val="0"/>
              </a:spcBef>
            </a:pPr>
            <a:r>
              <a:rPr lang="fr-FR" sz="800" b="1" dirty="0" err="1"/>
              <a:t>dn</a:t>
            </a:r>
            <a:r>
              <a:rPr lang="fr-FR" sz="800" b="1" dirty="0"/>
              <a:t>=</a:t>
            </a:r>
            <a:r>
              <a:rPr lang="fr-FR" sz="800" b="1" dirty="0" err="1"/>
              <a:t>remotepolholder</a:t>
            </a:r>
            <a:r>
              <a:rPr lang="fr-FR" sz="800" b="1" dirty="0"/>
              <a:t>/</a:t>
            </a:r>
            <a:r>
              <a:rPr lang="fr-FR" sz="800" b="1" dirty="0" err="1"/>
              <a:t>rstoRemoteMonPol</a:t>
            </a:r>
            <a:r>
              <a:rPr lang="fr-FR" sz="800" b="1" dirty="0"/>
              <a:t>-[uni/</a:t>
            </a:r>
            <a:r>
              <a:rPr lang="fr-FR" sz="800" b="1" dirty="0" err="1"/>
              <a:t>tn-common</a:t>
            </a:r>
            <a:r>
              <a:rPr lang="fr-FR" sz="800" b="1" dirty="0"/>
              <a:t>/</a:t>
            </a:r>
            <a:r>
              <a:rPr lang="fr-FR" sz="800" b="1" dirty="0" err="1"/>
              <a:t>monepg</a:t>
            </a:r>
            <a:r>
              <a:rPr lang="fr-FR" sz="800" b="1" dirty="0"/>
              <a:t>-default]/cons-[uni/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rseppToMonPol</a:t>
            </a:r>
            <a:r>
              <a:rPr lang="fr-FR" sz="800" b="1" dirty="0"/>
              <a:t>]</a:t>
            </a:r>
          </a:p>
          <a:p>
            <a:pPr>
              <a:spcBef>
                <a:spcPts val="0"/>
              </a:spcBef>
            </a:pPr>
            <a:r>
              <a:rPr lang="fr-FR" sz="800" b="1" dirty="0" err="1"/>
              <a:t>dn</a:t>
            </a:r>
            <a:r>
              <a:rPr lang="fr-FR" sz="800" b="1" dirty="0"/>
              <a:t>=</a:t>
            </a:r>
            <a:r>
              <a:rPr lang="fr-FR" sz="800" b="1" dirty="0" err="1"/>
              <a:t>remotepolholder</a:t>
            </a:r>
            <a:r>
              <a:rPr lang="fr-FR" sz="800" b="1" dirty="0"/>
              <a:t>/</a:t>
            </a:r>
            <a:r>
              <a:rPr lang="fr-FR" sz="800" b="1" dirty="0" err="1"/>
              <a:t>rstoRemoteBDDef</a:t>
            </a:r>
            <a:r>
              <a:rPr lang="fr-FR" sz="800" b="1" dirty="0"/>
              <a:t>-[uni/bd-[uni/</a:t>
            </a:r>
            <a:r>
              <a:rPr lang="fr-FR" sz="800" b="1" dirty="0" err="1"/>
              <a:t>tn-Subnet</a:t>
            </a:r>
            <a:r>
              <a:rPr lang="fr-FR" sz="800" b="1" dirty="0"/>
              <a:t>/BD-BD1]-</a:t>
            </a:r>
            <a:r>
              <a:rPr lang="fr-FR" sz="800" b="1" dirty="0" err="1"/>
              <a:t>isSvc</a:t>
            </a:r>
            <a:r>
              <a:rPr lang="fr-FR" sz="800" b="1" dirty="0"/>
              <a:t>-no]/cons-[uni/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p>
          <a:p>
            <a:pPr>
              <a:spcBef>
                <a:spcPts val="0"/>
              </a:spcBef>
            </a:pPr>
            <a:r>
              <a:rPr lang="fr-FR" sz="800" b="1" dirty="0" err="1"/>
              <a:t>dn</a:t>
            </a:r>
            <a:r>
              <a:rPr lang="fr-FR" sz="800" b="1" dirty="0"/>
              <a:t>=</a:t>
            </a:r>
            <a:r>
              <a:rPr lang="fr-FR" sz="800" b="1" dirty="0" err="1"/>
              <a:t>remotepolholder</a:t>
            </a:r>
            <a:r>
              <a:rPr lang="fr-FR" sz="800" b="1" dirty="0"/>
              <a:t>/</a:t>
            </a:r>
            <a:r>
              <a:rPr lang="fr-FR" sz="800" b="1" dirty="0" err="1"/>
              <a:t>rstoRemoteMonPol</a:t>
            </a:r>
            <a:r>
              <a:rPr lang="fr-FR" sz="800" b="1" dirty="0"/>
              <a:t>-[uni/</a:t>
            </a:r>
            <a:r>
              <a:rPr lang="fr-FR" sz="800" b="1" dirty="0" err="1"/>
              <a:t>tn-common</a:t>
            </a:r>
            <a:r>
              <a:rPr lang="fr-FR" sz="800" b="1" dirty="0"/>
              <a:t>/</a:t>
            </a:r>
            <a:r>
              <a:rPr lang="fr-FR" sz="800" b="1" dirty="0" err="1"/>
              <a:t>monepg</a:t>
            </a:r>
            <a:r>
              <a:rPr lang="fr-FR" sz="800" b="1" dirty="0"/>
              <a:t>-default]/cons-[uni/bd-[uni/</a:t>
            </a:r>
            <a:r>
              <a:rPr lang="fr-FR" sz="800" b="1" dirty="0" err="1"/>
              <a:t>tn-Subnet</a:t>
            </a:r>
            <a:r>
              <a:rPr lang="fr-FR" sz="800" b="1" dirty="0"/>
              <a:t>/BD-BD1]-</a:t>
            </a:r>
            <a:r>
              <a:rPr lang="fr-FR" sz="800" b="1" dirty="0" err="1"/>
              <a:t>isSvc</a:t>
            </a:r>
            <a:r>
              <a:rPr lang="fr-FR" sz="800" b="1" dirty="0"/>
              <a:t>-no]</a:t>
            </a:r>
          </a:p>
          <a:p>
            <a:pPr>
              <a:spcBef>
                <a:spcPts val="0"/>
              </a:spcBef>
            </a:pPr>
            <a:r>
              <a:rPr lang="fr-FR" sz="800" b="1" dirty="0" err="1"/>
              <a:t>dn</a:t>
            </a:r>
            <a:r>
              <a:rPr lang="fr-FR" sz="800" b="1" dirty="0"/>
              <a:t>=</a:t>
            </a:r>
            <a:r>
              <a:rPr lang="fr-FR" sz="800" b="1" dirty="0" err="1"/>
              <a:t>remotepolholder</a:t>
            </a:r>
            <a:r>
              <a:rPr lang="fr-FR" sz="800" b="1" dirty="0"/>
              <a:t>/</a:t>
            </a:r>
            <a:r>
              <a:rPr lang="fr-FR" sz="800" b="1" dirty="0" err="1"/>
              <a:t>rstoRemoteCtxDef</a:t>
            </a:r>
            <a:r>
              <a:rPr lang="fr-FR" sz="800" b="1" dirty="0"/>
              <a:t>-[uni/</a:t>
            </a:r>
            <a:r>
              <a:rPr lang="fr-FR" sz="800" b="1" dirty="0" err="1"/>
              <a:t>ctx</a:t>
            </a:r>
            <a:r>
              <a:rPr lang="fr-FR" sz="800" b="1" dirty="0"/>
              <a:t>-[uni/</a:t>
            </a:r>
            <a:r>
              <a:rPr lang="fr-FR" sz="800" b="1" dirty="0" err="1"/>
              <a:t>tn-Subnet</a:t>
            </a:r>
            <a:r>
              <a:rPr lang="fr-FR" sz="800" b="1" dirty="0"/>
              <a:t>/</a:t>
            </a:r>
            <a:r>
              <a:rPr lang="fr-FR" sz="800" b="1" dirty="0" err="1"/>
              <a:t>ctx-Subnet</a:t>
            </a:r>
            <a:r>
              <a:rPr lang="fr-FR" sz="800" b="1" dirty="0"/>
              <a:t>]]/cons-[uni/bd-[uni/</a:t>
            </a:r>
            <a:r>
              <a:rPr lang="fr-FR" sz="800" b="1" dirty="0" err="1"/>
              <a:t>tn-Subnet</a:t>
            </a:r>
            <a:r>
              <a:rPr lang="fr-FR" sz="800" b="1" dirty="0"/>
              <a:t>/BD-BD1]-</a:t>
            </a:r>
            <a:r>
              <a:rPr lang="fr-FR" sz="800" b="1" dirty="0" err="1"/>
              <a:t>isSvc</a:t>
            </a:r>
            <a:r>
              <a:rPr lang="fr-FR" sz="800" b="1" dirty="0"/>
              <a:t>-no]</a:t>
            </a:r>
          </a:p>
          <a:p>
            <a:pPr>
              <a:spcBef>
                <a:spcPts val="0"/>
              </a:spcBef>
            </a:pPr>
            <a:r>
              <a:rPr lang="fr-FR" sz="800" b="1" dirty="0" err="1"/>
              <a:t>dn</a:t>
            </a:r>
            <a:r>
              <a:rPr lang="fr-FR" sz="800" b="1" dirty="0"/>
              <a:t>=</a:t>
            </a:r>
            <a:r>
              <a:rPr lang="fr-FR" sz="800" b="1" dirty="0" err="1"/>
              <a:t>remotepolholder</a:t>
            </a:r>
            <a:r>
              <a:rPr lang="fr-FR" sz="800" b="1" dirty="0"/>
              <a:t>/</a:t>
            </a:r>
            <a:r>
              <a:rPr lang="fr-FR" sz="800" b="1" dirty="0" err="1"/>
              <a:t>rstoRemoteBDHolder</a:t>
            </a:r>
            <a:r>
              <a:rPr lang="fr-FR" sz="800" b="1" dirty="0"/>
              <a:t>-[bd-[uni/</a:t>
            </a:r>
            <a:r>
              <a:rPr lang="fr-FR" sz="800" b="1" dirty="0" err="1"/>
              <a:t>tn-Subnet</a:t>
            </a:r>
            <a:r>
              <a:rPr lang="fr-FR" sz="800" b="1" dirty="0"/>
              <a:t>/BD-BD1]-</a:t>
            </a:r>
            <a:r>
              <a:rPr lang="fr-FR" sz="800" b="1" dirty="0" err="1"/>
              <a:t>isSvc</a:t>
            </a:r>
            <a:r>
              <a:rPr lang="fr-FR" sz="800" b="1" dirty="0"/>
              <a:t>-no]/cons-[uni/bd-[uni/</a:t>
            </a:r>
            <a:r>
              <a:rPr lang="fr-FR" sz="800" b="1" dirty="0" err="1"/>
              <a:t>tn-Subnet</a:t>
            </a:r>
            <a:r>
              <a:rPr lang="fr-FR" sz="800" b="1" dirty="0"/>
              <a:t>/BD-BD1]-</a:t>
            </a:r>
            <a:r>
              <a:rPr lang="fr-FR" sz="800" b="1" dirty="0" err="1"/>
              <a:t>isSvc</a:t>
            </a:r>
            <a:r>
              <a:rPr lang="fr-FR" sz="800" b="1" dirty="0"/>
              <a:t>-no]</a:t>
            </a:r>
          </a:p>
          <a:p>
            <a:endParaRPr lang="fr-FR" dirty="0"/>
          </a:p>
        </p:txBody>
      </p:sp>
      <p:sp>
        <p:nvSpPr>
          <p:cNvPr id="3" name="Title 2"/>
          <p:cNvSpPr>
            <a:spLocks noGrp="1"/>
          </p:cNvSpPr>
          <p:nvPr>
            <p:ph type="title"/>
          </p:nvPr>
        </p:nvSpPr>
        <p:spPr/>
        <p:txBody>
          <a:bodyPr/>
          <a:lstStyle/>
          <a:p>
            <a:r>
              <a:rPr lang="fr-FR" dirty="0" err="1" smtClean="0"/>
              <a:t>step</a:t>
            </a:r>
            <a:r>
              <a:rPr lang="fr-FR" dirty="0" smtClean="0"/>
              <a:t> 2 – </a:t>
            </a:r>
            <a:r>
              <a:rPr lang="fr-FR" dirty="0" err="1" smtClean="0"/>
              <a:t>cont</a:t>
            </a:r>
            <a:r>
              <a:rPr lang="fr-FR" dirty="0" smtClean="0"/>
              <a:t> (</a:t>
            </a:r>
            <a:r>
              <a:rPr lang="fr-FR" dirty="0" err="1" smtClean="0"/>
              <a:t>grepping</a:t>
            </a:r>
            <a:r>
              <a:rPr lang="fr-FR" dirty="0" smtClean="0"/>
              <a:t> </a:t>
            </a:r>
            <a:r>
              <a:rPr lang="fr-FR" dirty="0" err="1" smtClean="0"/>
              <a:t>policyelem</a:t>
            </a:r>
            <a:r>
              <a:rPr lang="fr-FR" dirty="0" smtClean="0"/>
              <a:t> log)</a:t>
            </a:r>
            <a:endParaRPr lang="fr-FR" dirty="0"/>
          </a:p>
        </p:txBody>
      </p:sp>
    </p:spTree>
    <p:extLst>
      <p:ext uri="{BB962C8B-B14F-4D97-AF65-F5344CB8AC3E}">
        <p14:creationId xmlns:p14="http://schemas.microsoft.com/office/powerpoint/2010/main" val="316517111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0630" y="994322"/>
            <a:ext cx="9013370" cy="3562309"/>
          </a:xfrm>
          <a:solidFill>
            <a:schemeClr val="bg1">
              <a:lumMod val="85000"/>
            </a:schemeClr>
          </a:solidFill>
        </p:spPr>
        <p:txBody>
          <a:bodyPr/>
          <a:lstStyle/>
          <a:p>
            <a:r>
              <a:rPr lang="fr-FR" dirty="0" err="1" smtClean="0"/>
              <a:t>Some</a:t>
            </a:r>
            <a:r>
              <a:rPr lang="fr-FR" dirty="0" smtClean="0"/>
              <a:t> </a:t>
            </a:r>
            <a:r>
              <a:rPr lang="fr-FR" dirty="0" err="1" smtClean="0"/>
              <a:t>fvCons</a:t>
            </a:r>
            <a:r>
              <a:rPr lang="fr-FR" dirty="0" smtClean="0"/>
              <a:t> (consumer </a:t>
            </a:r>
            <a:r>
              <a:rPr lang="fr-FR" dirty="0" err="1" smtClean="0"/>
              <a:t>where</a:t>
            </a:r>
            <a:r>
              <a:rPr lang="fr-FR" dirty="0" smtClean="0"/>
              <a:t> </a:t>
            </a:r>
            <a:r>
              <a:rPr lang="fr-FR" dirty="0" err="1" smtClean="0"/>
              <a:t>created</a:t>
            </a:r>
            <a:r>
              <a:rPr lang="fr-FR" dirty="0" smtClean="0"/>
              <a:t>) :</a:t>
            </a:r>
          </a:p>
          <a:p>
            <a:pPr lvl="1">
              <a:spcBef>
                <a:spcPts val="0"/>
              </a:spcBef>
            </a:pPr>
            <a:r>
              <a:rPr lang="fr-FR" sz="1000" b="1" dirty="0">
                <a:latin typeface="Courier New" panose="02070309020205020404" pitchFamily="49" charset="0"/>
                <a:cs typeface="Courier New" panose="02070309020205020404" pitchFamily="49" charset="0"/>
              </a:rPr>
              <a:t>pod2-leaf3# </a:t>
            </a:r>
            <a:r>
              <a:rPr lang="fr-FR" sz="1000" b="1" dirty="0" err="1">
                <a:latin typeface="Courier New" panose="02070309020205020404" pitchFamily="49" charset="0"/>
                <a:cs typeface="Courier New" panose="02070309020205020404" pitchFamily="49" charset="0"/>
              </a:rPr>
              <a:t>moquery</a:t>
            </a:r>
            <a:r>
              <a:rPr lang="fr-FR" sz="1000" b="1" dirty="0">
                <a:latin typeface="Courier New" panose="02070309020205020404" pitchFamily="49" charset="0"/>
                <a:cs typeface="Courier New" panose="02070309020205020404" pitchFamily="49" charset="0"/>
              </a:rPr>
              <a:t> -c </a:t>
            </a:r>
            <a:r>
              <a:rPr lang="fr-FR" sz="1000" b="1" dirty="0" err="1">
                <a:latin typeface="Courier New" panose="02070309020205020404" pitchFamily="49" charset="0"/>
                <a:cs typeface="Courier New" panose="02070309020205020404" pitchFamily="49" charset="0"/>
              </a:rPr>
              <a:t>fvCons</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egrep</a:t>
            </a:r>
            <a:r>
              <a:rPr lang="fr-FR" sz="1000" b="1" dirty="0">
                <a:latin typeface="Courier New" panose="02070309020205020404" pitchFamily="49" charset="0"/>
                <a:cs typeface="Courier New" panose="02070309020205020404" pitchFamily="49" charset="0"/>
              </a:rPr>
              <a:t> -A5 -B 3 "</a:t>
            </a:r>
            <a:r>
              <a:rPr lang="fr-FR" sz="1000" b="1" dirty="0" err="1">
                <a:latin typeface="Courier New" panose="02070309020205020404" pitchFamily="49" charset="0"/>
                <a:cs typeface="Courier New" panose="02070309020205020404" pitchFamily="49" charset="0"/>
              </a:rPr>
              <a:t>dn</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Subnet</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egrep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dn|consDn</a:t>
            </a:r>
            <a:r>
              <a:rPr lang="fr-FR" sz="1000" b="1" dirty="0">
                <a:latin typeface="Courier New" panose="02070309020205020404" pitchFamily="49" charset="0"/>
                <a:cs typeface="Courier New" panose="02070309020205020404" pitchFamily="49" charset="0"/>
              </a:rPr>
              <a:t>|#"</a:t>
            </a:r>
          </a:p>
          <a:p>
            <a:pPr lvl="1">
              <a:spcBef>
                <a:spcPts val="0"/>
              </a:spcBef>
            </a:pPr>
            <a:r>
              <a:rPr lang="fr-FR" sz="1000" b="1" dirty="0">
                <a:latin typeface="Courier New" panose="02070309020205020404" pitchFamily="49" charset="0"/>
                <a:cs typeface="Courier New" panose="02070309020205020404" pitchFamily="49" charset="0"/>
              </a:rPr>
              <a:t># </a:t>
            </a:r>
            <a:r>
              <a:rPr lang="fr-FR" sz="1000" b="1" dirty="0" err="1" smtClean="0">
                <a:latin typeface="Courier New" panose="02070309020205020404" pitchFamily="49" charset="0"/>
                <a:cs typeface="Courier New" panose="02070309020205020404" pitchFamily="49" charset="0"/>
              </a:rPr>
              <a:t>fv.Cons</a:t>
            </a:r>
            <a:r>
              <a:rPr lang="fr-FR" sz="1000" b="1" dirty="0" smtClean="0">
                <a:latin typeface="Courier New" panose="02070309020205020404" pitchFamily="49" charset="0"/>
                <a:cs typeface="Courier New" panose="02070309020205020404" pitchFamily="49" charset="0"/>
              </a:rPr>
              <a:t>  </a:t>
            </a:r>
            <a:r>
              <a:rPr lang="fr-FR" sz="1000" b="1" dirty="0" smtClean="0">
                <a:solidFill>
                  <a:srgbClr val="FF0000"/>
                </a:solidFill>
                <a:latin typeface="Courier New" panose="02070309020205020404" pitchFamily="49" charset="0"/>
                <a:cs typeface="Courier New" panose="02070309020205020404" pitchFamily="49" charset="0"/>
              </a:rPr>
              <a:t>---  MO </a:t>
            </a:r>
            <a:r>
              <a:rPr lang="fr-FR" sz="1000" b="1" dirty="0" err="1" smtClean="0">
                <a:solidFill>
                  <a:srgbClr val="FF0000"/>
                </a:solidFill>
                <a:latin typeface="Courier New" panose="02070309020205020404" pitchFamily="49" charset="0"/>
                <a:cs typeface="Courier New" panose="02070309020205020404" pitchFamily="49" charset="0"/>
              </a:rPr>
              <a:t>under</a:t>
            </a:r>
            <a:r>
              <a:rPr lang="fr-FR" sz="1000" b="1" dirty="0" smtClean="0">
                <a:solidFill>
                  <a:srgbClr val="FF0000"/>
                </a:solidFill>
                <a:latin typeface="Courier New" panose="02070309020205020404" pitchFamily="49" charset="0"/>
                <a:cs typeface="Courier New" panose="02070309020205020404" pitchFamily="49" charset="0"/>
              </a:rPr>
              <a:t> </a:t>
            </a:r>
            <a:r>
              <a:rPr lang="fr-FR" sz="1000" b="1" dirty="0" err="1" smtClean="0">
                <a:solidFill>
                  <a:srgbClr val="FF0000"/>
                </a:solidFill>
                <a:latin typeface="Courier New" panose="02070309020205020404" pitchFamily="49" charset="0"/>
                <a:cs typeface="Courier New" panose="02070309020205020404" pitchFamily="49" charset="0"/>
              </a:rPr>
              <a:t>fvRsToRemoteBDDef</a:t>
            </a:r>
            <a:r>
              <a:rPr lang="fr-FR" sz="1000" b="1" dirty="0" smtClean="0">
                <a:solidFill>
                  <a:srgbClr val="FF0000"/>
                </a:solidFill>
                <a:latin typeface="Courier New" panose="02070309020205020404" pitchFamily="49" charset="0"/>
                <a:cs typeface="Courier New" panose="02070309020205020404" pitchFamily="49" charset="0"/>
              </a:rPr>
              <a:t> - Consumer </a:t>
            </a:r>
            <a:r>
              <a:rPr lang="fr-FR" sz="1000" b="1" dirty="0" err="1" smtClean="0">
                <a:solidFill>
                  <a:srgbClr val="FF0000"/>
                </a:solidFill>
                <a:latin typeface="Courier New" panose="02070309020205020404" pitchFamily="49" charset="0"/>
                <a:cs typeface="Courier New" panose="02070309020205020404" pitchFamily="49" charset="0"/>
              </a:rPr>
              <a:t>is</a:t>
            </a:r>
            <a:r>
              <a:rPr lang="fr-FR" sz="1000" b="1" dirty="0" smtClean="0">
                <a:solidFill>
                  <a:srgbClr val="FF0000"/>
                </a:solidFill>
                <a:latin typeface="Courier New" panose="02070309020205020404" pitchFamily="49" charset="0"/>
                <a:cs typeface="Courier New" panose="02070309020205020404" pitchFamily="49" charset="0"/>
              </a:rPr>
              <a:t> EPG in </a:t>
            </a:r>
            <a:r>
              <a:rPr lang="fr-FR" sz="1000" b="1" dirty="0" err="1" smtClean="0">
                <a:solidFill>
                  <a:srgbClr val="FF0000"/>
                </a:solidFill>
                <a:latin typeface="Courier New" panose="02070309020205020404" pitchFamily="49" charset="0"/>
                <a:cs typeface="Courier New" panose="02070309020205020404" pitchFamily="49" charset="0"/>
              </a:rPr>
              <a:t>resolved</a:t>
            </a:r>
            <a:r>
              <a:rPr lang="fr-FR" sz="1000" b="1" dirty="0" smtClean="0">
                <a:solidFill>
                  <a:srgbClr val="FF0000"/>
                </a:solidFill>
                <a:latin typeface="Courier New" panose="02070309020205020404" pitchFamily="49" charset="0"/>
                <a:cs typeface="Courier New" panose="02070309020205020404" pitchFamily="49" charset="0"/>
              </a:rPr>
              <a:t> (</a:t>
            </a:r>
            <a:r>
              <a:rPr lang="fr-FR" sz="1000" b="1" dirty="0" err="1" smtClean="0">
                <a:solidFill>
                  <a:srgbClr val="FF0000"/>
                </a:solidFill>
                <a:latin typeface="Courier New" panose="02070309020205020404" pitchFamily="49" charset="0"/>
                <a:cs typeface="Courier New" panose="02070309020205020404" pitchFamily="49" charset="0"/>
              </a:rPr>
              <a:t>fvEpP</a:t>
            </a:r>
            <a:r>
              <a:rPr lang="fr-FR" sz="1000" b="1" dirty="0" smtClean="0">
                <a:solidFill>
                  <a:srgbClr val="FF0000"/>
                </a:solidFill>
                <a:latin typeface="Courier New" panose="02070309020205020404" pitchFamily="49" charset="0"/>
                <a:cs typeface="Courier New" panose="02070309020205020404" pitchFamily="49" charset="0"/>
              </a:rPr>
              <a:t>)</a:t>
            </a:r>
            <a:endParaRPr lang="fr-FR" sz="1000" b="1" dirty="0">
              <a:solidFill>
                <a:srgbClr val="FF0000"/>
              </a:solidFill>
              <a:latin typeface="Courier New" panose="02070309020205020404" pitchFamily="49" charset="0"/>
              <a:cs typeface="Courier New" panose="02070309020205020404" pitchFamily="49" charset="0"/>
            </a:endParaRPr>
          </a:p>
          <a:p>
            <a:pPr lvl="1">
              <a:spcBef>
                <a:spcPts val="0"/>
              </a:spcBef>
            </a:pPr>
            <a:r>
              <a:rPr lang="fr-FR" sz="1000" b="1" dirty="0" err="1">
                <a:latin typeface="Courier New" panose="02070309020205020404" pitchFamily="49" charset="0"/>
                <a:cs typeface="Courier New" panose="02070309020205020404" pitchFamily="49" charset="0"/>
              </a:rPr>
              <a:t>consDn</a:t>
            </a:r>
            <a:r>
              <a:rPr lang="fr-FR" sz="1000" b="1" dirty="0">
                <a:latin typeface="Courier New" panose="02070309020205020404" pitchFamily="49" charset="0"/>
                <a:cs typeface="Courier New" panose="02070309020205020404" pitchFamily="49" charset="0"/>
              </a:rPr>
              <a:t>       : uni/</a:t>
            </a:r>
            <a:r>
              <a:rPr lang="fr-FR" sz="1000" b="1" dirty="0" err="1">
                <a:latin typeface="Courier New" panose="02070309020205020404" pitchFamily="49" charset="0"/>
                <a:cs typeface="Courier New" panose="02070309020205020404" pitchFamily="49" charset="0"/>
              </a:rPr>
              <a:t>epp</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fv</a:t>
            </a:r>
            <a:r>
              <a:rPr lang="fr-FR" sz="1000" b="1" dirty="0">
                <a:latin typeface="Courier New" panose="02070309020205020404" pitchFamily="49" charset="0"/>
                <a:cs typeface="Courier New" panose="02070309020205020404" pitchFamily="49" charset="0"/>
              </a:rPr>
              <a:t>-[uni/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ap</a:t>
            </a:r>
            <a:r>
              <a:rPr lang="fr-FR" sz="1000" b="1" dirty="0">
                <a:latin typeface="Courier New" panose="02070309020205020404" pitchFamily="49" charset="0"/>
                <a:cs typeface="Courier New" panose="02070309020205020404" pitchFamily="49" charset="0"/>
              </a:rPr>
              <a:t>-App/epg-EPG1]</a:t>
            </a:r>
          </a:p>
          <a:p>
            <a:pPr lvl="1">
              <a:spcBef>
                <a:spcPts val="0"/>
              </a:spcBef>
            </a:pPr>
            <a:r>
              <a:rPr lang="fr-FR" sz="1000" b="1" dirty="0" err="1">
                <a:latin typeface="Courier New" panose="02070309020205020404" pitchFamily="49" charset="0"/>
                <a:cs typeface="Courier New" panose="02070309020205020404" pitchFamily="49" charset="0"/>
              </a:rPr>
              <a:t>dn</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remotepolholder</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rstoRemoteBDDef</a:t>
            </a:r>
            <a:r>
              <a:rPr lang="fr-FR" sz="1000" b="1" dirty="0">
                <a:latin typeface="Courier New" panose="02070309020205020404" pitchFamily="49" charset="0"/>
                <a:cs typeface="Courier New" panose="02070309020205020404" pitchFamily="49" charset="0"/>
              </a:rPr>
              <a:t>-[uni/bd-[uni/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-no]/cons-[uni/</a:t>
            </a:r>
            <a:r>
              <a:rPr lang="fr-FR" sz="1000" b="1" dirty="0" err="1">
                <a:latin typeface="Courier New" panose="02070309020205020404" pitchFamily="49" charset="0"/>
                <a:cs typeface="Courier New" panose="02070309020205020404" pitchFamily="49" charset="0"/>
              </a:rPr>
              <a:t>epp</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fv</a:t>
            </a:r>
            <a:r>
              <a:rPr lang="fr-FR" sz="1000" b="1" dirty="0">
                <a:latin typeface="Courier New" panose="02070309020205020404" pitchFamily="49" charset="0"/>
                <a:cs typeface="Courier New" panose="02070309020205020404" pitchFamily="49" charset="0"/>
              </a:rPr>
              <a:t>-[uni/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ap</a:t>
            </a:r>
            <a:r>
              <a:rPr lang="fr-FR" sz="1000" b="1" dirty="0">
                <a:latin typeface="Courier New" panose="02070309020205020404" pitchFamily="49" charset="0"/>
                <a:cs typeface="Courier New" panose="02070309020205020404" pitchFamily="49" charset="0"/>
              </a:rPr>
              <a:t>-App/epg-EPG1]]</a:t>
            </a:r>
          </a:p>
          <a:p>
            <a:pPr lvl="1">
              <a:spcBef>
                <a:spcPts val="0"/>
              </a:spcBef>
            </a:pPr>
            <a:r>
              <a:rPr lang="fr-FR" sz="1000" b="1" dirty="0" smtClean="0">
                <a:latin typeface="Courier New" panose="02070309020205020404" pitchFamily="49" charset="0"/>
                <a:cs typeface="Courier New" panose="02070309020205020404" pitchFamily="49" charset="0"/>
              </a:rPr>
              <a:t>..</a:t>
            </a:r>
            <a:endParaRPr lang="fr-FR" sz="1000" b="1" dirty="0">
              <a:latin typeface="Courier New" panose="02070309020205020404" pitchFamily="49" charset="0"/>
              <a:cs typeface="Courier New" panose="02070309020205020404" pitchFamily="49" charset="0"/>
            </a:endParaRPr>
          </a:p>
          <a:p>
            <a:pPr lvl="1">
              <a:spcBef>
                <a:spcPts val="0"/>
              </a:spcBef>
            </a:pPr>
            <a:r>
              <a:rPr lang="fr-FR" sz="1000" b="1" dirty="0" smtClean="0">
                <a:latin typeface="Courier New" panose="02070309020205020404" pitchFamily="49" charset="0"/>
                <a:cs typeface="Courier New" panose="02070309020205020404" pitchFamily="49" charset="0"/>
              </a:rPr>
              <a:t># </a:t>
            </a:r>
            <a:r>
              <a:rPr lang="fr-FR" sz="1000" b="1" dirty="0" err="1" smtClean="0">
                <a:latin typeface="Courier New" panose="02070309020205020404" pitchFamily="49" charset="0"/>
                <a:cs typeface="Courier New" panose="02070309020205020404" pitchFamily="49" charset="0"/>
              </a:rPr>
              <a:t>fv.Cons</a:t>
            </a:r>
            <a:r>
              <a:rPr lang="fr-FR" sz="1000" b="1" dirty="0" smtClean="0">
                <a:latin typeface="Courier New" panose="02070309020205020404" pitchFamily="49" charset="0"/>
                <a:cs typeface="Courier New" panose="02070309020205020404" pitchFamily="49" charset="0"/>
              </a:rPr>
              <a:t>  </a:t>
            </a:r>
            <a:r>
              <a:rPr lang="fr-FR" sz="1000" b="1" dirty="0">
                <a:solidFill>
                  <a:srgbClr val="FF0000"/>
                </a:solidFill>
                <a:latin typeface="Courier New" panose="02070309020205020404" pitchFamily="49" charset="0"/>
                <a:cs typeface="Courier New" panose="02070309020205020404" pitchFamily="49" charset="0"/>
              </a:rPr>
              <a:t>---  </a:t>
            </a:r>
            <a:r>
              <a:rPr lang="fr-FR" sz="1000" b="1" dirty="0" smtClean="0">
                <a:solidFill>
                  <a:srgbClr val="FF0000"/>
                </a:solidFill>
                <a:latin typeface="Courier New" panose="02070309020205020404" pitchFamily="49" charset="0"/>
                <a:cs typeface="Courier New" panose="02070309020205020404" pitchFamily="49" charset="0"/>
              </a:rPr>
              <a:t>MO </a:t>
            </a:r>
            <a:r>
              <a:rPr lang="fr-FR" sz="1000" b="1" dirty="0" err="1" smtClean="0">
                <a:solidFill>
                  <a:srgbClr val="FF0000"/>
                </a:solidFill>
                <a:latin typeface="Courier New" panose="02070309020205020404" pitchFamily="49" charset="0"/>
                <a:cs typeface="Courier New" panose="02070309020205020404" pitchFamily="49" charset="0"/>
              </a:rPr>
              <a:t>under</a:t>
            </a:r>
            <a:r>
              <a:rPr lang="fr-FR" sz="1000" b="1" dirty="0" smtClean="0">
                <a:solidFill>
                  <a:srgbClr val="FF0000"/>
                </a:solidFill>
                <a:latin typeface="Courier New" panose="02070309020205020404" pitchFamily="49" charset="0"/>
                <a:cs typeface="Courier New" panose="02070309020205020404" pitchFamily="49" charset="0"/>
              </a:rPr>
              <a:t> </a:t>
            </a:r>
            <a:r>
              <a:rPr lang="fr-FR" sz="1000" b="1" dirty="0" err="1" smtClean="0">
                <a:solidFill>
                  <a:srgbClr val="FF0000"/>
                </a:solidFill>
                <a:latin typeface="Courier New" panose="02070309020205020404" pitchFamily="49" charset="0"/>
                <a:cs typeface="Courier New" panose="02070309020205020404" pitchFamily="49" charset="0"/>
              </a:rPr>
              <a:t>fvRsToRemoteCtxDef</a:t>
            </a:r>
            <a:r>
              <a:rPr lang="fr-FR" sz="1000" b="1" dirty="0" smtClean="0">
                <a:solidFill>
                  <a:srgbClr val="FF0000"/>
                </a:solidFill>
                <a:latin typeface="Courier New" panose="02070309020205020404" pitchFamily="49" charset="0"/>
                <a:cs typeface="Courier New" panose="02070309020205020404" pitchFamily="49" charset="0"/>
              </a:rPr>
              <a:t> Consumer </a:t>
            </a:r>
            <a:r>
              <a:rPr lang="fr-FR" sz="1000" b="1" dirty="0" err="1">
                <a:solidFill>
                  <a:srgbClr val="FF0000"/>
                </a:solidFill>
                <a:latin typeface="Courier New" panose="02070309020205020404" pitchFamily="49" charset="0"/>
                <a:cs typeface="Courier New" panose="02070309020205020404" pitchFamily="49" charset="0"/>
              </a:rPr>
              <a:t>is</a:t>
            </a:r>
            <a:r>
              <a:rPr lang="fr-FR" sz="1000" b="1" dirty="0">
                <a:solidFill>
                  <a:srgbClr val="FF0000"/>
                </a:solidFill>
                <a:latin typeface="Courier New" panose="02070309020205020404" pitchFamily="49" charset="0"/>
                <a:cs typeface="Courier New" panose="02070309020205020404" pitchFamily="49" charset="0"/>
              </a:rPr>
              <a:t> </a:t>
            </a:r>
            <a:r>
              <a:rPr lang="fr-FR" sz="1000" b="1" dirty="0" smtClean="0">
                <a:solidFill>
                  <a:srgbClr val="FF0000"/>
                </a:solidFill>
                <a:latin typeface="Courier New" panose="02070309020205020404" pitchFamily="49" charset="0"/>
                <a:cs typeface="Courier New" panose="02070309020205020404" pitchFamily="49" charset="0"/>
              </a:rPr>
              <a:t>BD in </a:t>
            </a:r>
            <a:r>
              <a:rPr lang="fr-FR" sz="1000" b="1" dirty="0" err="1" smtClean="0">
                <a:solidFill>
                  <a:srgbClr val="FF0000"/>
                </a:solidFill>
                <a:latin typeface="Courier New" panose="02070309020205020404" pitchFamily="49" charset="0"/>
                <a:cs typeface="Courier New" panose="02070309020205020404" pitchFamily="49" charset="0"/>
              </a:rPr>
              <a:t>resolved</a:t>
            </a:r>
            <a:r>
              <a:rPr lang="fr-FR" sz="1000" b="1" dirty="0">
                <a:solidFill>
                  <a:srgbClr val="FF0000"/>
                </a:solidFill>
                <a:latin typeface="Courier New" panose="02070309020205020404" pitchFamily="49" charset="0"/>
                <a:cs typeface="Courier New" panose="02070309020205020404" pitchFamily="49" charset="0"/>
              </a:rPr>
              <a:t> (</a:t>
            </a:r>
            <a:r>
              <a:rPr lang="fr-FR" sz="1000" b="1" dirty="0" err="1">
                <a:solidFill>
                  <a:srgbClr val="FF0000"/>
                </a:solidFill>
                <a:latin typeface="Courier New" panose="02070309020205020404" pitchFamily="49" charset="0"/>
                <a:cs typeface="Courier New" panose="02070309020205020404" pitchFamily="49" charset="0"/>
              </a:rPr>
              <a:t>fvBDDef</a:t>
            </a:r>
            <a:r>
              <a:rPr lang="fr-FR" sz="1000" b="1" dirty="0">
                <a:solidFill>
                  <a:srgbClr val="FF0000"/>
                </a:solidFill>
                <a:latin typeface="Courier New" panose="02070309020205020404" pitchFamily="49" charset="0"/>
                <a:cs typeface="Courier New" panose="02070309020205020404" pitchFamily="49" charset="0"/>
              </a:rPr>
              <a:t>)</a:t>
            </a:r>
          </a:p>
          <a:p>
            <a:pPr lvl="1">
              <a:spcBef>
                <a:spcPts val="0"/>
              </a:spcBef>
            </a:pPr>
            <a:r>
              <a:rPr lang="fr-FR" sz="1000" b="1" dirty="0" err="1" smtClean="0">
                <a:latin typeface="Courier New" panose="02070309020205020404" pitchFamily="49" charset="0"/>
                <a:cs typeface="Courier New" panose="02070309020205020404" pitchFamily="49" charset="0"/>
              </a:rPr>
              <a:t>consDn</a:t>
            </a:r>
            <a:r>
              <a:rPr lang="fr-FR" sz="1000" b="1" dirty="0" smtClean="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rPr>
              <a:t>: uni/bd-[uni/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a:t>
            </a:r>
          </a:p>
          <a:p>
            <a:pPr lvl="1">
              <a:spcBef>
                <a:spcPts val="0"/>
              </a:spcBef>
            </a:pPr>
            <a:r>
              <a:rPr lang="fr-FR" sz="1000" b="1" dirty="0" err="1">
                <a:latin typeface="Courier New" panose="02070309020205020404" pitchFamily="49" charset="0"/>
                <a:cs typeface="Courier New" panose="02070309020205020404" pitchFamily="49" charset="0"/>
              </a:rPr>
              <a:t>dn</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remotepolholder</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rstoRemoteCtxDef</a:t>
            </a:r>
            <a:r>
              <a:rPr lang="fr-FR" sz="1000" b="1" dirty="0">
                <a:latin typeface="Courier New" panose="02070309020205020404" pitchFamily="49" charset="0"/>
                <a:cs typeface="Courier New" panose="02070309020205020404" pitchFamily="49" charset="0"/>
              </a:rPr>
              <a:t>-[uni/</a:t>
            </a:r>
            <a:r>
              <a:rPr lang="fr-FR" sz="1000" b="1" dirty="0" err="1">
                <a:latin typeface="Courier New" panose="02070309020205020404" pitchFamily="49" charset="0"/>
                <a:cs typeface="Courier New" panose="02070309020205020404" pitchFamily="49" charset="0"/>
              </a:rPr>
              <a:t>ctx</a:t>
            </a:r>
            <a:r>
              <a:rPr lang="fr-FR" sz="1000" b="1" dirty="0">
                <a:latin typeface="Courier New" panose="02070309020205020404" pitchFamily="49" charset="0"/>
                <a:cs typeface="Courier New" panose="02070309020205020404" pitchFamily="49" charset="0"/>
              </a:rPr>
              <a:t>-[uni/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ctx-Subnet</a:t>
            </a:r>
            <a:r>
              <a:rPr lang="fr-FR" sz="1000" b="1" dirty="0">
                <a:latin typeface="Courier New" panose="02070309020205020404" pitchFamily="49" charset="0"/>
                <a:cs typeface="Courier New" panose="02070309020205020404" pitchFamily="49" charset="0"/>
              </a:rPr>
              <a:t>]]/cons-[uni/bd-[uni/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a:t>
            </a:r>
          </a:p>
          <a:p>
            <a:pPr lvl="1">
              <a:spcBef>
                <a:spcPts val="0"/>
              </a:spcBef>
            </a:pPr>
            <a:r>
              <a:rPr lang="fr-FR" sz="1000" b="1" dirty="0">
                <a:latin typeface="Courier New" panose="02070309020205020404" pitchFamily="49" charset="0"/>
                <a:cs typeface="Courier New" panose="02070309020205020404" pitchFamily="49" charset="0"/>
              </a:rPr>
              <a:t># </a:t>
            </a:r>
            <a:r>
              <a:rPr lang="fr-FR" sz="1000" b="1" dirty="0" err="1" smtClean="0">
                <a:latin typeface="Courier New" panose="02070309020205020404" pitchFamily="49" charset="0"/>
                <a:cs typeface="Courier New" panose="02070309020205020404" pitchFamily="49" charset="0"/>
              </a:rPr>
              <a:t>fv.Cons</a:t>
            </a:r>
            <a:r>
              <a:rPr lang="fr-FR" sz="1000" b="1" dirty="0">
                <a:solidFill>
                  <a:srgbClr val="FF0000"/>
                </a:solidFill>
                <a:latin typeface="Courier New" panose="02070309020205020404" pitchFamily="49" charset="0"/>
                <a:cs typeface="Courier New" panose="02070309020205020404" pitchFamily="49" charset="0"/>
              </a:rPr>
              <a:t> ---  MO </a:t>
            </a:r>
            <a:r>
              <a:rPr lang="fr-FR" sz="1000" b="1" dirty="0" err="1">
                <a:solidFill>
                  <a:srgbClr val="FF0000"/>
                </a:solidFill>
                <a:latin typeface="Courier New" panose="02070309020205020404" pitchFamily="49" charset="0"/>
                <a:cs typeface="Courier New" panose="02070309020205020404" pitchFamily="49" charset="0"/>
              </a:rPr>
              <a:t>under</a:t>
            </a:r>
            <a:r>
              <a:rPr lang="fr-FR" sz="1000" b="1" dirty="0">
                <a:solidFill>
                  <a:srgbClr val="FF0000"/>
                </a:solidFill>
                <a:latin typeface="Courier New" panose="02070309020205020404" pitchFamily="49" charset="0"/>
                <a:cs typeface="Courier New" panose="02070309020205020404" pitchFamily="49" charset="0"/>
              </a:rPr>
              <a:t> </a:t>
            </a:r>
            <a:r>
              <a:rPr lang="fr-FR" sz="1000" b="1" dirty="0" err="1" smtClean="0">
                <a:solidFill>
                  <a:srgbClr val="FF0000"/>
                </a:solidFill>
                <a:latin typeface="Courier New" panose="02070309020205020404" pitchFamily="49" charset="0"/>
                <a:cs typeface="Courier New" panose="02070309020205020404" pitchFamily="49" charset="0"/>
              </a:rPr>
              <a:t>fvRsToRemoteBDHolder</a:t>
            </a:r>
            <a:r>
              <a:rPr lang="fr-FR" sz="1000" b="1" dirty="0" smtClean="0">
                <a:solidFill>
                  <a:srgbClr val="FF0000"/>
                </a:solidFill>
                <a:latin typeface="Courier New" panose="02070309020205020404" pitchFamily="49" charset="0"/>
                <a:cs typeface="Courier New" panose="02070309020205020404" pitchFamily="49" charset="0"/>
              </a:rPr>
              <a:t> </a:t>
            </a:r>
            <a:r>
              <a:rPr lang="fr-FR" sz="1000" b="1" dirty="0">
                <a:solidFill>
                  <a:srgbClr val="FF0000"/>
                </a:solidFill>
                <a:latin typeface="Courier New" panose="02070309020205020404" pitchFamily="49" charset="0"/>
                <a:cs typeface="Courier New" panose="02070309020205020404" pitchFamily="49" charset="0"/>
              </a:rPr>
              <a:t>Consumer </a:t>
            </a:r>
            <a:r>
              <a:rPr lang="fr-FR" sz="1000" b="1" dirty="0" err="1">
                <a:solidFill>
                  <a:srgbClr val="FF0000"/>
                </a:solidFill>
                <a:latin typeface="Courier New" panose="02070309020205020404" pitchFamily="49" charset="0"/>
                <a:cs typeface="Courier New" panose="02070309020205020404" pitchFamily="49" charset="0"/>
              </a:rPr>
              <a:t>is</a:t>
            </a:r>
            <a:r>
              <a:rPr lang="fr-FR" sz="1000" b="1" dirty="0">
                <a:solidFill>
                  <a:srgbClr val="FF0000"/>
                </a:solidFill>
                <a:latin typeface="Courier New" panose="02070309020205020404" pitchFamily="49" charset="0"/>
                <a:cs typeface="Courier New" panose="02070309020205020404" pitchFamily="49" charset="0"/>
              </a:rPr>
              <a:t> BD in </a:t>
            </a:r>
            <a:r>
              <a:rPr lang="fr-FR" sz="1000" b="1" dirty="0" err="1" smtClean="0">
                <a:solidFill>
                  <a:srgbClr val="FF0000"/>
                </a:solidFill>
                <a:latin typeface="Courier New" panose="02070309020205020404" pitchFamily="49" charset="0"/>
                <a:cs typeface="Courier New" panose="02070309020205020404" pitchFamily="49" charset="0"/>
              </a:rPr>
              <a:t>resolved</a:t>
            </a:r>
            <a:r>
              <a:rPr lang="fr-FR" sz="1000" b="1" dirty="0" smtClean="0">
                <a:solidFill>
                  <a:srgbClr val="FF0000"/>
                </a:solidFill>
                <a:latin typeface="Courier New" panose="02070309020205020404" pitchFamily="49" charset="0"/>
                <a:cs typeface="Courier New" panose="02070309020205020404" pitchFamily="49" charset="0"/>
              </a:rPr>
              <a:t> (</a:t>
            </a:r>
            <a:r>
              <a:rPr lang="fr-FR" sz="1000" b="1" dirty="0" err="1" smtClean="0">
                <a:solidFill>
                  <a:srgbClr val="FF0000"/>
                </a:solidFill>
                <a:latin typeface="Courier New" panose="02070309020205020404" pitchFamily="49" charset="0"/>
                <a:cs typeface="Courier New" panose="02070309020205020404" pitchFamily="49" charset="0"/>
              </a:rPr>
              <a:t>fvBDDef</a:t>
            </a:r>
            <a:r>
              <a:rPr lang="fr-FR" sz="1000" b="1" dirty="0" smtClean="0">
                <a:solidFill>
                  <a:srgbClr val="FF0000"/>
                </a:solidFill>
                <a:latin typeface="Courier New" panose="02070309020205020404" pitchFamily="49" charset="0"/>
                <a:cs typeface="Courier New" panose="02070309020205020404" pitchFamily="49" charset="0"/>
              </a:rPr>
              <a:t>)</a:t>
            </a:r>
            <a:endParaRPr lang="fr-FR" sz="1000" b="1" dirty="0">
              <a:latin typeface="Courier New" panose="02070309020205020404" pitchFamily="49" charset="0"/>
              <a:cs typeface="Courier New" panose="02070309020205020404" pitchFamily="49" charset="0"/>
            </a:endParaRPr>
          </a:p>
          <a:p>
            <a:pPr lvl="1">
              <a:spcBef>
                <a:spcPts val="0"/>
              </a:spcBef>
            </a:pPr>
            <a:r>
              <a:rPr lang="fr-FR" sz="1000" b="1" dirty="0" err="1">
                <a:latin typeface="Courier New" panose="02070309020205020404" pitchFamily="49" charset="0"/>
                <a:cs typeface="Courier New" panose="02070309020205020404" pitchFamily="49" charset="0"/>
              </a:rPr>
              <a:t>consDn</a:t>
            </a:r>
            <a:r>
              <a:rPr lang="fr-FR" sz="1000" b="1" dirty="0">
                <a:latin typeface="Courier New" panose="02070309020205020404" pitchFamily="49" charset="0"/>
                <a:cs typeface="Courier New" panose="02070309020205020404" pitchFamily="49" charset="0"/>
              </a:rPr>
              <a:t>       : uni/bd-[uni/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a:t>
            </a:r>
          </a:p>
          <a:p>
            <a:pPr lvl="1">
              <a:spcBef>
                <a:spcPts val="0"/>
              </a:spcBef>
            </a:pPr>
            <a:r>
              <a:rPr lang="fr-FR" sz="1000" b="1" dirty="0" err="1">
                <a:latin typeface="Courier New" panose="02070309020205020404" pitchFamily="49" charset="0"/>
                <a:cs typeface="Courier New" panose="02070309020205020404" pitchFamily="49" charset="0"/>
              </a:rPr>
              <a:t>dn</a:t>
            </a:r>
            <a:r>
              <a:rPr lang="fr-FR" sz="1000" b="1" dirty="0">
                <a:latin typeface="Courier New" panose="02070309020205020404" pitchFamily="49" charset="0"/>
                <a:cs typeface="Courier New" panose="02070309020205020404" pitchFamily="49" charset="0"/>
              </a:rPr>
              <a:t>           : </a:t>
            </a:r>
            <a:r>
              <a:rPr lang="fr-FR" sz="1000" b="1" dirty="0" err="1">
                <a:latin typeface="Courier New" panose="02070309020205020404" pitchFamily="49" charset="0"/>
                <a:cs typeface="Courier New" panose="02070309020205020404" pitchFamily="49" charset="0"/>
              </a:rPr>
              <a:t>remotepolholder</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rstoRemoteBDHolder</a:t>
            </a:r>
            <a:r>
              <a:rPr lang="fr-FR" sz="1000" b="1" dirty="0">
                <a:latin typeface="Courier New" panose="02070309020205020404" pitchFamily="49" charset="0"/>
                <a:cs typeface="Courier New" panose="02070309020205020404" pitchFamily="49" charset="0"/>
              </a:rPr>
              <a:t>-[bd-[uni/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-no]/cons-[uni/bd-[uni/</a:t>
            </a:r>
            <a:r>
              <a:rPr lang="fr-FR" sz="1000" b="1" dirty="0" err="1">
                <a:latin typeface="Courier New" panose="02070309020205020404" pitchFamily="49" charset="0"/>
                <a:cs typeface="Courier New" panose="02070309020205020404" pitchFamily="49" charset="0"/>
              </a:rPr>
              <a:t>tn-Subnet</a:t>
            </a:r>
            <a:r>
              <a:rPr lang="fr-FR" sz="1000" b="1" dirty="0">
                <a:latin typeface="Courier New" panose="02070309020205020404" pitchFamily="49" charset="0"/>
                <a:cs typeface="Courier New" panose="02070309020205020404" pitchFamily="49" charset="0"/>
              </a:rPr>
              <a:t>/BD-BD1]-</a:t>
            </a:r>
            <a:r>
              <a:rPr lang="fr-FR" sz="1000" b="1" dirty="0" err="1">
                <a:latin typeface="Courier New" panose="02070309020205020404" pitchFamily="49" charset="0"/>
                <a:cs typeface="Courier New" panose="02070309020205020404" pitchFamily="49" charset="0"/>
              </a:rPr>
              <a:t>isSvc</a:t>
            </a:r>
            <a:r>
              <a:rPr lang="fr-FR" sz="1000" b="1" dirty="0">
                <a:latin typeface="Courier New" panose="02070309020205020404" pitchFamily="49" charset="0"/>
                <a:cs typeface="Courier New" panose="02070309020205020404" pitchFamily="49" charset="0"/>
              </a:rPr>
              <a:t>-no]</a:t>
            </a:r>
          </a:p>
          <a:p>
            <a:endParaRPr lang="fr-FR" dirty="0"/>
          </a:p>
        </p:txBody>
      </p:sp>
      <p:sp>
        <p:nvSpPr>
          <p:cNvPr id="3" name="Title 2"/>
          <p:cNvSpPr>
            <a:spLocks noGrp="1"/>
          </p:cNvSpPr>
          <p:nvPr>
            <p:ph type="title"/>
          </p:nvPr>
        </p:nvSpPr>
        <p:spPr>
          <a:xfrm>
            <a:off x="284085" y="172264"/>
            <a:ext cx="8345488" cy="731837"/>
          </a:xfrm>
        </p:spPr>
        <p:txBody>
          <a:bodyPr/>
          <a:lstStyle/>
          <a:p>
            <a:r>
              <a:rPr lang="fr-FR" dirty="0" err="1" smtClean="0"/>
              <a:t>Example</a:t>
            </a:r>
            <a:r>
              <a:rPr lang="fr-FR" dirty="0" smtClean="0"/>
              <a:t> – </a:t>
            </a:r>
            <a:r>
              <a:rPr lang="fr-FR" dirty="0" err="1" smtClean="0"/>
              <a:t>Step</a:t>
            </a:r>
            <a:r>
              <a:rPr lang="fr-FR" dirty="0" smtClean="0"/>
              <a:t> 2 (</a:t>
            </a:r>
            <a:r>
              <a:rPr lang="fr-FR" dirty="0" err="1" smtClean="0"/>
              <a:t>resolved</a:t>
            </a:r>
            <a:r>
              <a:rPr lang="fr-FR" dirty="0" smtClean="0"/>
              <a:t> MO on </a:t>
            </a:r>
            <a:r>
              <a:rPr lang="fr-FR" dirty="0" err="1" smtClean="0"/>
              <a:t>leaf</a:t>
            </a:r>
            <a:r>
              <a:rPr lang="fr-FR" dirty="0" smtClean="0"/>
              <a:t>)</a:t>
            </a:r>
            <a:endParaRPr lang="fr-FR" dirty="0"/>
          </a:p>
        </p:txBody>
      </p:sp>
    </p:spTree>
    <p:extLst>
      <p:ext uri="{BB962C8B-B14F-4D97-AF65-F5344CB8AC3E}">
        <p14:creationId xmlns:p14="http://schemas.microsoft.com/office/powerpoint/2010/main" val="3798481364"/>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6689" y="1323509"/>
            <a:ext cx="8345488" cy="3509750"/>
          </a:xfrm>
        </p:spPr>
        <p:txBody>
          <a:bodyPr/>
          <a:lstStyle/>
          <a:p>
            <a:r>
              <a:rPr lang="fr-FR" dirty="0" err="1" smtClean="0"/>
              <a:t>Extract</a:t>
            </a:r>
            <a:r>
              <a:rPr lang="fr-FR" dirty="0" smtClean="0"/>
              <a:t> of log </a:t>
            </a:r>
            <a:r>
              <a:rPr lang="fr-FR" dirty="0" err="1" smtClean="0"/>
              <a:t>based</a:t>
            </a:r>
            <a:r>
              <a:rPr lang="fr-FR" dirty="0"/>
              <a:t> on : </a:t>
            </a:r>
            <a:r>
              <a:rPr lang="fr-FR" dirty="0" err="1"/>
              <a:t>zgrep</a:t>
            </a:r>
            <a:r>
              <a:rPr lang="fr-FR" dirty="0"/>
              <a:t> "</a:t>
            </a:r>
            <a:r>
              <a:rPr lang="fr-FR" dirty="0" err="1"/>
              <a:t>mit_update</a:t>
            </a:r>
            <a:r>
              <a:rPr lang="fr-FR" dirty="0"/>
              <a:t>.*MIT ADD" svc_ifc_policyelem.log.5907.gz  | </a:t>
            </a:r>
            <a:r>
              <a:rPr lang="fr-FR" dirty="0" err="1"/>
              <a:t>egrep</a:t>
            </a:r>
            <a:r>
              <a:rPr lang="fr-FR" dirty="0"/>
              <a:t> "12:13:" | </a:t>
            </a:r>
            <a:r>
              <a:rPr lang="fr-FR" dirty="0" err="1"/>
              <a:t>awk</a:t>
            </a:r>
            <a:r>
              <a:rPr lang="fr-FR" dirty="0"/>
              <a:t> '{</a:t>
            </a:r>
            <a:r>
              <a:rPr lang="fr-FR" dirty="0" err="1"/>
              <a:t>print</a:t>
            </a:r>
            <a:r>
              <a:rPr lang="fr-FR" dirty="0"/>
              <a:t> $2}'  | </a:t>
            </a:r>
            <a:r>
              <a:rPr lang="fr-FR" dirty="0" err="1"/>
              <a:t>sed</a:t>
            </a:r>
            <a:r>
              <a:rPr lang="fr-FR" dirty="0"/>
              <a:t> 's/||MIT//g' |  </a:t>
            </a:r>
            <a:r>
              <a:rPr lang="fr-FR" dirty="0" err="1"/>
              <a:t>sed</a:t>
            </a:r>
            <a:r>
              <a:rPr lang="fr-FR" dirty="0"/>
              <a:t> 's/||</a:t>
            </a:r>
            <a:r>
              <a:rPr lang="fr-FR" dirty="0" err="1"/>
              <a:t>mit_update</a:t>
            </a:r>
            <a:r>
              <a:rPr lang="fr-FR" dirty="0"/>
              <a:t>.*</a:t>
            </a:r>
            <a:r>
              <a:rPr lang="fr-FR" dirty="0" err="1"/>
              <a:t>dn</a:t>
            </a:r>
            <a:r>
              <a:rPr lang="fr-FR" dirty="0"/>
              <a:t>/ </a:t>
            </a:r>
            <a:r>
              <a:rPr lang="fr-FR" dirty="0" err="1"/>
              <a:t>dn</a:t>
            </a:r>
            <a:r>
              <a:rPr lang="fr-FR" dirty="0"/>
              <a:t>/g' </a:t>
            </a:r>
          </a:p>
          <a:p>
            <a:pPr>
              <a:spcBef>
                <a:spcPts val="400"/>
              </a:spcBef>
            </a:pPr>
            <a:r>
              <a:rPr lang="fr-FR" sz="800" b="1" dirty="0" smtClean="0">
                <a:solidFill>
                  <a:srgbClr val="FF0000"/>
                </a:solidFill>
              </a:rPr>
              <a:t>! The </a:t>
            </a:r>
            <a:r>
              <a:rPr lang="fr-FR" sz="800" b="1" dirty="0" err="1" smtClean="0">
                <a:solidFill>
                  <a:srgbClr val="FF0000"/>
                </a:solidFill>
              </a:rPr>
              <a:t>fvEpP</a:t>
            </a:r>
            <a:r>
              <a:rPr lang="fr-FR" sz="800" b="1" dirty="0" smtClean="0">
                <a:solidFill>
                  <a:srgbClr val="FF0000"/>
                </a:solidFill>
              </a:rPr>
              <a:t> </a:t>
            </a:r>
            <a:r>
              <a:rPr lang="fr-FR" sz="800" b="1" dirty="0" err="1" smtClean="0">
                <a:solidFill>
                  <a:srgbClr val="FF0000"/>
                </a:solidFill>
              </a:rPr>
              <a:t>is</a:t>
            </a:r>
            <a:r>
              <a:rPr lang="fr-FR" sz="800" b="1" dirty="0" smtClean="0">
                <a:solidFill>
                  <a:srgbClr val="FF0000"/>
                </a:solidFill>
              </a:rPr>
              <a:t> </a:t>
            </a:r>
            <a:r>
              <a:rPr lang="fr-FR" sz="800" b="1" dirty="0" err="1" smtClean="0">
                <a:solidFill>
                  <a:srgbClr val="FF0000"/>
                </a:solidFill>
              </a:rPr>
              <a:t>created</a:t>
            </a:r>
            <a:r>
              <a:rPr lang="fr-FR" sz="800" b="1" dirty="0" smtClean="0">
                <a:solidFill>
                  <a:srgbClr val="FF0000"/>
                </a:solidFill>
              </a:rPr>
              <a:t> , </a:t>
            </a:r>
            <a:r>
              <a:rPr lang="fr-FR" sz="800" b="1" dirty="0" err="1" smtClean="0">
                <a:solidFill>
                  <a:srgbClr val="FF0000"/>
                </a:solidFill>
              </a:rPr>
              <a:t>added</a:t>
            </a:r>
            <a:r>
              <a:rPr lang="fr-FR" sz="800" b="1" dirty="0" smtClean="0">
                <a:solidFill>
                  <a:srgbClr val="FF0000"/>
                </a:solidFill>
              </a:rPr>
              <a:t> to the </a:t>
            </a:r>
            <a:r>
              <a:rPr lang="fr-FR" sz="800" b="1" dirty="0" err="1" smtClean="0">
                <a:solidFill>
                  <a:srgbClr val="FF0000"/>
                </a:solidFill>
              </a:rPr>
              <a:t>phys</a:t>
            </a:r>
            <a:r>
              <a:rPr lang="fr-FR" sz="800" b="1" dirty="0" smtClean="0">
                <a:solidFill>
                  <a:srgbClr val="FF0000"/>
                </a:solidFill>
              </a:rPr>
              <a:t> </a:t>
            </a:r>
            <a:r>
              <a:rPr lang="fr-FR" sz="800" b="1" dirty="0" err="1" smtClean="0">
                <a:solidFill>
                  <a:srgbClr val="FF0000"/>
                </a:solidFill>
              </a:rPr>
              <a:t>domain</a:t>
            </a:r>
            <a:r>
              <a:rPr lang="fr-FR" sz="800" b="1" dirty="0" smtClean="0">
                <a:solidFill>
                  <a:srgbClr val="FF0000"/>
                </a:solidFill>
              </a:rPr>
              <a:t> and </a:t>
            </a:r>
            <a:r>
              <a:rPr lang="fr-FR" sz="800" b="1" dirty="0" err="1" smtClean="0">
                <a:solidFill>
                  <a:srgbClr val="FF0000"/>
                </a:solidFill>
              </a:rPr>
              <a:t>static</a:t>
            </a:r>
            <a:r>
              <a:rPr lang="fr-FR" sz="800" b="1" dirty="0" smtClean="0">
                <a:solidFill>
                  <a:srgbClr val="FF0000"/>
                </a:solidFill>
              </a:rPr>
              <a:t> </a:t>
            </a:r>
            <a:r>
              <a:rPr lang="fr-FR" sz="800" b="1" dirty="0" err="1" smtClean="0">
                <a:solidFill>
                  <a:srgbClr val="FF0000"/>
                </a:solidFill>
              </a:rPr>
              <a:t>path</a:t>
            </a:r>
            <a:r>
              <a:rPr lang="fr-FR" sz="800" b="1" dirty="0" smtClean="0">
                <a:solidFill>
                  <a:srgbClr val="FF0000"/>
                </a:solidFill>
              </a:rPr>
              <a:t> (</a:t>
            </a:r>
            <a:r>
              <a:rPr lang="fr-FR" sz="800" b="1" dirty="0" err="1" smtClean="0">
                <a:solidFill>
                  <a:srgbClr val="FF0000"/>
                </a:solidFill>
              </a:rPr>
              <a:t>fvStPathAt</a:t>
            </a:r>
            <a:r>
              <a:rPr lang="fr-FR" sz="800" b="1" dirty="0" smtClean="0">
                <a:solidFill>
                  <a:srgbClr val="FF0000"/>
                </a:solidFill>
              </a:rPr>
              <a:t> and </a:t>
            </a:r>
            <a:r>
              <a:rPr lang="fr-FR" sz="800" b="1" dirty="0" err="1" smtClean="0">
                <a:solidFill>
                  <a:srgbClr val="FF0000"/>
                </a:solidFill>
              </a:rPr>
              <a:t>ifConn</a:t>
            </a:r>
            <a:r>
              <a:rPr lang="fr-FR" sz="800" b="1" dirty="0" smtClean="0">
                <a:solidFill>
                  <a:srgbClr val="FF0000"/>
                </a:solidFill>
              </a:rPr>
              <a:t>) are </a:t>
            </a:r>
            <a:r>
              <a:rPr lang="fr-FR" sz="800" b="1" dirty="0" err="1" smtClean="0">
                <a:solidFill>
                  <a:srgbClr val="FF0000"/>
                </a:solidFill>
              </a:rPr>
              <a:t>created</a:t>
            </a:r>
            <a:endParaRPr lang="fr-FR" sz="800" b="1" dirty="0" smtClean="0">
              <a:solidFill>
                <a:srgbClr val="FF0000"/>
              </a:solidFill>
            </a:endParaRPr>
          </a:p>
          <a:p>
            <a:pPr>
              <a:spcBef>
                <a:spcPts val="400"/>
              </a:spcBef>
            </a:pPr>
            <a:r>
              <a:rPr lang="fr-FR" sz="800" b="1" dirty="0" smtClean="0">
                <a:solidFill>
                  <a:schemeClr val="bg1">
                    <a:lumMod val="50000"/>
                  </a:schemeClr>
                </a:solidFill>
              </a:rPr>
              <a:t>12:13:17.373+01:00 </a:t>
            </a:r>
            <a:r>
              <a:rPr lang="fr-FR" sz="800" b="1" dirty="0" err="1">
                <a:solidFill>
                  <a:schemeClr val="bg1">
                    <a:lumMod val="50000"/>
                  </a:schemeClr>
                </a:solidFill>
              </a:rPr>
              <a:t>dn</a:t>
            </a:r>
            <a:r>
              <a:rPr lang="fr-FR" sz="800" b="1" dirty="0">
                <a:solidFill>
                  <a:schemeClr val="bg1">
                    <a:lumMod val="50000"/>
                  </a:schemeClr>
                </a:solidFill>
              </a:rPr>
              <a:t>=uni/</a:t>
            </a:r>
            <a:r>
              <a:rPr lang="fr-FR" sz="800" b="1" dirty="0" err="1">
                <a:solidFill>
                  <a:schemeClr val="bg1">
                    <a:lumMod val="50000"/>
                  </a:schemeClr>
                </a:solidFill>
              </a:rPr>
              <a:t>epp</a:t>
            </a:r>
            <a:r>
              <a:rPr lang="fr-FR" sz="800" b="1" dirty="0">
                <a:solidFill>
                  <a:schemeClr val="bg1">
                    <a:lumMod val="50000"/>
                  </a:schemeClr>
                </a:solidFill>
              </a:rPr>
              <a:t>/</a:t>
            </a:r>
            <a:r>
              <a:rPr lang="fr-FR" sz="800" b="1" dirty="0" err="1">
                <a:solidFill>
                  <a:schemeClr val="bg1">
                    <a:lumMod val="50000"/>
                  </a:schemeClr>
                </a:solidFill>
              </a:rPr>
              <a:t>fv</a:t>
            </a:r>
            <a:r>
              <a:rPr lang="fr-FR" sz="800" b="1" dirty="0">
                <a:solidFill>
                  <a:schemeClr val="bg1">
                    <a:lumMod val="50000"/>
                  </a:schemeClr>
                </a:solidFill>
              </a:rPr>
              <a:t>-[uni/</a:t>
            </a:r>
            <a:r>
              <a:rPr lang="fr-FR" sz="800" b="1" dirty="0" err="1">
                <a:solidFill>
                  <a:schemeClr val="bg1">
                    <a:lumMod val="50000"/>
                  </a:schemeClr>
                </a:solidFill>
              </a:rPr>
              <a:t>tn-Subnet</a:t>
            </a:r>
            <a:r>
              <a:rPr lang="fr-FR" sz="800" b="1" dirty="0">
                <a:solidFill>
                  <a:schemeClr val="bg1">
                    <a:lumMod val="50000"/>
                  </a:schemeClr>
                </a:solidFill>
              </a:rPr>
              <a:t>/</a:t>
            </a:r>
            <a:r>
              <a:rPr lang="fr-FR" sz="800" b="1" dirty="0" err="1">
                <a:solidFill>
                  <a:schemeClr val="bg1">
                    <a:lumMod val="50000"/>
                  </a:schemeClr>
                </a:solidFill>
              </a:rPr>
              <a:t>ap</a:t>
            </a:r>
            <a:r>
              <a:rPr lang="fr-FR" sz="800" b="1" dirty="0">
                <a:solidFill>
                  <a:schemeClr val="bg1">
                    <a:lumMod val="50000"/>
                  </a:schemeClr>
                </a:solidFill>
              </a:rPr>
              <a:t>-App/epg-EPG1</a:t>
            </a:r>
            <a:r>
              <a:rPr lang="fr-FR" sz="800" b="1" dirty="0" smtClean="0">
                <a:solidFill>
                  <a:schemeClr val="bg1">
                    <a:lumMod val="50000"/>
                  </a:schemeClr>
                </a:solidFill>
              </a:rPr>
              <a:t>]</a:t>
            </a:r>
          </a:p>
          <a:p>
            <a:pPr>
              <a:spcBef>
                <a:spcPts val="400"/>
              </a:spcBef>
            </a:pPr>
            <a:r>
              <a:rPr lang="fr-FR" sz="800" b="1" dirty="0">
                <a:solidFill>
                  <a:schemeClr val="bg1">
                    <a:lumMod val="50000"/>
                  </a:schemeClr>
                </a:solidFill>
              </a:rPr>
              <a:t>12:13:17.373+01:00 </a:t>
            </a:r>
            <a:r>
              <a:rPr lang="fr-FR" sz="800" b="1" dirty="0" err="1">
                <a:solidFill>
                  <a:schemeClr val="bg1">
                    <a:lumMod val="50000"/>
                  </a:schemeClr>
                </a:solidFill>
              </a:rPr>
              <a:t>dn</a:t>
            </a:r>
            <a:r>
              <a:rPr lang="fr-FR" sz="800" b="1" dirty="0">
                <a:solidFill>
                  <a:schemeClr val="bg1">
                    <a:lumMod val="50000"/>
                  </a:schemeClr>
                </a:solidFill>
              </a:rPr>
              <a:t>=uni/</a:t>
            </a:r>
            <a:r>
              <a:rPr lang="fr-FR" sz="800" b="1" dirty="0" err="1">
                <a:solidFill>
                  <a:schemeClr val="bg1">
                    <a:lumMod val="50000"/>
                  </a:schemeClr>
                </a:solidFill>
              </a:rPr>
              <a:t>epp</a:t>
            </a:r>
            <a:r>
              <a:rPr lang="fr-FR" sz="800" b="1" dirty="0">
                <a:solidFill>
                  <a:schemeClr val="bg1">
                    <a:lumMod val="50000"/>
                  </a:schemeClr>
                </a:solidFill>
              </a:rPr>
              <a:t>/</a:t>
            </a:r>
            <a:r>
              <a:rPr lang="fr-FR" sz="800" b="1" dirty="0" err="1">
                <a:solidFill>
                  <a:schemeClr val="bg1">
                    <a:lumMod val="50000"/>
                  </a:schemeClr>
                </a:solidFill>
              </a:rPr>
              <a:t>fv</a:t>
            </a:r>
            <a:r>
              <a:rPr lang="fr-FR" sz="800" b="1" dirty="0">
                <a:solidFill>
                  <a:schemeClr val="bg1">
                    <a:lumMod val="50000"/>
                  </a:schemeClr>
                </a:solidFill>
              </a:rPr>
              <a:t>-[uni/</a:t>
            </a:r>
            <a:r>
              <a:rPr lang="fr-FR" sz="800" b="1" dirty="0" err="1">
                <a:solidFill>
                  <a:schemeClr val="bg1">
                    <a:lumMod val="50000"/>
                  </a:schemeClr>
                </a:solidFill>
              </a:rPr>
              <a:t>tn-Subnet</a:t>
            </a:r>
            <a:r>
              <a:rPr lang="fr-FR" sz="800" b="1" dirty="0">
                <a:solidFill>
                  <a:schemeClr val="bg1">
                    <a:lumMod val="50000"/>
                  </a:schemeClr>
                </a:solidFill>
              </a:rPr>
              <a:t>/</a:t>
            </a:r>
            <a:r>
              <a:rPr lang="fr-FR" sz="800" b="1" dirty="0" err="1">
                <a:solidFill>
                  <a:schemeClr val="bg1">
                    <a:lumMod val="50000"/>
                  </a:schemeClr>
                </a:solidFill>
              </a:rPr>
              <a:t>ap</a:t>
            </a:r>
            <a:r>
              <a:rPr lang="fr-FR" sz="800" b="1" dirty="0">
                <a:solidFill>
                  <a:schemeClr val="bg1">
                    <a:lumMod val="50000"/>
                  </a:schemeClr>
                </a:solidFill>
              </a:rPr>
              <a:t>-App/epg-EPG1]/</a:t>
            </a:r>
            <a:r>
              <a:rPr lang="fr-FR" sz="800" b="1" dirty="0" err="1">
                <a:solidFill>
                  <a:schemeClr val="bg1">
                    <a:lumMod val="50000"/>
                  </a:schemeClr>
                </a:solidFill>
              </a:rPr>
              <a:t>domcont</a:t>
            </a:r>
            <a:r>
              <a:rPr lang="fr-FR" sz="800" b="1" dirty="0">
                <a:solidFill>
                  <a:schemeClr val="bg1">
                    <a:lumMod val="50000"/>
                  </a:schemeClr>
                </a:solidFill>
              </a:rPr>
              <a:t>/dom-[uni/phys-phys_pod2_RD]</a:t>
            </a:r>
            <a:endParaRPr lang="fr-FR" sz="800" b="1" dirty="0" smtClean="0">
              <a:solidFill>
                <a:schemeClr val="bg1">
                  <a:lumMod val="50000"/>
                </a:schemeClr>
              </a:solidFill>
            </a:endParaRPr>
          </a:p>
          <a:p>
            <a:pPr>
              <a:spcBef>
                <a:spcPts val="400"/>
              </a:spcBef>
            </a:pPr>
            <a:r>
              <a:rPr lang="fr-FR" sz="800" b="1" dirty="0">
                <a:solidFill>
                  <a:schemeClr val="bg1">
                    <a:lumMod val="50000"/>
                  </a:schemeClr>
                </a:solidFill>
              </a:rPr>
              <a:t>12:13:17.373+01:00 </a:t>
            </a:r>
            <a:r>
              <a:rPr lang="fr-FR" sz="800" b="1" dirty="0" err="1">
                <a:solidFill>
                  <a:schemeClr val="bg1">
                    <a:lumMod val="50000"/>
                  </a:schemeClr>
                </a:solidFill>
              </a:rPr>
              <a:t>dn</a:t>
            </a:r>
            <a:r>
              <a:rPr lang="fr-FR" sz="800" b="1" dirty="0">
                <a:solidFill>
                  <a:schemeClr val="bg1">
                    <a:lumMod val="50000"/>
                  </a:schemeClr>
                </a:solidFill>
              </a:rPr>
              <a:t>=uni/</a:t>
            </a:r>
            <a:r>
              <a:rPr lang="fr-FR" sz="800" b="1" dirty="0" err="1">
                <a:solidFill>
                  <a:schemeClr val="bg1">
                    <a:lumMod val="50000"/>
                  </a:schemeClr>
                </a:solidFill>
              </a:rPr>
              <a:t>epp</a:t>
            </a:r>
            <a:r>
              <a:rPr lang="fr-FR" sz="800" b="1" dirty="0">
                <a:solidFill>
                  <a:schemeClr val="bg1">
                    <a:lumMod val="50000"/>
                  </a:schemeClr>
                </a:solidFill>
              </a:rPr>
              <a:t>/</a:t>
            </a:r>
            <a:r>
              <a:rPr lang="fr-FR" sz="800" b="1" dirty="0" err="1">
                <a:solidFill>
                  <a:schemeClr val="bg1">
                    <a:lumMod val="50000"/>
                  </a:schemeClr>
                </a:solidFill>
              </a:rPr>
              <a:t>fv</a:t>
            </a:r>
            <a:r>
              <a:rPr lang="fr-FR" sz="800" b="1" dirty="0">
                <a:solidFill>
                  <a:schemeClr val="bg1">
                    <a:lumMod val="50000"/>
                  </a:schemeClr>
                </a:solidFill>
              </a:rPr>
              <a:t>-[uni/</a:t>
            </a:r>
            <a:r>
              <a:rPr lang="fr-FR" sz="800" b="1" dirty="0" err="1">
                <a:solidFill>
                  <a:schemeClr val="bg1">
                    <a:lumMod val="50000"/>
                  </a:schemeClr>
                </a:solidFill>
              </a:rPr>
              <a:t>tn-Subnet</a:t>
            </a:r>
            <a:r>
              <a:rPr lang="fr-FR" sz="800" b="1" dirty="0">
                <a:solidFill>
                  <a:schemeClr val="bg1">
                    <a:lumMod val="50000"/>
                  </a:schemeClr>
                </a:solidFill>
              </a:rPr>
              <a:t>/</a:t>
            </a:r>
            <a:r>
              <a:rPr lang="fr-FR" sz="800" b="1" dirty="0" err="1">
                <a:solidFill>
                  <a:schemeClr val="bg1">
                    <a:lumMod val="50000"/>
                  </a:schemeClr>
                </a:solidFill>
              </a:rPr>
              <a:t>ap</a:t>
            </a:r>
            <a:r>
              <a:rPr lang="fr-FR" sz="800" b="1" dirty="0">
                <a:solidFill>
                  <a:schemeClr val="bg1">
                    <a:lumMod val="50000"/>
                  </a:schemeClr>
                </a:solidFill>
              </a:rPr>
              <a:t>-App/epg-EPG1]/node-103/</a:t>
            </a:r>
            <a:r>
              <a:rPr lang="fr-FR" sz="800" b="1" dirty="0" err="1">
                <a:solidFill>
                  <a:schemeClr val="bg1">
                    <a:lumMod val="50000"/>
                  </a:schemeClr>
                </a:solidFill>
              </a:rPr>
              <a:t>stpathatt</a:t>
            </a:r>
            <a:r>
              <a:rPr lang="fr-FR" sz="800" b="1" dirty="0">
                <a:solidFill>
                  <a:schemeClr val="bg1">
                    <a:lumMod val="50000"/>
                  </a:schemeClr>
                </a:solidFill>
              </a:rPr>
              <a:t>-[eth1/33]/</a:t>
            </a:r>
            <a:r>
              <a:rPr lang="fr-FR" sz="800" b="1" dirty="0" err="1">
                <a:solidFill>
                  <a:schemeClr val="bg1">
                    <a:lumMod val="50000"/>
                  </a:schemeClr>
                </a:solidFill>
              </a:rPr>
              <a:t>conndef</a:t>
            </a:r>
            <a:r>
              <a:rPr lang="fr-FR" sz="800" b="1" dirty="0">
                <a:solidFill>
                  <a:schemeClr val="bg1">
                    <a:lumMod val="50000"/>
                  </a:schemeClr>
                </a:solidFill>
              </a:rPr>
              <a:t>/</a:t>
            </a:r>
            <a:r>
              <a:rPr lang="fr-FR" sz="800" b="1" dirty="0" err="1">
                <a:solidFill>
                  <a:schemeClr val="bg1">
                    <a:lumMod val="50000"/>
                  </a:schemeClr>
                </a:solidFill>
              </a:rPr>
              <a:t>conn</a:t>
            </a:r>
            <a:r>
              <a:rPr lang="fr-FR" sz="800" b="1" dirty="0">
                <a:solidFill>
                  <a:schemeClr val="bg1">
                    <a:lumMod val="50000"/>
                  </a:schemeClr>
                </a:solidFill>
              </a:rPr>
              <a:t>-[vlan-300]-[0.0.0.0] </a:t>
            </a:r>
            <a:endParaRPr lang="fr-FR" sz="800" b="1" dirty="0" smtClean="0">
              <a:solidFill>
                <a:schemeClr val="bg1">
                  <a:lumMod val="50000"/>
                </a:schemeClr>
              </a:solidFill>
            </a:endParaRPr>
          </a:p>
          <a:p>
            <a:pPr>
              <a:spcBef>
                <a:spcPts val="400"/>
              </a:spcBef>
            </a:pPr>
            <a:r>
              <a:rPr lang="fr-FR" sz="800" dirty="0" smtClean="0"/>
              <a:t>! </a:t>
            </a:r>
            <a:r>
              <a:rPr lang="fr-FR" sz="800" dirty="0" err="1" smtClean="0">
                <a:solidFill>
                  <a:srgbClr val="FF0000"/>
                </a:solidFill>
              </a:rPr>
              <a:t>We</a:t>
            </a:r>
            <a:r>
              <a:rPr lang="fr-FR" sz="800" dirty="0" smtClean="0">
                <a:solidFill>
                  <a:srgbClr val="FF0000"/>
                </a:solidFill>
              </a:rPr>
              <a:t> </a:t>
            </a:r>
            <a:r>
              <a:rPr lang="fr-FR" sz="800" dirty="0" err="1" smtClean="0">
                <a:solidFill>
                  <a:srgbClr val="FF0000"/>
                </a:solidFill>
              </a:rPr>
              <a:t>create</a:t>
            </a:r>
            <a:r>
              <a:rPr lang="fr-FR" sz="800" dirty="0" smtClean="0">
                <a:solidFill>
                  <a:srgbClr val="FF0000"/>
                </a:solidFill>
              </a:rPr>
              <a:t> the </a:t>
            </a:r>
            <a:r>
              <a:rPr lang="fr-FR" sz="800" dirty="0" err="1" smtClean="0">
                <a:solidFill>
                  <a:srgbClr val="FF0000"/>
                </a:solidFill>
              </a:rPr>
              <a:t>RsToRemoteBDDef</a:t>
            </a:r>
            <a:r>
              <a:rPr lang="fr-FR" sz="800" dirty="0" smtClean="0">
                <a:solidFill>
                  <a:srgbClr val="FF0000"/>
                </a:solidFill>
              </a:rPr>
              <a:t> for the BD</a:t>
            </a:r>
          </a:p>
          <a:p>
            <a:pPr>
              <a:spcBef>
                <a:spcPts val="400"/>
              </a:spcBef>
            </a:pPr>
            <a:r>
              <a:rPr lang="fr-FR" sz="800" dirty="0" smtClean="0"/>
              <a:t>12:13:17.374+01:00 </a:t>
            </a:r>
            <a:r>
              <a:rPr lang="fr-FR" sz="800" dirty="0" err="1" smtClean="0"/>
              <a:t>dn</a:t>
            </a:r>
            <a:r>
              <a:rPr lang="fr-FR" sz="800" dirty="0" smtClean="0"/>
              <a:t>=</a:t>
            </a:r>
            <a:r>
              <a:rPr lang="fr-FR" sz="800" dirty="0" err="1" smtClean="0"/>
              <a:t>remotepolholder</a:t>
            </a:r>
            <a:r>
              <a:rPr lang="fr-FR" sz="800" dirty="0" smtClean="0"/>
              <a:t>/</a:t>
            </a:r>
            <a:r>
              <a:rPr lang="fr-FR" sz="800" dirty="0" err="1" smtClean="0"/>
              <a:t>rstoRemoteBDDef</a:t>
            </a:r>
            <a:r>
              <a:rPr lang="fr-FR" sz="800" dirty="0" smtClean="0"/>
              <a:t>-[uni/bd-[uni/</a:t>
            </a:r>
            <a:r>
              <a:rPr lang="fr-FR" sz="800" dirty="0" err="1" smtClean="0"/>
              <a:t>tn-Subnet</a:t>
            </a:r>
            <a:r>
              <a:rPr lang="fr-FR" sz="800" dirty="0" smtClean="0"/>
              <a:t>/BD-BD1]-</a:t>
            </a:r>
            <a:r>
              <a:rPr lang="fr-FR" sz="800" dirty="0" err="1" smtClean="0"/>
              <a:t>isSvc</a:t>
            </a:r>
            <a:r>
              <a:rPr lang="fr-FR" sz="800" dirty="0" smtClean="0"/>
              <a:t>-no]</a:t>
            </a:r>
          </a:p>
          <a:p>
            <a:pPr>
              <a:spcBef>
                <a:spcPts val="400"/>
              </a:spcBef>
            </a:pPr>
            <a:r>
              <a:rPr lang="fr-FR" sz="800" b="1" dirty="0" smtClean="0">
                <a:solidFill>
                  <a:srgbClr val="FF0000"/>
                </a:solidFill>
              </a:rPr>
              <a:t>! </a:t>
            </a:r>
            <a:r>
              <a:rPr lang="fr-FR" sz="800" b="1" dirty="0" err="1" smtClean="0">
                <a:solidFill>
                  <a:srgbClr val="FF0000"/>
                </a:solidFill>
              </a:rPr>
              <a:t>We</a:t>
            </a:r>
            <a:r>
              <a:rPr lang="fr-FR" sz="800" b="1" dirty="0" smtClean="0">
                <a:solidFill>
                  <a:srgbClr val="FF0000"/>
                </a:solidFill>
              </a:rPr>
              <a:t> </a:t>
            </a:r>
            <a:r>
              <a:rPr lang="fr-FR" sz="800" b="1" dirty="0" err="1" smtClean="0">
                <a:solidFill>
                  <a:srgbClr val="FF0000"/>
                </a:solidFill>
              </a:rPr>
              <a:t>create</a:t>
            </a:r>
            <a:r>
              <a:rPr lang="fr-FR" sz="800" b="1" dirty="0" smtClean="0">
                <a:solidFill>
                  <a:srgbClr val="FF0000"/>
                </a:solidFill>
              </a:rPr>
              <a:t> the </a:t>
            </a:r>
            <a:r>
              <a:rPr lang="fr-FR" sz="800" b="1" dirty="0" err="1" smtClean="0">
                <a:solidFill>
                  <a:srgbClr val="FF0000"/>
                </a:solidFill>
              </a:rPr>
              <a:t>fvCons</a:t>
            </a:r>
            <a:r>
              <a:rPr lang="fr-FR" sz="800" b="1" dirty="0" smtClean="0">
                <a:solidFill>
                  <a:srgbClr val="FF0000"/>
                </a:solidFill>
              </a:rPr>
              <a:t> </a:t>
            </a:r>
            <a:r>
              <a:rPr lang="fr-FR" sz="800" b="1" dirty="0" err="1" smtClean="0">
                <a:solidFill>
                  <a:srgbClr val="FF0000"/>
                </a:solidFill>
              </a:rPr>
              <a:t>under</a:t>
            </a:r>
            <a:r>
              <a:rPr lang="fr-FR" sz="800" b="1" dirty="0" smtClean="0">
                <a:solidFill>
                  <a:srgbClr val="FF0000"/>
                </a:solidFill>
              </a:rPr>
              <a:t> the </a:t>
            </a:r>
            <a:r>
              <a:rPr lang="fr-FR" sz="800" b="1" dirty="0" err="1" smtClean="0">
                <a:solidFill>
                  <a:srgbClr val="FF0000"/>
                </a:solidFill>
              </a:rPr>
              <a:t>previous</a:t>
            </a:r>
            <a:r>
              <a:rPr lang="fr-FR" sz="800" b="1" dirty="0" smtClean="0">
                <a:solidFill>
                  <a:srgbClr val="FF0000"/>
                </a:solidFill>
              </a:rPr>
              <a:t> Rs </a:t>
            </a:r>
            <a:r>
              <a:rPr lang="fr-FR" sz="800" b="1" dirty="0" err="1" smtClean="0">
                <a:solidFill>
                  <a:srgbClr val="FF0000"/>
                </a:solidFill>
              </a:rPr>
              <a:t>object</a:t>
            </a:r>
            <a:endParaRPr lang="fr-FR" sz="800" b="1" dirty="0" smtClean="0">
              <a:solidFill>
                <a:srgbClr val="FF0000"/>
              </a:solidFill>
            </a:endParaRPr>
          </a:p>
          <a:p>
            <a:pPr>
              <a:spcBef>
                <a:spcPts val="400"/>
              </a:spcBef>
            </a:pPr>
            <a:r>
              <a:rPr lang="fr-FR" sz="800" dirty="0" smtClean="0"/>
              <a:t>12:13:17.374+01:00 </a:t>
            </a:r>
            <a:r>
              <a:rPr lang="fr-FR" sz="800" dirty="0" err="1" smtClean="0"/>
              <a:t>dn</a:t>
            </a:r>
            <a:r>
              <a:rPr lang="fr-FR" sz="800" dirty="0" smtClean="0"/>
              <a:t>=</a:t>
            </a:r>
            <a:r>
              <a:rPr lang="fr-FR" sz="800" dirty="0" err="1" smtClean="0"/>
              <a:t>remotepolholder</a:t>
            </a:r>
            <a:r>
              <a:rPr lang="fr-FR" sz="800" dirty="0" smtClean="0"/>
              <a:t>/</a:t>
            </a:r>
            <a:r>
              <a:rPr lang="fr-FR" sz="800" dirty="0" err="1" smtClean="0"/>
              <a:t>rstoRemoteBDDef</a:t>
            </a:r>
            <a:r>
              <a:rPr lang="fr-FR" sz="800" dirty="0" smtClean="0"/>
              <a:t>-[uni/bd-[uni/</a:t>
            </a:r>
            <a:r>
              <a:rPr lang="fr-FR" sz="800" dirty="0" err="1" smtClean="0"/>
              <a:t>tn-Subnet</a:t>
            </a:r>
            <a:r>
              <a:rPr lang="fr-FR" sz="800" dirty="0" smtClean="0"/>
              <a:t>/BD-BD1]-</a:t>
            </a:r>
            <a:r>
              <a:rPr lang="fr-FR" sz="800" dirty="0" err="1" smtClean="0"/>
              <a:t>isSvc</a:t>
            </a:r>
            <a:r>
              <a:rPr lang="fr-FR" sz="800" dirty="0" smtClean="0"/>
              <a:t>-no]/cons-[uni/</a:t>
            </a:r>
            <a:r>
              <a:rPr lang="fr-FR" sz="800" dirty="0" err="1" smtClean="0"/>
              <a:t>epp</a:t>
            </a:r>
            <a:r>
              <a:rPr lang="fr-FR" sz="800" dirty="0" smtClean="0"/>
              <a:t>/</a:t>
            </a:r>
            <a:r>
              <a:rPr lang="fr-FR" sz="800" dirty="0" err="1" smtClean="0"/>
              <a:t>fv</a:t>
            </a:r>
            <a:r>
              <a:rPr lang="fr-FR" sz="800" dirty="0" smtClean="0"/>
              <a:t>-[uni/</a:t>
            </a:r>
            <a:r>
              <a:rPr lang="fr-FR" sz="800" dirty="0" err="1" smtClean="0"/>
              <a:t>tn-Subnet</a:t>
            </a:r>
            <a:r>
              <a:rPr lang="fr-FR" sz="800" dirty="0" smtClean="0"/>
              <a:t>/</a:t>
            </a:r>
            <a:r>
              <a:rPr lang="fr-FR" sz="800" dirty="0" err="1" smtClean="0"/>
              <a:t>ap</a:t>
            </a:r>
            <a:r>
              <a:rPr lang="fr-FR" sz="800" dirty="0" smtClean="0"/>
              <a:t>-App/epg-EPG1]]</a:t>
            </a:r>
          </a:p>
          <a:p>
            <a:pPr>
              <a:spcBef>
                <a:spcPts val="400"/>
              </a:spcBef>
            </a:pPr>
            <a:r>
              <a:rPr lang="fr-FR" sz="800" b="1" dirty="0" smtClean="0">
                <a:solidFill>
                  <a:srgbClr val="FF0000"/>
                </a:solidFill>
              </a:rPr>
              <a:t>! </a:t>
            </a:r>
            <a:r>
              <a:rPr lang="fr-FR" sz="800" b="1" dirty="0" err="1" smtClean="0">
                <a:solidFill>
                  <a:srgbClr val="FF0000"/>
                </a:solidFill>
              </a:rPr>
              <a:t>Then</a:t>
            </a:r>
            <a:r>
              <a:rPr lang="fr-FR" sz="800" b="1" dirty="0" smtClean="0">
                <a:solidFill>
                  <a:srgbClr val="FF0000"/>
                </a:solidFill>
              </a:rPr>
              <a:t> </a:t>
            </a:r>
            <a:r>
              <a:rPr lang="fr-FR" sz="800" b="1" dirty="0" err="1" smtClean="0">
                <a:solidFill>
                  <a:srgbClr val="FF0000"/>
                </a:solidFill>
              </a:rPr>
              <a:t>we</a:t>
            </a:r>
            <a:r>
              <a:rPr lang="fr-FR" sz="800" b="1" dirty="0" smtClean="0">
                <a:solidFill>
                  <a:srgbClr val="FF0000"/>
                </a:solidFill>
              </a:rPr>
              <a:t> </a:t>
            </a:r>
            <a:r>
              <a:rPr lang="fr-FR" sz="800" b="1" dirty="0" err="1" smtClean="0">
                <a:solidFill>
                  <a:srgbClr val="FF0000"/>
                </a:solidFill>
              </a:rPr>
              <a:t>create</a:t>
            </a:r>
            <a:r>
              <a:rPr lang="fr-FR" sz="800" b="1" dirty="0" smtClean="0">
                <a:solidFill>
                  <a:srgbClr val="FF0000"/>
                </a:solidFill>
              </a:rPr>
              <a:t> the </a:t>
            </a:r>
            <a:r>
              <a:rPr lang="fr-FR" sz="800" b="1" dirty="0" err="1" smtClean="0">
                <a:solidFill>
                  <a:srgbClr val="FF0000"/>
                </a:solidFill>
              </a:rPr>
              <a:t>resolved</a:t>
            </a:r>
            <a:r>
              <a:rPr lang="fr-FR" sz="800" b="1" dirty="0" smtClean="0">
                <a:solidFill>
                  <a:srgbClr val="FF0000"/>
                </a:solidFill>
              </a:rPr>
              <a:t> BD </a:t>
            </a:r>
            <a:r>
              <a:rPr lang="fr-FR" sz="800" b="1" dirty="0" err="1" smtClean="0">
                <a:solidFill>
                  <a:srgbClr val="FF0000"/>
                </a:solidFill>
              </a:rPr>
              <a:t>object</a:t>
            </a:r>
            <a:r>
              <a:rPr lang="fr-FR" sz="800" b="1" dirty="0" smtClean="0">
                <a:solidFill>
                  <a:srgbClr val="FF0000"/>
                </a:solidFill>
              </a:rPr>
              <a:t> (</a:t>
            </a:r>
            <a:r>
              <a:rPr lang="fr-FR" sz="800" b="1" dirty="0" err="1" smtClean="0">
                <a:solidFill>
                  <a:srgbClr val="FF0000"/>
                </a:solidFill>
              </a:rPr>
              <a:t>fvBDDef</a:t>
            </a:r>
            <a:r>
              <a:rPr lang="fr-FR" sz="800" b="1" dirty="0" smtClean="0">
                <a:solidFill>
                  <a:srgbClr val="FF0000"/>
                </a:solidFill>
              </a:rPr>
              <a:t>)</a:t>
            </a:r>
          </a:p>
          <a:p>
            <a:pPr>
              <a:spcBef>
                <a:spcPts val="400"/>
              </a:spcBef>
            </a:pPr>
            <a:r>
              <a:rPr lang="fr-FR" sz="800" dirty="0" smtClean="0"/>
              <a:t>12:13:17.432+01:00 </a:t>
            </a:r>
            <a:r>
              <a:rPr lang="fr-FR" sz="800" dirty="0" err="1" smtClean="0"/>
              <a:t>dn</a:t>
            </a:r>
            <a:r>
              <a:rPr lang="fr-FR" sz="800" dirty="0" smtClean="0"/>
              <a:t>=uni/bd-[uni/</a:t>
            </a:r>
            <a:r>
              <a:rPr lang="fr-FR" sz="800" dirty="0" err="1" smtClean="0"/>
              <a:t>tn-Subnet</a:t>
            </a:r>
            <a:r>
              <a:rPr lang="fr-FR" sz="800" dirty="0" smtClean="0"/>
              <a:t>/BD-BD1]-</a:t>
            </a:r>
            <a:r>
              <a:rPr lang="fr-FR" sz="800" dirty="0" err="1" smtClean="0"/>
              <a:t>isSvc</a:t>
            </a:r>
            <a:r>
              <a:rPr lang="fr-FR" sz="800" dirty="0" smtClean="0"/>
              <a:t>-no</a:t>
            </a:r>
          </a:p>
          <a:p>
            <a:pPr>
              <a:spcBef>
                <a:spcPts val="400"/>
              </a:spcBef>
            </a:pPr>
            <a:r>
              <a:rPr lang="fr-FR" sz="800" b="1" dirty="0" smtClean="0">
                <a:solidFill>
                  <a:srgbClr val="FF0000"/>
                </a:solidFill>
              </a:rPr>
              <a:t>! A bit </a:t>
            </a:r>
            <a:r>
              <a:rPr lang="fr-FR" sz="800" b="1" dirty="0" err="1" smtClean="0">
                <a:solidFill>
                  <a:srgbClr val="FF0000"/>
                </a:solidFill>
              </a:rPr>
              <a:t>later</a:t>
            </a:r>
            <a:r>
              <a:rPr lang="fr-FR" sz="800" b="1" dirty="0" smtClean="0">
                <a:solidFill>
                  <a:srgbClr val="FF0000"/>
                </a:solidFill>
              </a:rPr>
              <a:t>, the </a:t>
            </a:r>
            <a:r>
              <a:rPr lang="fr-FR" sz="800" b="1" dirty="0" err="1" smtClean="0">
                <a:solidFill>
                  <a:srgbClr val="FF0000"/>
                </a:solidFill>
              </a:rPr>
              <a:t>fvcons</a:t>
            </a:r>
            <a:r>
              <a:rPr lang="fr-FR" sz="800" b="1" dirty="0" smtClean="0">
                <a:solidFill>
                  <a:srgbClr val="FF0000"/>
                </a:solidFill>
              </a:rPr>
              <a:t> and the </a:t>
            </a:r>
            <a:r>
              <a:rPr lang="fr-FR" sz="800" b="1" dirty="0" err="1" smtClean="0">
                <a:solidFill>
                  <a:srgbClr val="FF0000"/>
                </a:solidFill>
              </a:rPr>
              <a:t>rsToRemoteCtxDef</a:t>
            </a:r>
            <a:r>
              <a:rPr lang="fr-FR" sz="800" b="1" dirty="0" smtClean="0">
                <a:solidFill>
                  <a:srgbClr val="FF0000"/>
                </a:solidFill>
              </a:rPr>
              <a:t> are </a:t>
            </a:r>
            <a:r>
              <a:rPr lang="fr-FR" sz="800" b="1" dirty="0" err="1" smtClean="0">
                <a:solidFill>
                  <a:srgbClr val="FF0000"/>
                </a:solidFill>
              </a:rPr>
              <a:t>created</a:t>
            </a:r>
            <a:r>
              <a:rPr lang="fr-FR" sz="800" b="1" dirty="0" smtClean="0">
                <a:solidFill>
                  <a:srgbClr val="FF0000"/>
                </a:solidFill>
              </a:rPr>
              <a:t> for the </a:t>
            </a:r>
            <a:r>
              <a:rPr lang="fr-FR" sz="800" b="1" dirty="0" err="1" smtClean="0">
                <a:solidFill>
                  <a:srgbClr val="FF0000"/>
                </a:solidFill>
              </a:rPr>
              <a:t>context</a:t>
            </a:r>
            <a:endParaRPr lang="fr-FR" sz="800" b="1" dirty="0" smtClean="0">
              <a:solidFill>
                <a:srgbClr val="FF0000"/>
              </a:solidFill>
            </a:endParaRPr>
          </a:p>
          <a:p>
            <a:pPr>
              <a:spcBef>
                <a:spcPts val="400"/>
              </a:spcBef>
            </a:pPr>
            <a:r>
              <a:rPr lang="fr-FR" sz="800" dirty="0"/>
              <a:t>12:13:17.432+01:00 </a:t>
            </a:r>
            <a:r>
              <a:rPr lang="fr-FR" sz="800" dirty="0" err="1"/>
              <a:t>dn</a:t>
            </a:r>
            <a:r>
              <a:rPr lang="fr-FR" sz="800" dirty="0"/>
              <a:t>=</a:t>
            </a:r>
            <a:r>
              <a:rPr lang="fr-FR" sz="800" dirty="0" err="1"/>
              <a:t>remotepolholder</a:t>
            </a:r>
            <a:r>
              <a:rPr lang="fr-FR" sz="800" dirty="0"/>
              <a:t>/</a:t>
            </a:r>
            <a:r>
              <a:rPr lang="fr-FR" sz="800" dirty="0" err="1"/>
              <a:t>rstoRemoteCtxDef</a:t>
            </a:r>
            <a:r>
              <a:rPr lang="fr-FR" sz="800" dirty="0"/>
              <a:t>-[uni/</a:t>
            </a:r>
            <a:r>
              <a:rPr lang="fr-FR" sz="800" dirty="0" err="1"/>
              <a:t>ctx</a:t>
            </a:r>
            <a:r>
              <a:rPr lang="fr-FR" sz="800" dirty="0"/>
              <a:t>-[uni/</a:t>
            </a:r>
            <a:r>
              <a:rPr lang="fr-FR" sz="800" dirty="0" err="1"/>
              <a:t>tn-Subnet</a:t>
            </a:r>
            <a:r>
              <a:rPr lang="fr-FR" sz="800" dirty="0"/>
              <a:t>/</a:t>
            </a:r>
            <a:r>
              <a:rPr lang="fr-FR" sz="800" dirty="0" err="1"/>
              <a:t>ctx-Subnet</a:t>
            </a:r>
            <a:r>
              <a:rPr lang="fr-FR" sz="800" dirty="0"/>
              <a:t>]]</a:t>
            </a:r>
          </a:p>
          <a:p>
            <a:pPr>
              <a:spcBef>
                <a:spcPts val="400"/>
              </a:spcBef>
            </a:pPr>
            <a:r>
              <a:rPr lang="fr-FR" sz="800" dirty="0"/>
              <a:t>12:13:17.432+01:00 </a:t>
            </a:r>
            <a:r>
              <a:rPr lang="fr-FR" sz="800" dirty="0" err="1"/>
              <a:t>dn</a:t>
            </a:r>
            <a:r>
              <a:rPr lang="fr-FR" sz="800" dirty="0"/>
              <a:t>=</a:t>
            </a:r>
            <a:r>
              <a:rPr lang="fr-FR" sz="800" dirty="0" err="1"/>
              <a:t>remotepolholder</a:t>
            </a:r>
            <a:r>
              <a:rPr lang="fr-FR" sz="800" dirty="0"/>
              <a:t>/</a:t>
            </a:r>
            <a:r>
              <a:rPr lang="fr-FR" sz="800" dirty="0" err="1"/>
              <a:t>rstoRemoteCtxDef</a:t>
            </a:r>
            <a:r>
              <a:rPr lang="fr-FR" sz="800" dirty="0"/>
              <a:t>-[uni/</a:t>
            </a:r>
            <a:r>
              <a:rPr lang="fr-FR" sz="800" dirty="0" err="1"/>
              <a:t>ctx</a:t>
            </a:r>
            <a:r>
              <a:rPr lang="fr-FR" sz="800" dirty="0"/>
              <a:t>-[uni/</a:t>
            </a:r>
            <a:r>
              <a:rPr lang="fr-FR" sz="800" dirty="0" err="1"/>
              <a:t>tn-Subnet</a:t>
            </a:r>
            <a:r>
              <a:rPr lang="fr-FR" sz="800" dirty="0"/>
              <a:t>/</a:t>
            </a:r>
            <a:r>
              <a:rPr lang="fr-FR" sz="800" dirty="0" err="1"/>
              <a:t>ctx-Subnet</a:t>
            </a:r>
            <a:r>
              <a:rPr lang="fr-FR" sz="800" dirty="0"/>
              <a:t>]]/cons-[uni/bd-[uni/</a:t>
            </a:r>
            <a:r>
              <a:rPr lang="fr-FR" sz="800" dirty="0" err="1"/>
              <a:t>tn-Subnet</a:t>
            </a:r>
            <a:r>
              <a:rPr lang="fr-FR" sz="800" dirty="0"/>
              <a:t>/BD-BD1]-</a:t>
            </a:r>
            <a:r>
              <a:rPr lang="fr-FR" sz="800" dirty="0" err="1"/>
              <a:t>isSvc</a:t>
            </a:r>
            <a:r>
              <a:rPr lang="fr-FR" sz="800" dirty="0"/>
              <a:t>-no</a:t>
            </a:r>
            <a:r>
              <a:rPr lang="fr-FR" sz="800" dirty="0" smtClean="0"/>
              <a:t>]</a:t>
            </a:r>
          </a:p>
          <a:p>
            <a:pPr>
              <a:spcBef>
                <a:spcPts val="400"/>
              </a:spcBef>
            </a:pPr>
            <a:r>
              <a:rPr lang="fr-FR" sz="800" b="1" dirty="0" smtClean="0">
                <a:solidFill>
                  <a:srgbClr val="FF0000"/>
                </a:solidFill>
              </a:rPr>
              <a:t>! The </a:t>
            </a:r>
            <a:r>
              <a:rPr lang="fr-FR" sz="800" b="1" dirty="0" err="1" smtClean="0">
                <a:solidFill>
                  <a:srgbClr val="FF0000"/>
                </a:solidFill>
              </a:rPr>
              <a:t>fvCtxDef</a:t>
            </a:r>
            <a:r>
              <a:rPr lang="fr-FR" sz="800" b="1" dirty="0" smtClean="0">
                <a:solidFill>
                  <a:srgbClr val="FF0000"/>
                </a:solidFill>
              </a:rPr>
              <a:t> </a:t>
            </a:r>
            <a:r>
              <a:rPr lang="fr-FR" sz="800" b="1" dirty="0" err="1" smtClean="0">
                <a:solidFill>
                  <a:srgbClr val="FF0000"/>
                </a:solidFill>
              </a:rPr>
              <a:t>appears</a:t>
            </a:r>
            <a:r>
              <a:rPr lang="fr-FR" sz="800" b="1" dirty="0" smtClean="0">
                <a:solidFill>
                  <a:srgbClr val="FF0000"/>
                </a:solidFill>
              </a:rPr>
              <a:t>  and the BD </a:t>
            </a:r>
            <a:r>
              <a:rPr lang="fr-FR" sz="800" b="1" dirty="0" err="1" smtClean="0">
                <a:solidFill>
                  <a:srgbClr val="FF0000"/>
                </a:solidFill>
              </a:rPr>
              <a:t>gets</a:t>
            </a:r>
            <a:r>
              <a:rPr lang="fr-FR" sz="800" b="1" dirty="0" smtClean="0">
                <a:solidFill>
                  <a:srgbClr val="FF0000"/>
                </a:solidFill>
              </a:rPr>
              <a:t> </a:t>
            </a:r>
            <a:r>
              <a:rPr lang="fr-FR" sz="800" b="1" dirty="0" err="1" smtClean="0">
                <a:solidFill>
                  <a:srgbClr val="FF0000"/>
                </a:solidFill>
              </a:rPr>
              <a:t>associated</a:t>
            </a:r>
            <a:r>
              <a:rPr lang="fr-FR" sz="800" b="1" dirty="0" smtClean="0">
                <a:solidFill>
                  <a:srgbClr val="FF0000"/>
                </a:solidFill>
              </a:rPr>
              <a:t> to </a:t>
            </a:r>
            <a:r>
              <a:rPr lang="fr-FR" sz="800" b="1" dirty="0" err="1" smtClean="0">
                <a:solidFill>
                  <a:srgbClr val="FF0000"/>
                </a:solidFill>
              </a:rPr>
              <a:t>it</a:t>
            </a:r>
            <a:r>
              <a:rPr lang="fr-FR" sz="800" b="1" dirty="0" smtClean="0">
                <a:solidFill>
                  <a:srgbClr val="FF0000"/>
                </a:solidFill>
              </a:rPr>
              <a:t> (per </a:t>
            </a:r>
            <a:r>
              <a:rPr lang="fr-FR" sz="800" b="1" dirty="0" err="1" smtClean="0">
                <a:solidFill>
                  <a:srgbClr val="FF0000"/>
                </a:solidFill>
              </a:rPr>
              <a:t>creation</a:t>
            </a:r>
            <a:r>
              <a:rPr lang="fr-FR" sz="800" b="1" dirty="0" smtClean="0">
                <a:solidFill>
                  <a:srgbClr val="FF0000"/>
                </a:solidFill>
              </a:rPr>
              <a:t> of </a:t>
            </a:r>
            <a:r>
              <a:rPr lang="fr-FR" sz="800" b="1" dirty="0" err="1" smtClean="0">
                <a:solidFill>
                  <a:srgbClr val="FF0000"/>
                </a:solidFill>
              </a:rPr>
              <a:t>fvAssocBDDefCont</a:t>
            </a:r>
            <a:r>
              <a:rPr lang="fr-FR" sz="800" b="1" dirty="0" smtClean="0">
                <a:solidFill>
                  <a:srgbClr val="FF0000"/>
                </a:solidFill>
              </a:rPr>
              <a:t>)</a:t>
            </a:r>
          </a:p>
          <a:p>
            <a:pPr>
              <a:spcBef>
                <a:spcPts val="400"/>
              </a:spcBef>
            </a:pPr>
            <a:r>
              <a:rPr lang="fr-FR" sz="800" dirty="0"/>
              <a:t>12:13:17.533+01:00 </a:t>
            </a:r>
            <a:r>
              <a:rPr lang="fr-FR" sz="800" dirty="0" err="1"/>
              <a:t>dn</a:t>
            </a:r>
            <a:r>
              <a:rPr lang="fr-FR" sz="800" dirty="0"/>
              <a:t>=uni/</a:t>
            </a:r>
            <a:r>
              <a:rPr lang="fr-FR" sz="800" dirty="0" err="1"/>
              <a:t>ctx</a:t>
            </a:r>
            <a:r>
              <a:rPr lang="fr-FR" sz="800" dirty="0"/>
              <a:t>-[uni/</a:t>
            </a:r>
            <a:r>
              <a:rPr lang="fr-FR" sz="800" dirty="0" err="1"/>
              <a:t>tn-Subnet</a:t>
            </a:r>
            <a:r>
              <a:rPr lang="fr-FR" sz="800" dirty="0"/>
              <a:t>/</a:t>
            </a:r>
            <a:r>
              <a:rPr lang="fr-FR" sz="800" dirty="0" err="1"/>
              <a:t>ctx-Subnet</a:t>
            </a:r>
            <a:r>
              <a:rPr lang="fr-FR" sz="800" dirty="0" smtClean="0"/>
              <a:t>]</a:t>
            </a:r>
          </a:p>
          <a:p>
            <a:pPr>
              <a:spcBef>
                <a:spcPts val="400"/>
              </a:spcBef>
            </a:pPr>
            <a:r>
              <a:rPr lang="fr-FR" sz="800" dirty="0"/>
              <a:t>12:13:17.533+01:00 </a:t>
            </a:r>
            <a:r>
              <a:rPr lang="fr-FR" sz="800" dirty="0" err="1"/>
              <a:t>dn</a:t>
            </a:r>
            <a:r>
              <a:rPr lang="fr-FR" sz="800" dirty="0"/>
              <a:t>=uni/</a:t>
            </a:r>
            <a:r>
              <a:rPr lang="fr-FR" sz="800" dirty="0" err="1"/>
              <a:t>ctx</a:t>
            </a:r>
            <a:r>
              <a:rPr lang="fr-FR" sz="800" dirty="0"/>
              <a:t>-[uni/</a:t>
            </a:r>
            <a:r>
              <a:rPr lang="fr-FR" sz="800" dirty="0" err="1"/>
              <a:t>tn-Subnet</a:t>
            </a:r>
            <a:r>
              <a:rPr lang="fr-FR" sz="800" dirty="0"/>
              <a:t>/</a:t>
            </a:r>
            <a:r>
              <a:rPr lang="fr-FR" sz="800" dirty="0" err="1"/>
              <a:t>ctx-Subnet</a:t>
            </a:r>
            <a:r>
              <a:rPr lang="fr-FR" sz="800" dirty="0"/>
              <a:t>]/</a:t>
            </a:r>
            <a:r>
              <a:rPr lang="fr-FR" sz="800" dirty="0" err="1"/>
              <a:t>assocBddefDn</a:t>
            </a:r>
            <a:r>
              <a:rPr lang="fr-FR" sz="800" dirty="0"/>
              <a:t>-[uni/bd-[uni/</a:t>
            </a:r>
            <a:r>
              <a:rPr lang="fr-FR" sz="800" dirty="0" err="1"/>
              <a:t>tn-Subnet</a:t>
            </a:r>
            <a:r>
              <a:rPr lang="fr-FR" sz="800" dirty="0"/>
              <a:t>/BD-BD1]-</a:t>
            </a:r>
            <a:r>
              <a:rPr lang="fr-FR" sz="800" dirty="0" err="1"/>
              <a:t>isSvc</a:t>
            </a:r>
            <a:r>
              <a:rPr lang="fr-FR" sz="800" dirty="0"/>
              <a:t>-no]</a:t>
            </a:r>
          </a:p>
          <a:p>
            <a:pPr>
              <a:spcBef>
                <a:spcPts val="400"/>
              </a:spcBef>
            </a:pPr>
            <a:r>
              <a:rPr lang="fr-FR" sz="800" dirty="0" smtClean="0"/>
              <a:t>..</a:t>
            </a:r>
            <a:endParaRPr lang="fr-FR" sz="800" dirty="0"/>
          </a:p>
        </p:txBody>
      </p:sp>
      <p:sp>
        <p:nvSpPr>
          <p:cNvPr id="3" name="Title 2"/>
          <p:cNvSpPr>
            <a:spLocks noGrp="1"/>
          </p:cNvSpPr>
          <p:nvPr>
            <p:ph type="title"/>
          </p:nvPr>
        </p:nvSpPr>
        <p:spPr>
          <a:xfrm>
            <a:off x="199561" y="0"/>
            <a:ext cx="8345488" cy="731837"/>
          </a:xfrm>
        </p:spPr>
        <p:txBody>
          <a:bodyPr/>
          <a:lstStyle/>
          <a:p>
            <a:r>
              <a:rPr lang="fr-FR" dirty="0" err="1" smtClean="0"/>
              <a:t>Example</a:t>
            </a:r>
            <a:r>
              <a:rPr lang="fr-FR" dirty="0" smtClean="0"/>
              <a:t> – </a:t>
            </a:r>
            <a:r>
              <a:rPr lang="fr-FR" dirty="0" err="1" smtClean="0"/>
              <a:t>Step</a:t>
            </a:r>
            <a:r>
              <a:rPr lang="fr-FR" dirty="0" smtClean="0"/>
              <a:t> 2 – </a:t>
            </a:r>
            <a:r>
              <a:rPr lang="fr-FR" dirty="0" err="1" smtClean="0"/>
              <a:t>order</a:t>
            </a:r>
            <a:r>
              <a:rPr lang="fr-FR" dirty="0" smtClean="0"/>
              <a:t> of </a:t>
            </a:r>
            <a:r>
              <a:rPr lang="fr-FR" dirty="0" err="1" smtClean="0"/>
              <a:t>operation</a:t>
            </a:r>
            <a:endParaRPr lang="fr-FR" dirty="0"/>
          </a:p>
        </p:txBody>
      </p:sp>
      <p:sp>
        <p:nvSpPr>
          <p:cNvPr id="4" name="TextBox 3"/>
          <p:cNvSpPr txBox="1"/>
          <p:nvPr/>
        </p:nvSpPr>
        <p:spPr>
          <a:xfrm>
            <a:off x="568618" y="591671"/>
            <a:ext cx="5771836" cy="646331"/>
          </a:xfrm>
          <a:prstGeom prst="rect">
            <a:avLst/>
          </a:prstGeom>
          <a:solidFill>
            <a:srgbClr val="FFFFCC"/>
          </a:solidFill>
        </p:spPr>
        <p:txBody>
          <a:bodyPr wrap="none" rtlCol="0">
            <a:spAutoFit/>
          </a:bodyPr>
          <a:lstStyle/>
          <a:p>
            <a:r>
              <a:rPr lang="fr-FR" dirty="0" smtClean="0"/>
              <a:t>This are </a:t>
            </a:r>
            <a:r>
              <a:rPr lang="fr-FR" dirty="0" err="1" smtClean="0"/>
              <a:t>just</a:t>
            </a:r>
            <a:r>
              <a:rPr lang="fr-FR" dirty="0" smtClean="0"/>
              <a:t> </a:t>
            </a:r>
            <a:r>
              <a:rPr lang="fr-FR" dirty="0" err="1" smtClean="0"/>
              <a:t>some</a:t>
            </a:r>
            <a:r>
              <a:rPr lang="fr-FR" dirty="0" smtClean="0"/>
              <a:t> </a:t>
            </a:r>
            <a:r>
              <a:rPr lang="fr-FR" dirty="0" err="1" smtClean="0"/>
              <a:t>small</a:t>
            </a:r>
            <a:r>
              <a:rPr lang="fr-FR" dirty="0" smtClean="0"/>
              <a:t> </a:t>
            </a:r>
            <a:r>
              <a:rPr lang="fr-FR" dirty="0" err="1" smtClean="0"/>
              <a:t>extract</a:t>
            </a:r>
            <a:r>
              <a:rPr lang="fr-FR" dirty="0" smtClean="0"/>
              <a:t> of the </a:t>
            </a:r>
            <a:r>
              <a:rPr lang="fr-FR" dirty="0" err="1" smtClean="0"/>
              <a:t>operations</a:t>
            </a:r>
            <a:r>
              <a:rPr lang="fr-FR" dirty="0" smtClean="0"/>
              <a:t> … </a:t>
            </a:r>
          </a:p>
          <a:p>
            <a:r>
              <a:rPr lang="fr-FR" dirty="0" err="1" smtClean="0"/>
              <a:t>grepping</a:t>
            </a:r>
            <a:r>
              <a:rPr lang="fr-FR" dirty="0" smtClean="0"/>
              <a:t> </a:t>
            </a:r>
            <a:r>
              <a:rPr lang="fr-FR" dirty="0" err="1" smtClean="0">
                <a:solidFill>
                  <a:srgbClr val="FF0000"/>
                </a:solidFill>
              </a:rPr>
              <a:t>mit_update</a:t>
            </a:r>
            <a:r>
              <a:rPr lang="fr-FR" dirty="0" smtClean="0">
                <a:solidFill>
                  <a:srgbClr val="FF0000"/>
                </a:solidFill>
              </a:rPr>
              <a:t>.*MIT ADD </a:t>
            </a:r>
            <a:r>
              <a:rPr lang="fr-FR" dirty="0" smtClean="0"/>
              <a:t>to </a:t>
            </a:r>
            <a:r>
              <a:rPr lang="fr-FR" dirty="0" err="1" smtClean="0"/>
              <a:t>only</a:t>
            </a:r>
            <a:r>
              <a:rPr lang="fr-FR" dirty="0" smtClean="0"/>
              <a:t> </a:t>
            </a:r>
            <a:r>
              <a:rPr lang="fr-FR" dirty="0" err="1" smtClean="0"/>
              <a:t>get</a:t>
            </a:r>
            <a:r>
              <a:rPr lang="fr-FR" dirty="0" smtClean="0"/>
              <a:t> MO </a:t>
            </a:r>
            <a:r>
              <a:rPr lang="fr-FR" dirty="0" err="1" smtClean="0"/>
              <a:t>created</a:t>
            </a:r>
            <a:endParaRPr lang="fr-FR" dirty="0"/>
          </a:p>
        </p:txBody>
      </p:sp>
    </p:spTree>
    <p:extLst>
      <p:ext uri="{BB962C8B-B14F-4D97-AF65-F5344CB8AC3E}">
        <p14:creationId xmlns:p14="http://schemas.microsoft.com/office/powerpoint/2010/main" val="1839335783"/>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1385" y="1092988"/>
            <a:ext cx="8345488" cy="3855530"/>
          </a:xfrm>
        </p:spPr>
        <p:txBody>
          <a:bodyPr/>
          <a:lstStyle/>
          <a:p>
            <a:r>
              <a:rPr lang="fr-FR" dirty="0"/>
              <a:t>pod2-leaf3# </a:t>
            </a:r>
            <a:r>
              <a:rPr lang="fr-FR" dirty="0" err="1"/>
              <a:t>zgrep</a:t>
            </a:r>
            <a:r>
              <a:rPr lang="fr-FR" dirty="0"/>
              <a:t> "</a:t>
            </a:r>
            <a:r>
              <a:rPr lang="fr-FR" dirty="0" err="1"/>
              <a:t>mit_update</a:t>
            </a:r>
            <a:r>
              <a:rPr lang="fr-FR" dirty="0"/>
              <a:t>.*MIT ADD" svc_ifc_policyelem.log.5907.gz  | </a:t>
            </a:r>
            <a:r>
              <a:rPr lang="fr-FR" dirty="0" err="1"/>
              <a:t>egrep</a:t>
            </a:r>
            <a:r>
              <a:rPr lang="fr-FR" dirty="0"/>
              <a:t> "12:13:" | </a:t>
            </a:r>
            <a:r>
              <a:rPr lang="fr-FR" dirty="0" err="1"/>
              <a:t>awk</a:t>
            </a:r>
            <a:r>
              <a:rPr lang="fr-FR" dirty="0"/>
              <a:t> '{</a:t>
            </a:r>
            <a:r>
              <a:rPr lang="fr-FR" dirty="0" err="1"/>
              <a:t>print</a:t>
            </a:r>
            <a:r>
              <a:rPr lang="fr-FR" dirty="0"/>
              <a:t> $2}'  | </a:t>
            </a:r>
            <a:r>
              <a:rPr lang="fr-FR" dirty="0" err="1"/>
              <a:t>sed</a:t>
            </a:r>
            <a:r>
              <a:rPr lang="fr-FR" dirty="0"/>
              <a:t> 's/||MIT//g' |  </a:t>
            </a:r>
            <a:r>
              <a:rPr lang="fr-FR" dirty="0" err="1"/>
              <a:t>sed</a:t>
            </a:r>
            <a:r>
              <a:rPr lang="fr-FR" dirty="0"/>
              <a:t> 's/||</a:t>
            </a:r>
            <a:r>
              <a:rPr lang="fr-FR" dirty="0" err="1"/>
              <a:t>mit_update</a:t>
            </a:r>
            <a:r>
              <a:rPr lang="fr-FR" dirty="0"/>
              <a:t>.*</a:t>
            </a:r>
            <a:r>
              <a:rPr lang="fr-FR" dirty="0" err="1"/>
              <a:t>dn</a:t>
            </a:r>
            <a:r>
              <a:rPr lang="fr-FR" dirty="0"/>
              <a:t>/ </a:t>
            </a:r>
            <a:r>
              <a:rPr lang="fr-FR" dirty="0" err="1"/>
              <a:t>dn</a:t>
            </a:r>
            <a:r>
              <a:rPr lang="fr-FR" dirty="0"/>
              <a:t>/g' | </a:t>
            </a:r>
            <a:r>
              <a:rPr lang="fr-FR" dirty="0" err="1"/>
              <a:t>egrep</a:t>
            </a:r>
            <a:r>
              <a:rPr lang="fr-FR" dirty="0"/>
              <a:t> "</a:t>
            </a:r>
            <a:r>
              <a:rPr lang="fr-FR" dirty="0" err="1"/>
              <a:t>ctx</a:t>
            </a:r>
            <a:r>
              <a:rPr lang="fr-FR" dirty="0"/>
              <a:t>-\[</a:t>
            </a:r>
            <a:r>
              <a:rPr lang="fr-FR" dirty="0" err="1"/>
              <a:t>vxlan</a:t>
            </a:r>
            <a:r>
              <a:rPr lang="fr-FR" dirty="0" smtClean="0"/>
              <a:t>"</a:t>
            </a:r>
          </a:p>
          <a:p>
            <a:r>
              <a:rPr lang="fr-FR" sz="1000" b="1" dirty="0" smtClean="0">
                <a:solidFill>
                  <a:srgbClr val="FF0000"/>
                </a:solidFill>
              </a:rPr>
              <a:t>! </a:t>
            </a:r>
            <a:r>
              <a:rPr lang="fr-FR" sz="1000" b="1" dirty="0" err="1" smtClean="0">
                <a:solidFill>
                  <a:srgbClr val="FF0000"/>
                </a:solidFill>
              </a:rPr>
              <a:t>concrete</a:t>
            </a:r>
            <a:r>
              <a:rPr lang="fr-FR" sz="1000" b="1" dirty="0" smtClean="0">
                <a:solidFill>
                  <a:srgbClr val="FF0000"/>
                </a:solidFill>
              </a:rPr>
              <a:t> CTX</a:t>
            </a:r>
          </a:p>
          <a:p>
            <a:r>
              <a:rPr lang="fr-FR" sz="1000" b="1" dirty="0" smtClean="0"/>
              <a:t>12:13:19.237+01:00 </a:t>
            </a:r>
            <a:r>
              <a:rPr lang="fr-FR" sz="1000" b="1" dirty="0" err="1"/>
              <a:t>dn</a:t>
            </a:r>
            <a:r>
              <a:rPr lang="fr-FR" sz="1000" b="1" dirty="0"/>
              <a:t>=</a:t>
            </a:r>
            <a:r>
              <a:rPr lang="fr-FR" sz="1000" b="1" dirty="0" err="1"/>
              <a:t>sys</a:t>
            </a:r>
            <a:r>
              <a:rPr lang="fr-FR" sz="1000" b="1" dirty="0"/>
              <a:t>/</a:t>
            </a:r>
            <a:r>
              <a:rPr lang="fr-FR" sz="1000" b="1" dirty="0" err="1"/>
              <a:t>ctx</a:t>
            </a:r>
            <a:r>
              <a:rPr lang="fr-FR" sz="1000" b="1" dirty="0"/>
              <a:t>-[vxlan-2621440]</a:t>
            </a:r>
          </a:p>
          <a:p>
            <a:r>
              <a:rPr lang="fr-FR" sz="1000" b="1" dirty="0" smtClean="0">
                <a:solidFill>
                  <a:srgbClr val="FF0000"/>
                </a:solidFill>
              </a:rPr>
              <a:t>! </a:t>
            </a:r>
            <a:r>
              <a:rPr lang="fr-FR" sz="1000" b="1" dirty="0" err="1" smtClean="0">
                <a:solidFill>
                  <a:srgbClr val="FF0000"/>
                </a:solidFill>
              </a:rPr>
              <a:t>Concrete</a:t>
            </a:r>
            <a:r>
              <a:rPr lang="fr-FR" sz="1000" b="1" dirty="0" smtClean="0">
                <a:solidFill>
                  <a:srgbClr val="FF0000"/>
                </a:solidFill>
              </a:rPr>
              <a:t> BD</a:t>
            </a:r>
          </a:p>
          <a:p>
            <a:r>
              <a:rPr lang="fr-FR" sz="1000" b="1" dirty="0" smtClean="0"/>
              <a:t>12:13:19.237+01:00 </a:t>
            </a:r>
            <a:r>
              <a:rPr lang="fr-FR" sz="1000" b="1" dirty="0" err="1"/>
              <a:t>dn</a:t>
            </a:r>
            <a:r>
              <a:rPr lang="fr-FR" sz="1000" b="1" dirty="0"/>
              <a:t>=</a:t>
            </a:r>
            <a:r>
              <a:rPr lang="fr-FR" sz="1000" b="1" dirty="0" err="1"/>
              <a:t>sys</a:t>
            </a:r>
            <a:r>
              <a:rPr lang="fr-FR" sz="1000" b="1" dirty="0"/>
              <a:t>/</a:t>
            </a:r>
            <a:r>
              <a:rPr lang="fr-FR" sz="1000" b="1" dirty="0" err="1"/>
              <a:t>ctx</a:t>
            </a:r>
            <a:r>
              <a:rPr lang="fr-FR" sz="1000" b="1" dirty="0"/>
              <a:t>-[vxlan-2621440]/bd-[vxlan-16482194</a:t>
            </a:r>
            <a:r>
              <a:rPr lang="fr-FR" sz="1000" b="1" dirty="0" smtClean="0"/>
              <a:t>]</a:t>
            </a:r>
          </a:p>
          <a:p>
            <a:r>
              <a:rPr lang="fr-FR" sz="1000" b="1" dirty="0" smtClean="0">
                <a:solidFill>
                  <a:srgbClr val="FF0000"/>
                </a:solidFill>
              </a:rPr>
              <a:t>! </a:t>
            </a:r>
            <a:r>
              <a:rPr lang="fr-FR" sz="1000" b="1" dirty="0" err="1" smtClean="0">
                <a:solidFill>
                  <a:srgbClr val="FF0000"/>
                </a:solidFill>
              </a:rPr>
              <a:t>sviIf</a:t>
            </a:r>
            <a:r>
              <a:rPr lang="fr-FR" sz="1000" b="1" dirty="0" smtClean="0">
                <a:solidFill>
                  <a:srgbClr val="FF0000"/>
                </a:solidFill>
              </a:rPr>
              <a:t> and </a:t>
            </a:r>
            <a:r>
              <a:rPr lang="fr-FR" sz="1000" b="1" dirty="0" err="1" smtClean="0">
                <a:solidFill>
                  <a:srgbClr val="FF0000"/>
                </a:solidFill>
              </a:rPr>
              <a:t>vlanCktEp</a:t>
            </a:r>
            <a:r>
              <a:rPr lang="fr-FR" sz="1000" b="1" dirty="0" smtClean="0">
                <a:solidFill>
                  <a:srgbClr val="FF0000"/>
                </a:solidFill>
              </a:rPr>
              <a:t> are </a:t>
            </a:r>
            <a:r>
              <a:rPr lang="fr-FR" sz="1000" b="1" dirty="0" err="1" smtClean="0">
                <a:solidFill>
                  <a:srgbClr val="FF0000"/>
                </a:solidFill>
              </a:rPr>
              <a:t>created</a:t>
            </a:r>
            <a:endParaRPr lang="fr-FR" sz="1000" b="1" dirty="0" smtClean="0">
              <a:solidFill>
                <a:srgbClr val="FF0000"/>
              </a:solidFill>
            </a:endParaRPr>
          </a:p>
          <a:p>
            <a:r>
              <a:rPr lang="fr-FR" sz="1000" b="1" dirty="0"/>
              <a:t>12:13:19.238+01:00 </a:t>
            </a:r>
            <a:r>
              <a:rPr lang="fr-FR" sz="1000" b="1" dirty="0" err="1"/>
              <a:t>dn</a:t>
            </a:r>
            <a:r>
              <a:rPr lang="fr-FR" sz="1000" b="1" dirty="0"/>
              <a:t>=</a:t>
            </a:r>
            <a:r>
              <a:rPr lang="fr-FR" sz="1000" b="1" dirty="0" err="1"/>
              <a:t>sys</a:t>
            </a:r>
            <a:r>
              <a:rPr lang="fr-FR" sz="1000" b="1" dirty="0"/>
              <a:t>/</a:t>
            </a:r>
            <a:r>
              <a:rPr lang="fr-FR" sz="1000" b="1" dirty="0" err="1"/>
              <a:t>ctx</a:t>
            </a:r>
            <a:r>
              <a:rPr lang="fr-FR" sz="1000" b="1" dirty="0"/>
              <a:t>-[vxlan-2621440]/bd-[vxlan-16482194]/rtfvEPgDefToL2Dom-[uni/</a:t>
            </a:r>
            <a:r>
              <a:rPr lang="fr-FR" sz="1000" b="1" dirty="0" err="1"/>
              <a:t>epp</a:t>
            </a:r>
            <a:r>
              <a:rPr lang="fr-FR" sz="1000" b="1" dirty="0"/>
              <a:t>/</a:t>
            </a:r>
            <a:r>
              <a:rPr lang="fr-FR" sz="1000" b="1" dirty="0" err="1"/>
              <a:t>fv</a:t>
            </a:r>
            <a:r>
              <a:rPr lang="fr-FR" sz="1000" b="1" dirty="0"/>
              <a:t>-[uni/</a:t>
            </a:r>
            <a:r>
              <a:rPr lang="fr-FR" sz="1000" b="1" dirty="0" err="1"/>
              <a:t>tn-Subnet</a:t>
            </a:r>
            <a:r>
              <a:rPr lang="fr-FR" sz="1000" b="1" dirty="0"/>
              <a:t>/</a:t>
            </a:r>
            <a:r>
              <a:rPr lang="fr-FR" sz="1000" b="1" dirty="0" err="1"/>
              <a:t>ap</a:t>
            </a:r>
            <a:r>
              <a:rPr lang="fr-FR" sz="1000" b="1" dirty="0"/>
              <a:t>-App/epg-EPG1]]</a:t>
            </a:r>
          </a:p>
          <a:p>
            <a:r>
              <a:rPr lang="fr-FR" sz="1000" b="1" dirty="0"/>
              <a:t>12:13:19.238+01:00 </a:t>
            </a:r>
            <a:r>
              <a:rPr lang="fr-FR" sz="1000" b="1" dirty="0" err="1"/>
              <a:t>dn</a:t>
            </a:r>
            <a:r>
              <a:rPr lang="fr-FR" sz="1000" b="1" dirty="0"/>
              <a:t>=</a:t>
            </a:r>
            <a:r>
              <a:rPr lang="fr-FR" sz="1000" b="1" dirty="0" err="1"/>
              <a:t>sys</a:t>
            </a:r>
            <a:r>
              <a:rPr lang="fr-FR" sz="1000" b="1" dirty="0"/>
              <a:t>/</a:t>
            </a:r>
            <a:r>
              <a:rPr lang="fr-FR" sz="1000" b="1" dirty="0" err="1"/>
              <a:t>ctx</a:t>
            </a:r>
            <a:r>
              <a:rPr lang="fr-FR" sz="1000" b="1" dirty="0"/>
              <a:t>-[vxlan-2621440]/bd-[vxlan-16482194]/</a:t>
            </a:r>
            <a:r>
              <a:rPr lang="fr-FR" sz="1000" b="1" dirty="0" err="1"/>
              <a:t>svi</a:t>
            </a:r>
            <a:r>
              <a:rPr lang="fr-FR" sz="1000" b="1" dirty="0"/>
              <a:t>-[vlan40]</a:t>
            </a:r>
          </a:p>
          <a:p>
            <a:r>
              <a:rPr lang="fr-FR" sz="1000" b="1" dirty="0"/>
              <a:t>12:13:19.238+01:00 </a:t>
            </a:r>
            <a:r>
              <a:rPr lang="fr-FR" sz="1000" b="1" dirty="0" err="1"/>
              <a:t>dn</a:t>
            </a:r>
            <a:r>
              <a:rPr lang="fr-FR" sz="1000" b="1" dirty="0"/>
              <a:t>=</a:t>
            </a:r>
            <a:r>
              <a:rPr lang="fr-FR" sz="1000" b="1" dirty="0" err="1"/>
              <a:t>idm</a:t>
            </a:r>
            <a:r>
              <a:rPr lang="fr-FR" sz="1000" b="1" dirty="0"/>
              <a:t>/</a:t>
            </a:r>
            <a:r>
              <a:rPr lang="fr-FR" sz="1000" b="1" dirty="0" err="1"/>
              <a:t>suni</a:t>
            </a:r>
            <a:r>
              <a:rPr lang="fr-FR" sz="1000" b="1" dirty="0"/>
              <a:t>-dom-</a:t>
            </a:r>
            <a:r>
              <a:rPr lang="fr-FR" sz="1000" b="1" dirty="0" err="1"/>
              <a:t>node</a:t>
            </a:r>
            <a:r>
              <a:rPr lang="fr-FR" sz="1000" b="1" dirty="0"/>
              <a:t>/</a:t>
            </a:r>
            <a:r>
              <a:rPr lang="fr-FR" sz="1000" b="1" dirty="0" err="1"/>
              <a:t>ctx</a:t>
            </a:r>
            <a:r>
              <a:rPr lang="fr-FR" sz="1000" b="1" dirty="0"/>
              <a:t>-[</a:t>
            </a:r>
            <a:r>
              <a:rPr lang="fr-FR" sz="1000" b="1" dirty="0" err="1"/>
              <a:t>sys</a:t>
            </a:r>
            <a:r>
              <a:rPr lang="fr-FR" sz="1000" b="1" dirty="0"/>
              <a:t>/</a:t>
            </a:r>
            <a:r>
              <a:rPr lang="fr-FR" sz="1000" b="1" dirty="0" err="1"/>
              <a:t>ctx</a:t>
            </a:r>
            <a:r>
              <a:rPr lang="fr-FR" sz="1000" b="1" dirty="0"/>
              <a:t>-[vxlan-2621440]/bd-[vxlan-16482194]/vlan-[vlan-300</a:t>
            </a:r>
            <a:r>
              <a:rPr lang="fr-FR" sz="1000" b="1" dirty="0" smtClean="0"/>
              <a:t>]]</a:t>
            </a:r>
          </a:p>
          <a:p>
            <a:r>
              <a:rPr lang="fr-FR" sz="1000" b="1" dirty="0" smtClean="0">
                <a:solidFill>
                  <a:srgbClr val="FF0000"/>
                </a:solidFill>
              </a:rPr>
              <a:t>! L2RsPathDomAtt </a:t>
            </a:r>
            <a:r>
              <a:rPr lang="fr-FR" sz="1000" b="1" dirty="0" err="1" smtClean="0">
                <a:solidFill>
                  <a:srgbClr val="FF0000"/>
                </a:solidFill>
              </a:rPr>
              <a:t>is</a:t>
            </a:r>
            <a:r>
              <a:rPr lang="fr-FR" sz="1000" b="1" dirty="0" smtClean="0">
                <a:solidFill>
                  <a:srgbClr val="FF0000"/>
                </a:solidFill>
              </a:rPr>
              <a:t> </a:t>
            </a:r>
            <a:r>
              <a:rPr lang="fr-FR" sz="1000" b="1" dirty="0" err="1" smtClean="0">
                <a:solidFill>
                  <a:srgbClr val="FF0000"/>
                </a:solidFill>
              </a:rPr>
              <a:t>created</a:t>
            </a:r>
            <a:r>
              <a:rPr lang="fr-FR" sz="1000" b="1" dirty="0" smtClean="0">
                <a:solidFill>
                  <a:srgbClr val="FF0000"/>
                </a:solidFill>
              </a:rPr>
              <a:t> as </a:t>
            </a:r>
            <a:r>
              <a:rPr lang="fr-FR" sz="1000" b="1" dirty="0" err="1" smtClean="0">
                <a:solidFill>
                  <a:srgbClr val="FF0000"/>
                </a:solidFill>
              </a:rPr>
              <a:t>well</a:t>
            </a:r>
            <a:endParaRPr lang="fr-FR" sz="1000" b="1" dirty="0" smtClean="0">
              <a:solidFill>
                <a:srgbClr val="FF0000"/>
              </a:solidFill>
            </a:endParaRPr>
          </a:p>
          <a:p>
            <a:r>
              <a:rPr lang="fr-FR" sz="1000" b="1" dirty="0"/>
              <a:t>12:13:19.238+01:00 </a:t>
            </a:r>
            <a:r>
              <a:rPr lang="fr-FR" sz="1000" b="1" dirty="0" err="1"/>
              <a:t>dn</a:t>
            </a:r>
            <a:r>
              <a:rPr lang="fr-FR" sz="1000" b="1" dirty="0"/>
              <a:t>=</a:t>
            </a:r>
            <a:r>
              <a:rPr lang="fr-FR" sz="1000" b="1" dirty="0" err="1"/>
              <a:t>sys</a:t>
            </a:r>
            <a:r>
              <a:rPr lang="fr-FR" sz="1000" b="1" dirty="0"/>
              <a:t>/</a:t>
            </a:r>
            <a:r>
              <a:rPr lang="fr-FR" sz="1000" b="1" dirty="0" err="1"/>
              <a:t>ctx</a:t>
            </a:r>
            <a:r>
              <a:rPr lang="fr-FR" sz="1000" b="1" dirty="0"/>
              <a:t>-[vxlan-2621440]/bd-[vxlan-16482194]/</a:t>
            </a:r>
            <a:r>
              <a:rPr lang="fr-FR" sz="1000" b="1" dirty="0" err="1"/>
              <a:t>rspathDomAtt</a:t>
            </a:r>
            <a:r>
              <a:rPr lang="fr-FR" sz="1000" b="1" dirty="0"/>
              <a:t>-[</a:t>
            </a:r>
            <a:r>
              <a:rPr lang="fr-FR" sz="1000" b="1" dirty="0" err="1"/>
              <a:t>sys</a:t>
            </a:r>
            <a:r>
              <a:rPr lang="fr-FR" sz="1000" b="1" dirty="0"/>
              <a:t>/</a:t>
            </a:r>
            <a:r>
              <a:rPr lang="fr-FR" sz="1000" b="1" dirty="0" err="1"/>
              <a:t>conng</a:t>
            </a:r>
            <a:r>
              <a:rPr lang="fr-FR" sz="1000" b="1" dirty="0"/>
              <a:t>/</a:t>
            </a:r>
            <a:r>
              <a:rPr lang="fr-FR" sz="1000" b="1" dirty="0" err="1"/>
              <a:t>path</a:t>
            </a:r>
            <a:r>
              <a:rPr lang="fr-FR" sz="1000" b="1" dirty="0"/>
              <a:t>-[eth1/33]]</a:t>
            </a:r>
            <a:endParaRPr lang="fr-FR" sz="1000" b="1" dirty="0" smtClean="0"/>
          </a:p>
          <a:p>
            <a:endParaRPr lang="fr-FR" dirty="0"/>
          </a:p>
          <a:p>
            <a:endParaRPr lang="fr-FR" dirty="0" smtClean="0"/>
          </a:p>
          <a:p>
            <a:endParaRPr lang="fr-FR" sz="800" dirty="0"/>
          </a:p>
        </p:txBody>
      </p:sp>
      <p:sp>
        <p:nvSpPr>
          <p:cNvPr id="3" name="Title 2"/>
          <p:cNvSpPr>
            <a:spLocks noGrp="1"/>
          </p:cNvSpPr>
          <p:nvPr>
            <p:ph type="title"/>
          </p:nvPr>
        </p:nvSpPr>
        <p:spPr>
          <a:xfrm>
            <a:off x="199561" y="0"/>
            <a:ext cx="8345488" cy="731837"/>
          </a:xfrm>
        </p:spPr>
        <p:txBody>
          <a:bodyPr/>
          <a:lstStyle/>
          <a:p>
            <a:r>
              <a:rPr lang="fr-FR" dirty="0" err="1" smtClean="0"/>
              <a:t>Example</a:t>
            </a:r>
            <a:r>
              <a:rPr lang="fr-FR" dirty="0" smtClean="0"/>
              <a:t> – </a:t>
            </a:r>
            <a:r>
              <a:rPr lang="fr-FR" dirty="0" err="1" smtClean="0"/>
              <a:t>Step</a:t>
            </a:r>
            <a:r>
              <a:rPr lang="fr-FR" dirty="0" smtClean="0"/>
              <a:t> 2 – </a:t>
            </a:r>
            <a:r>
              <a:rPr lang="fr-FR" dirty="0" err="1" smtClean="0"/>
              <a:t>order</a:t>
            </a:r>
            <a:r>
              <a:rPr lang="fr-FR" dirty="0" smtClean="0"/>
              <a:t> of </a:t>
            </a:r>
            <a:r>
              <a:rPr lang="fr-FR" dirty="0" err="1" smtClean="0"/>
              <a:t>operation</a:t>
            </a:r>
            <a:endParaRPr lang="fr-FR" dirty="0"/>
          </a:p>
        </p:txBody>
      </p:sp>
      <p:sp>
        <p:nvSpPr>
          <p:cNvPr id="4" name="TextBox 3"/>
          <p:cNvSpPr txBox="1"/>
          <p:nvPr/>
        </p:nvSpPr>
        <p:spPr>
          <a:xfrm>
            <a:off x="568618" y="591671"/>
            <a:ext cx="7673896" cy="369332"/>
          </a:xfrm>
          <a:prstGeom prst="rect">
            <a:avLst/>
          </a:prstGeom>
          <a:solidFill>
            <a:srgbClr val="FFFFCC"/>
          </a:solidFill>
        </p:spPr>
        <p:txBody>
          <a:bodyPr wrap="none" rtlCol="0">
            <a:spAutoFit/>
          </a:bodyPr>
          <a:lstStyle/>
          <a:p>
            <a:r>
              <a:rPr lang="fr-FR" dirty="0" smtClean="0"/>
              <a:t>At the end in the </a:t>
            </a:r>
            <a:r>
              <a:rPr lang="fr-FR" dirty="0" err="1" smtClean="0"/>
              <a:t>policyelem</a:t>
            </a:r>
            <a:r>
              <a:rPr lang="fr-FR" dirty="0" smtClean="0"/>
              <a:t> </a:t>
            </a:r>
            <a:r>
              <a:rPr lang="fr-FR" dirty="0" err="1" smtClean="0"/>
              <a:t>we</a:t>
            </a:r>
            <a:r>
              <a:rPr lang="fr-FR" dirty="0" smtClean="0"/>
              <a:t> </a:t>
            </a:r>
            <a:r>
              <a:rPr lang="fr-FR" dirty="0" err="1" smtClean="0"/>
              <a:t>can</a:t>
            </a:r>
            <a:r>
              <a:rPr lang="fr-FR" dirty="0" smtClean="0"/>
              <a:t> </a:t>
            </a:r>
            <a:r>
              <a:rPr lang="fr-FR" dirty="0" err="1" smtClean="0"/>
              <a:t>see</a:t>
            </a:r>
            <a:r>
              <a:rPr lang="fr-FR" dirty="0" smtClean="0"/>
              <a:t> </a:t>
            </a:r>
            <a:r>
              <a:rPr lang="fr-FR" dirty="0" err="1" smtClean="0"/>
              <a:t>concrete</a:t>
            </a:r>
            <a:r>
              <a:rPr lang="fr-FR" dirty="0" smtClean="0"/>
              <a:t> MO </a:t>
            </a:r>
            <a:r>
              <a:rPr lang="fr-FR" dirty="0" err="1" smtClean="0"/>
              <a:t>gets</a:t>
            </a:r>
            <a:r>
              <a:rPr lang="fr-FR" dirty="0" smtClean="0"/>
              <a:t> </a:t>
            </a:r>
            <a:r>
              <a:rPr lang="fr-FR" dirty="0" err="1" smtClean="0"/>
              <a:t>created</a:t>
            </a:r>
            <a:r>
              <a:rPr lang="fr-FR" dirty="0" smtClean="0"/>
              <a:t> as </a:t>
            </a:r>
            <a:r>
              <a:rPr lang="fr-FR" dirty="0" err="1" smtClean="0"/>
              <a:t>well</a:t>
            </a:r>
            <a:endParaRPr lang="fr-FR" dirty="0"/>
          </a:p>
        </p:txBody>
      </p:sp>
    </p:spTree>
    <p:extLst>
      <p:ext uri="{BB962C8B-B14F-4D97-AF65-F5344CB8AC3E}">
        <p14:creationId xmlns:p14="http://schemas.microsoft.com/office/powerpoint/2010/main" val="464306181"/>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7873" y="1609045"/>
            <a:ext cx="8345488" cy="2732434"/>
          </a:xfrm>
        </p:spPr>
        <p:txBody>
          <a:bodyPr/>
          <a:lstStyle/>
          <a:p>
            <a:pPr>
              <a:spcBef>
                <a:spcPts val="0"/>
              </a:spcBef>
            </a:pPr>
            <a:r>
              <a:rPr lang="fr-FR" sz="800" b="1" dirty="0"/>
              <a:t>pod2-leaf3# </a:t>
            </a:r>
            <a:r>
              <a:rPr lang="fr-FR" sz="800" b="1" dirty="0" err="1"/>
              <a:t>vsh_lc</a:t>
            </a:r>
            <a:r>
              <a:rPr lang="fr-FR" sz="800" b="1" dirty="0"/>
              <a:t> -c "show system </a:t>
            </a:r>
            <a:r>
              <a:rPr lang="fr-FR" sz="800" b="1" dirty="0" err="1"/>
              <a:t>internal</a:t>
            </a:r>
            <a:r>
              <a:rPr lang="fr-FR" sz="800" b="1" dirty="0"/>
              <a:t> </a:t>
            </a:r>
            <a:r>
              <a:rPr lang="fr-FR" sz="800" b="1" dirty="0" err="1"/>
              <a:t>eltmc</a:t>
            </a:r>
            <a:r>
              <a:rPr lang="fr-FR" sz="800" b="1" dirty="0"/>
              <a:t> info vlan </a:t>
            </a:r>
            <a:r>
              <a:rPr lang="fr-FR" sz="800" b="1" dirty="0" err="1"/>
              <a:t>brief</a:t>
            </a:r>
            <a:r>
              <a:rPr lang="fr-FR" sz="800" b="1" dirty="0"/>
              <a:t>" | </a:t>
            </a:r>
            <a:r>
              <a:rPr lang="fr-FR" sz="800" b="1" dirty="0" err="1"/>
              <a:t>egrep</a:t>
            </a:r>
            <a:r>
              <a:rPr lang="fr-FR" sz="800" b="1" dirty="0"/>
              <a:t> "</a:t>
            </a:r>
            <a:r>
              <a:rPr lang="fr-FR" sz="800" b="1" dirty="0" err="1"/>
              <a:t>Vlan|Type</a:t>
            </a:r>
            <a:r>
              <a:rPr lang="fr-FR" sz="800" b="1" dirty="0"/>
              <a:t>|==| 300 "</a:t>
            </a:r>
          </a:p>
          <a:p>
            <a:pPr>
              <a:spcBef>
                <a:spcPts val="0"/>
              </a:spcBef>
            </a:pPr>
            <a:r>
              <a:rPr lang="fr-FR" sz="800" b="1" dirty="0" err="1"/>
              <a:t>VlanId</a:t>
            </a:r>
            <a:r>
              <a:rPr lang="fr-FR" sz="800" b="1" dirty="0"/>
              <a:t>  </a:t>
            </a:r>
            <a:r>
              <a:rPr lang="fr-FR" sz="800" b="1" dirty="0" err="1"/>
              <a:t>HW_VlanId</a:t>
            </a:r>
            <a:r>
              <a:rPr lang="fr-FR" sz="800" b="1" dirty="0"/>
              <a:t> Type            </a:t>
            </a:r>
            <a:r>
              <a:rPr lang="fr-FR" sz="800" b="1" dirty="0" err="1"/>
              <a:t>Access_enc</a:t>
            </a:r>
            <a:r>
              <a:rPr lang="fr-FR" sz="800" b="1" dirty="0"/>
              <a:t> </a:t>
            </a:r>
            <a:r>
              <a:rPr lang="fr-FR" sz="800" b="1" dirty="0" err="1"/>
              <a:t>Access_enc</a:t>
            </a:r>
            <a:r>
              <a:rPr lang="fr-FR" sz="800" b="1" dirty="0"/>
              <a:t> </a:t>
            </a:r>
            <a:r>
              <a:rPr lang="fr-FR" sz="800" b="1" dirty="0" err="1"/>
              <a:t>Fabric_enc</a:t>
            </a:r>
            <a:r>
              <a:rPr lang="fr-FR" sz="800" b="1" dirty="0"/>
              <a:t> </a:t>
            </a:r>
            <a:r>
              <a:rPr lang="fr-FR" sz="800" b="1" dirty="0" err="1"/>
              <a:t>Fabric_enc</a:t>
            </a:r>
            <a:r>
              <a:rPr lang="fr-FR" sz="800" b="1" dirty="0"/>
              <a:t> </a:t>
            </a:r>
            <a:r>
              <a:rPr lang="fr-FR" sz="800" b="1" dirty="0" err="1"/>
              <a:t>BDVlan</a:t>
            </a:r>
            <a:endParaRPr lang="fr-FR" sz="800" b="1" dirty="0"/>
          </a:p>
          <a:p>
            <a:pPr>
              <a:spcBef>
                <a:spcPts val="0"/>
              </a:spcBef>
            </a:pPr>
            <a:r>
              <a:rPr lang="fr-FR" sz="800" b="1" dirty="0"/>
              <a:t>                                  Type                 Type</a:t>
            </a:r>
          </a:p>
          <a:p>
            <a:pPr>
              <a:spcBef>
                <a:spcPts val="0"/>
              </a:spcBef>
            </a:pPr>
            <a:r>
              <a:rPr lang="fr-FR" sz="800" b="1" dirty="0"/>
              <a:t>==================================================================================</a:t>
            </a:r>
          </a:p>
          <a:p>
            <a:pPr>
              <a:spcBef>
                <a:spcPts val="0"/>
              </a:spcBef>
            </a:pPr>
            <a:r>
              <a:rPr lang="fr-FR" sz="800" b="1" dirty="0"/>
              <a:t>     41       38         FD_VLAN    802.1q       300     VXLAN      8392      40</a:t>
            </a:r>
          </a:p>
          <a:p>
            <a:pPr>
              <a:spcBef>
                <a:spcPts val="0"/>
              </a:spcBef>
            </a:pPr>
            <a:endParaRPr lang="fr-FR" sz="800" b="1" dirty="0" smtClean="0"/>
          </a:p>
          <a:p>
            <a:pPr>
              <a:spcBef>
                <a:spcPts val="0"/>
              </a:spcBef>
            </a:pPr>
            <a:r>
              <a:rPr lang="fr-FR" sz="800" b="1" dirty="0" smtClean="0"/>
              <a:t>pod2-leaf3</a:t>
            </a:r>
            <a:r>
              <a:rPr lang="fr-FR" sz="800" b="1" dirty="0"/>
              <a:t># </a:t>
            </a:r>
            <a:r>
              <a:rPr lang="fr-FR" sz="800" b="1" dirty="0" err="1"/>
              <a:t>vsh_lc</a:t>
            </a:r>
            <a:r>
              <a:rPr lang="fr-FR" sz="800" b="1" dirty="0"/>
              <a:t> -c "show system </a:t>
            </a:r>
            <a:r>
              <a:rPr lang="fr-FR" sz="800" b="1" dirty="0" err="1"/>
              <a:t>internal</a:t>
            </a:r>
            <a:r>
              <a:rPr lang="fr-FR" sz="800" b="1" dirty="0"/>
              <a:t> </a:t>
            </a:r>
            <a:r>
              <a:rPr lang="fr-FR" sz="800" b="1" dirty="0" err="1"/>
              <a:t>eltmc</a:t>
            </a:r>
            <a:r>
              <a:rPr lang="fr-FR" sz="800" b="1" dirty="0"/>
              <a:t> info vlan </a:t>
            </a:r>
            <a:r>
              <a:rPr lang="fr-FR" sz="800" b="1" dirty="0" err="1"/>
              <a:t>brief</a:t>
            </a:r>
            <a:r>
              <a:rPr lang="fr-FR" sz="800" b="1" dirty="0"/>
              <a:t>" | </a:t>
            </a:r>
            <a:r>
              <a:rPr lang="fr-FR" sz="800" b="1" dirty="0" err="1"/>
              <a:t>egrep</a:t>
            </a:r>
            <a:r>
              <a:rPr lang="fr-FR" sz="800" b="1" dirty="0"/>
              <a:t> "</a:t>
            </a:r>
            <a:r>
              <a:rPr lang="fr-FR" sz="800" b="1" dirty="0" err="1"/>
              <a:t>Vlan|Type</a:t>
            </a:r>
            <a:r>
              <a:rPr lang="fr-FR" sz="800" b="1" dirty="0"/>
              <a:t>|==| 40  "</a:t>
            </a:r>
          </a:p>
          <a:p>
            <a:pPr>
              <a:spcBef>
                <a:spcPts val="0"/>
              </a:spcBef>
            </a:pPr>
            <a:r>
              <a:rPr lang="fr-FR" sz="800" b="1" dirty="0" err="1"/>
              <a:t>VlanId</a:t>
            </a:r>
            <a:r>
              <a:rPr lang="fr-FR" sz="800" b="1" dirty="0"/>
              <a:t>  </a:t>
            </a:r>
            <a:r>
              <a:rPr lang="fr-FR" sz="800" b="1" dirty="0" err="1"/>
              <a:t>HW_VlanId</a:t>
            </a:r>
            <a:r>
              <a:rPr lang="fr-FR" sz="800" b="1" dirty="0"/>
              <a:t> Type            </a:t>
            </a:r>
            <a:r>
              <a:rPr lang="fr-FR" sz="800" b="1" dirty="0" err="1"/>
              <a:t>Access_enc</a:t>
            </a:r>
            <a:r>
              <a:rPr lang="fr-FR" sz="800" b="1" dirty="0"/>
              <a:t> </a:t>
            </a:r>
            <a:r>
              <a:rPr lang="fr-FR" sz="800" b="1" dirty="0" err="1"/>
              <a:t>Access_enc</a:t>
            </a:r>
            <a:r>
              <a:rPr lang="fr-FR" sz="800" b="1" dirty="0"/>
              <a:t> </a:t>
            </a:r>
            <a:r>
              <a:rPr lang="fr-FR" sz="800" b="1" dirty="0" err="1"/>
              <a:t>Fabric_enc</a:t>
            </a:r>
            <a:r>
              <a:rPr lang="fr-FR" sz="800" b="1" dirty="0"/>
              <a:t> </a:t>
            </a:r>
            <a:r>
              <a:rPr lang="fr-FR" sz="800" b="1" dirty="0" err="1"/>
              <a:t>Fabric_enc</a:t>
            </a:r>
            <a:r>
              <a:rPr lang="fr-FR" sz="800" b="1" dirty="0"/>
              <a:t> </a:t>
            </a:r>
            <a:r>
              <a:rPr lang="fr-FR" sz="800" b="1" dirty="0" err="1"/>
              <a:t>BDVlan</a:t>
            </a:r>
            <a:endParaRPr lang="fr-FR" sz="800" b="1" dirty="0"/>
          </a:p>
          <a:p>
            <a:pPr>
              <a:spcBef>
                <a:spcPts val="0"/>
              </a:spcBef>
            </a:pPr>
            <a:r>
              <a:rPr lang="fr-FR" sz="800" b="1" dirty="0"/>
              <a:t>                                  Type                 Type</a:t>
            </a:r>
          </a:p>
          <a:p>
            <a:pPr>
              <a:spcBef>
                <a:spcPts val="0"/>
              </a:spcBef>
            </a:pPr>
            <a:r>
              <a:rPr lang="fr-FR" sz="800" b="1" dirty="0"/>
              <a:t>==================================================================================</a:t>
            </a:r>
          </a:p>
          <a:p>
            <a:pPr>
              <a:spcBef>
                <a:spcPts val="0"/>
              </a:spcBef>
            </a:pPr>
            <a:r>
              <a:rPr lang="fr-FR" sz="800" b="1" dirty="0"/>
              <a:t>     40       37         BD_VLAN   </a:t>
            </a:r>
            <a:r>
              <a:rPr lang="fr-FR" sz="800" b="1" dirty="0" err="1"/>
              <a:t>Unknown</a:t>
            </a:r>
            <a:r>
              <a:rPr lang="fr-FR" sz="800" b="1" dirty="0"/>
              <a:t>         0     VXLAN  16482194      40</a:t>
            </a:r>
          </a:p>
          <a:p>
            <a:pPr>
              <a:spcBef>
                <a:spcPts val="0"/>
              </a:spcBef>
            </a:pPr>
            <a:endParaRPr lang="fr-FR" sz="800" b="1" dirty="0" smtClean="0"/>
          </a:p>
          <a:p>
            <a:pPr>
              <a:spcBef>
                <a:spcPts val="0"/>
              </a:spcBef>
            </a:pPr>
            <a:r>
              <a:rPr lang="fr-FR" sz="800" b="1" dirty="0" smtClean="0"/>
              <a:t>pod2-leaf3</a:t>
            </a:r>
            <a:r>
              <a:rPr lang="fr-FR" sz="800" b="1" dirty="0"/>
              <a:t># show </a:t>
            </a:r>
            <a:r>
              <a:rPr lang="fr-FR" sz="800" b="1" dirty="0" err="1"/>
              <a:t>ip</a:t>
            </a:r>
            <a:r>
              <a:rPr lang="fr-FR" sz="800" b="1" dirty="0"/>
              <a:t> route </a:t>
            </a:r>
            <a:r>
              <a:rPr lang="fr-FR" sz="800" b="1" dirty="0" err="1"/>
              <a:t>vrf</a:t>
            </a:r>
            <a:r>
              <a:rPr lang="fr-FR" sz="800" b="1" dirty="0"/>
              <a:t> </a:t>
            </a:r>
            <a:r>
              <a:rPr lang="fr-FR" sz="800" b="1" dirty="0" err="1"/>
              <a:t>Subnet:Subnet</a:t>
            </a:r>
            <a:endParaRPr lang="fr-FR" sz="800" b="1" dirty="0"/>
          </a:p>
          <a:p>
            <a:pPr>
              <a:spcBef>
                <a:spcPts val="0"/>
              </a:spcBef>
            </a:pPr>
            <a:r>
              <a:rPr lang="fr-FR" sz="800" b="1" dirty="0"/>
              <a:t>IP Route Table for VRF "</a:t>
            </a:r>
            <a:r>
              <a:rPr lang="fr-FR" sz="800" b="1" dirty="0" err="1"/>
              <a:t>Subnet:Subnet</a:t>
            </a:r>
            <a:r>
              <a:rPr lang="fr-FR" sz="800" b="1" dirty="0"/>
              <a:t>"</a:t>
            </a:r>
          </a:p>
          <a:p>
            <a:pPr>
              <a:spcBef>
                <a:spcPts val="0"/>
              </a:spcBef>
            </a:pPr>
            <a:r>
              <a:rPr lang="fr-FR" sz="800" b="1" dirty="0"/>
              <a:t>'*' </a:t>
            </a:r>
            <a:r>
              <a:rPr lang="fr-FR" sz="800" b="1" dirty="0" err="1"/>
              <a:t>denotes</a:t>
            </a:r>
            <a:r>
              <a:rPr lang="fr-FR" sz="800" b="1" dirty="0"/>
              <a:t> best </a:t>
            </a:r>
            <a:r>
              <a:rPr lang="fr-FR" sz="800" b="1" dirty="0" err="1"/>
              <a:t>ucast</a:t>
            </a:r>
            <a:r>
              <a:rPr lang="fr-FR" sz="800" b="1" dirty="0"/>
              <a:t> </a:t>
            </a:r>
            <a:r>
              <a:rPr lang="fr-FR" sz="800" b="1" dirty="0" err="1"/>
              <a:t>next</a:t>
            </a:r>
            <a:r>
              <a:rPr lang="fr-FR" sz="800" b="1" dirty="0"/>
              <a:t>-hop</a:t>
            </a:r>
          </a:p>
          <a:p>
            <a:pPr>
              <a:spcBef>
                <a:spcPts val="0"/>
              </a:spcBef>
            </a:pPr>
            <a:r>
              <a:rPr lang="fr-FR" sz="800" b="1" dirty="0"/>
              <a:t>'**' </a:t>
            </a:r>
            <a:r>
              <a:rPr lang="fr-FR" sz="800" b="1" dirty="0" err="1"/>
              <a:t>denotes</a:t>
            </a:r>
            <a:r>
              <a:rPr lang="fr-FR" sz="800" b="1" dirty="0"/>
              <a:t> best </a:t>
            </a:r>
            <a:r>
              <a:rPr lang="fr-FR" sz="800" b="1" dirty="0" err="1"/>
              <a:t>mcast</a:t>
            </a:r>
            <a:r>
              <a:rPr lang="fr-FR" sz="800" b="1" dirty="0"/>
              <a:t> </a:t>
            </a:r>
            <a:r>
              <a:rPr lang="fr-FR" sz="800" b="1" dirty="0" err="1"/>
              <a:t>next</a:t>
            </a:r>
            <a:r>
              <a:rPr lang="fr-FR" sz="800" b="1" dirty="0"/>
              <a:t>-hop</a:t>
            </a:r>
          </a:p>
          <a:p>
            <a:pPr>
              <a:spcBef>
                <a:spcPts val="0"/>
              </a:spcBef>
            </a:pPr>
            <a:r>
              <a:rPr lang="fr-FR" sz="800" b="1" dirty="0"/>
              <a:t>'[x/y]' </a:t>
            </a:r>
            <a:r>
              <a:rPr lang="fr-FR" sz="800" b="1" dirty="0" err="1"/>
              <a:t>denotes</a:t>
            </a:r>
            <a:r>
              <a:rPr lang="fr-FR" sz="800" b="1" dirty="0"/>
              <a:t> [</a:t>
            </a:r>
            <a:r>
              <a:rPr lang="fr-FR" sz="800" b="1" dirty="0" err="1"/>
              <a:t>preference</a:t>
            </a:r>
            <a:r>
              <a:rPr lang="fr-FR" sz="800" b="1" dirty="0"/>
              <a:t>/</a:t>
            </a:r>
            <a:r>
              <a:rPr lang="fr-FR" sz="800" b="1" dirty="0" err="1"/>
              <a:t>metric</a:t>
            </a:r>
            <a:r>
              <a:rPr lang="fr-FR" sz="800" b="1" dirty="0"/>
              <a:t>]</a:t>
            </a:r>
          </a:p>
          <a:p>
            <a:pPr>
              <a:spcBef>
                <a:spcPts val="0"/>
              </a:spcBef>
            </a:pPr>
            <a:r>
              <a:rPr lang="fr-FR" sz="800" b="1" dirty="0"/>
              <a:t>'%&lt;string&gt;' in via output </a:t>
            </a:r>
            <a:r>
              <a:rPr lang="fr-FR" sz="800" b="1" dirty="0" err="1"/>
              <a:t>denotes</a:t>
            </a:r>
            <a:r>
              <a:rPr lang="fr-FR" sz="800" b="1" dirty="0"/>
              <a:t> VRF &lt;string&gt;</a:t>
            </a:r>
          </a:p>
          <a:p>
            <a:pPr>
              <a:spcBef>
                <a:spcPts val="0"/>
              </a:spcBef>
            </a:pPr>
            <a:endParaRPr lang="fr-FR" sz="800" b="1" dirty="0"/>
          </a:p>
          <a:p>
            <a:pPr>
              <a:spcBef>
                <a:spcPts val="0"/>
              </a:spcBef>
            </a:pPr>
            <a:r>
              <a:rPr lang="fr-FR" sz="800" b="1" dirty="0"/>
              <a:t>10.99.99.0/24, </a:t>
            </a:r>
            <a:r>
              <a:rPr lang="fr-FR" sz="800" b="1" dirty="0" err="1"/>
              <a:t>ubest</a:t>
            </a:r>
            <a:r>
              <a:rPr lang="fr-FR" sz="800" b="1" dirty="0"/>
              <a:t>/</a:t>
            </a:r>
            <a:r>
              <a:rPr lang="fr-FR" sz="800" b="1" dirty="0" err="1"/>
              <a:t>mbest</a:t>
            </a:r>
            <a:r>
              <a:rPr lang="fr-FR" sz="800" b="1" dirty="0"/>
              <a:t>: 1/0, </a:t>
            </a:r>
            <a:r>
              <a:rPr lang="fr-FR" sz="800" b="1" dirty="0" err="1"/>
              <a:t>attached</a:t>
            </a:r>
            <a:r>
              <a:rPr lang="fr-FR" sz="800" b="1" dirty="0"/>
              <a:t>, direct, </a:t>
            </a:r>
            <a:r>
              <a:rPr lang="fr-FR" sz="800" b="1" dirty="0" err="1"/>
              <a:t>pervasive</a:t>
            </a:r>
            <a:endParaRPr lang="fr-FR" sz="800" b="1" dirty="0"/>
          </a:p>
          <a:p>
            <a:pPr>
              <a:spcBef>
                <a:spcPts val="0"/>
              </a:spcBef>
            </a:pPr>
            <a:r>
              <a:rPr lang="fr-FR" sz="800" b="1" dirty="0"/>
              <a:t>    *via 10.0.232.65%overlay-1, [1/0], 02:17:30, </a:t>
            </a:r>
            <a:r>
              <a:rPr lang="fr-FR" sz="800" b="1" dirty="0" err="1"/>
              <a:t>static</a:t>
            </a:r>
            <a:endParaRPr lang="fr-FR" sz="800" b="1" dirty="0"/>
          </a:p>
          <a:p>
            <a:pPr>
              <a:spcBef>
                <a:spcPts val="0"/>
              </a:spcBef>
            </a:pPr>
            <a:r>
              <a:rPr lang="fr-FR" sz="800" b="1" dirty="0"/>
              <a:t>10.99.99.1/32, </a:t>
            </a:r>
            <a:r>
              <a:rPr lang="fr-FR" sz="800" b="1" dirty="0" err="1"/>
              <a:t>ubest</a:t>
            </a:r>
            <a:r>
              <a:rPr lang="fr-FR" sz="800" b="1" dirty="0"/>
              <a:t>/</a:t>
            </a:r>
            <a:r>
              <a:rPr lang="fr-FR" sz="800" b="1" dirty="0" err="1"/>
              <a:t>mbest</a:t>
            </a:r>
            <a:r>
              <a:rPr lang="fr-FR" sz="800" b="1" dirty="0"/>
              <a:t>: 1/0, </a:t>
            </a:r>
            <a:r>
              <a:rPr lang="fr-FR" sz="800" b="1" dirty="0" err="1"/>
              <a:t>attached</a:t>
            </a:r>
            <a:r>
              <a:rPr lang="fr-FR" sz="800" b="1" dirty="0"/>
              <a:t>, </a:t>
            </a:r>
            <a:r>
              <a:rPr lang="fr-FR" sz="800" b="1" dirty="0" err="1"/>
              <a:t>pervasive</a:t>
            </a:r>
            <a:endParaRPr lang="fr-FR" sz="800" b="1" dirty="0"/>
          </a:p>
          <a:p>
            <a:pPr>
              <a:spcBef>
                <a:spcPts val="0"/>
              </a:spcBef>
            </a:pPr>
            <a:r>
              <a:rPr lang="fr-FR" sz="800" b="1" dirty="0"/>
              <a:t>    *via 10.99.99.1, vlan40, [1/0], 02:17:30, local, local</a:t>
            </a:r>
          </a:p>
          <a:p>
            <a:endParaRPr lang="fr-FR" dirty="0"/>
          </a:p>
        </p:txBody>
      </p:sp>
      <p:sp>
        <p:nvSpPr>
          <p:cNvPr id="3" name="Title 2"/>
          <p:cNvSpPr>
            <a:spLocks noGrp="1"/>
          </p:cNvSpPr>
          <p:nvPr>
            <p:ph type="title"/>
          </p:nvPr>
        </p:nvSpPr>
        <p:spPr>
          <a:xfrm>
            <a:off x="237981" y="0"/>
            <a:ext cx="8345488" cy="731837"/>
          </a:xfrm>
        </p:spPr>
        <p:txBody>
          <a:bodyPr/>
          <a:lstStyle/>
          <a:p>
            <a:r>
              <a:rPr lang="fr-FR" dirty="0" err="1" smtClean="0"/>
              <a:t>Step</a:t>
            </a:r>
            <a:r>
              <a:rPr lang="fr-FR" dirty="0" smtClean="0"/>
              <a:t> 2 – end </a:t>
            </a:r>
            <a:r>
              <a:rPr lang="fr-FR" dirty="0" err="1" smtClean="0"/>
              <a:t>resulte</a:t>
            </a:r>
            <a:r>
              <a:rPr lang="fr-FR" dirty="0" smtClean="0"/>
              <a:t> on </a:t>
            </a:r>
            <a:r>
              <a:rPr lang="fr-FR" dirty="0" err="1" smtClean="0"/>
              <a:t>leaf</a:t>
            </a:r>
            <a:r>
              <a:rPr lang="fr-FR" dirty="0" smtClean="0"/>
              <a:t> </a:t>
            </a:r>
            <a:endParaRPr lang="fr-FR" dirty="0"/>
          </a:p>
        </p:txBody>
      </p:sp>
      <p:sp>
        <p:nvSpPr>
          <p:cNvPr id="4" name="TextBox 3"/>
          <p:cNvSpPr txBox="1"/>
          <p:nvPr/>
        </p:nvSpPr>
        <p:spPr>
          <a:xfrm>
            <a:off x="691562" y="860175"/>
            <a:ext cx="6984787" cy="646331"/>
          </a:xfrm>
          <a:prstGeom prst="rect">
            <a:avLst/>
          </a:prstGeom>
          <a:solidFill>
            <a:srgbClr val="FFFFCC"/>
          </a:solidFill>
        </p:spPr>
        <p:txBody>
          <a:bodyPr wrap="square" rtlCol="0">
            <a:spAutoFit/>
          </a:bodyPr>
          <a:lstStyle/>
          <a:p>
            <a:r>
              <a:rPr lang="fr-FR" dirty="0" smtClean="0"/>
              <a:t>FD_VLAN, BD_VLAN and </a:t>
            </a:r>
            <a:r>
              <a:rPr lang="fr-FR" dirty="0" err="1" smtClean="0"/>
              <a:t>subnet</a:t>
            </a:r>
            <a:r>
              <a:rPr lang="fr-FR" dirty="0" smtClean="0"/>
              <a:t> are </a:t>
            </a:r>
            <a:r>
              <a:rPr lang="fr-FR" dirty="0" err="1" smtClean="0"/>
              <a:t>appearing</a:t>
            </a:r>
            <a:r>
              <a:rPr lang="fr-FR" dirty="0" smtClean="0"/>
              <a:t> in </a:t>
            </a:r>
            <a:r>
              <a:rPr lang="fr-FR" dirty="0" err="1" smtClean="0"/>
              <a:t>nxos</a:t>
            </a:r>
            <a:r>
              <a:rPr lang="fr-FR" dirty="0" smtClean="0"/>
              <a:t> (</a:t>
            </a:r>
            <a:r>
              <a:rPr lang="fr-FR" dirty="0" err="1" smtClean="0"/>
              <a:t>after</a:t>
            </a:r>
            <a:r>
              <a:rPr lang="fr-FR" dirty="0" smtClean="0"/>
              <a:t> all </a:t>
            </a:r>
            <a:r>
              <a:rPr lang="fr-FR" dirty="0" err="1" smtClean="0"/>
              <a:t>nxos</a:t>
            </a:r>
            <a:r>
              <a:rPr lang="fr-FR" dirty="0" smtClean="0"/>
              <a:t> </a:t>
            </a:r>
            <a:r>
              <a:rPr lang="fr-FR" dirty="0" err="1" smtClean="0"/>
              <a:t>process</a:t>
            </a:r>
            <a:r>
              <a:rPr lang="fr-FR" dirty="0" smtClean="0"/>
              <a:t> </a:t>
            </a:r>
            <a:r>
              <a:rPr lang="fr-FR" dirty="0" err="1" smtClean="0"/>
              <a:t>did</a:t>
            </a:r>
            <a:r>
              <a:rPr lang="fr-FR" dirty="0" smtClean="0"/>
              <a:t> </a:t>
            </a:r>
            <a:r>
              <a:rPr lang="fr-FR" dirty="0" err="1" smtClean="0"/>
              <a:t>their</a:t>
            </a:r>
            <a:r>
              <a:rPr lang="fr-FR" dirty="0" smtClean="0"/>
              <a:t> job on </a:t>
            </a:r>
            <a:r>
              <a:rPr lang="fr-FR" dirty="0" err="1" smtClean="0"/>
              <a:t>consuming</a:t>
            </a:r>
            <a:r>
              <a:rPr lang="fr-FR" dirty="0" smtClean="0"/>
              <a:t> new MO)</a:t>
            </a:r>
            <a:endParaRPr lang="fr-FR" dirty="0"/>
          </a:p>
        </p:txBody>
      </p:sp>
    </p:spTree>
    <p:extLst>
      <p:ext uri="{BB962C8B-B14F-4D97-AF65-F5344CB8AC3E}">
        <p14:creationId xmlns:p14="http://schemas.microsoft.com/office/powerpoint/2010/main" val="3786043492"/>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Step</a:t>
            </a:r>
            <a:r>
              <a:rPr lang="fr-FR" dirty="0" smtClean="0"/>
              <a:t> 2 – </a:t>
            </a:r>
            <a:r>
              <a:rPr lang="fr-FR" dirty="0" err="1" smtClean="0"/>
              <a:t>Order</a:t>
            </a:r>
            <a:r>
              <a:rPr lang="fr-FR" dirty="0" smtClean="0"/>
              <a:t> of </a:t>
            </a:r>
            <a:r>
              <a:rPr lang="fr-FR" dirty="0" err="1" smtClean="0"/>
              <a:t>operation</a:t>
            </a:r>
            <a:endParaRPr lang="fr-FR"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319"/>
            <a:ext cx="8643864" cy="4005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104388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6519" y="787762"/>
            <a:ext cx="8345488" cy="4355738"/>
          </a:xfrm>
        </p:spPr>
        <p:txBody>
          <a:bodyPr/>
          <a:lstStyle/>
          <a:p>
            <a:pPr marL="0">
              <a:spcBef>
                <a:spcPts val="0"/>
              </a:spcBef>
            </a:pPr>
            <a:r>
              <a:rPr lang="fr-FR" sz="1000" b="1" dirty="0"/>
              <a:t>admin@pod2-apic1:~&gt; </a:t>
            </a:r>
            <a:r>
              <a:rPr lang="fr-FR" sz="1000" b="1" dirty="0" err="1">
                <a:solidFill>
                  <a:srgbClr val="FF0000"/>
                </a:solidFill>
              </a:rPr>
              <a:t>moquery</a:t>
            </a:r>
            <a:r>
              <a:rPr lang="fr-FR" sz="1000" b="1" dirty="0">
                <a:solidFill>
                  <a:srgbClr val="FF0000"/>
                </a:solidFill>
              </a:rPr>
              <a:t> -d uni/</a:t>
            </a:r>
            <a:r>
              <a:rPr lang="fr-FR" sz="1000" b="1" dirty="0" err="1">
                <a:solidFill>
                  <a:srgbClr val="FF0000"/>
                </a:solidFill>
              </a:rPr>
              <a:t>tn</a:t>
            </a:r>
            <a:r>
              <a:rPr lang="fr-FR" sz="1000" b="1" dirty="0">
                <a:solidFill>
                  <a:srgbClr val="FF0000"/>
                </a:solidFill>
              </a:rPr>
              <a:t>-DC/BD-BD1</a:t>
            </a:r>
          </a:p>
          <a:p>
            <a:pPr marL="0">
              <a:spcBef>
                <a:spcPts val="0"/>
              </a:spcBef>
            </a:pPr>
            <a:r>
              <a:rPr lang="fr-FR" sz="1000" b="1" dirty="0"/>
              <a:t>Total </a:t>
            </a:r>
            <a:r>
              <a:rPr lang="fr-FR" sz="1000" b="1" dirty="0" err="1"/>
              <a:t>Objects</a:t>
            </a:r>
            <a:r>
              <a:rPr lang="fr-FR" sz="1000" b="1" dirty="0"/>
              <a:t> </a:t>
            </a:r>
            <a:r>
              <a:rPr lang="fr-FR" sz="1000" b="1" dirty="0" err="1"/>
              <a:t>shown</a:t>
            </a:r>
            <a:r>
              <a:rPr lang="fr-FR" sz="1000" b="1" dirty="0"/>
              <a:t>: 1</a:t>
            </a:r>
          </a:p>
          <a:p>
            <a:pPr marL="0">
              <a:spcBef>
                <a:spcPts val="0"/>
              </a:spcBef>
            </a:pPr>
            <a:endParaRPr lang="fr-FR" sz="1000" b="1" dirty="0"/>
          </a:p>
          <a:p>
            <a:pPr marL="0">
              <a:spcBef>
                <a:spcPts val="0"/>
              </a:spcBef>
            </a:pPr>
            <a:r>
              <a:rPr lang="fr-FR" sz="1000" b="1" dirty="0">
                <a:solidFill>
                  <a:schemeClr val="accent5">
                    <a:lumMod val="75000"/>
                  </a:schemeClr>
                </a:solidFill>
              </a:rPr>
              <a:t># fv.BD</a:t>
            </a:r>
          </a:p>
          <a:p>
            <a:pPr marL="0">
              <a:spcBef>
                <a:spcPts val="0"/>
              </a:spcBef>
            </a:pPr>
            <a:r>
              <a:rPr lang="fr-FR" sz="1000" b="1" dirty="0" err="1"/>
              <a:t>name</a:t>
            </a:r>
            <a:r>
              <a:rPr lang="fr-FR" sz="1000" b="1" dirty="0"/>
              <a:t>                   : BD1</a:t>
            </a:r>
          </a:p>
          <a:p>
            <a:pPr marL="0">
              <a:spcBef>
                <a:spcPts val="0"/>
              </a:spcBef>
            </a:pPr>
            <a:r>
              <a:rPr lang="fr-FR" sz="1000" b="1" dirty="0" err="1"/>
              <a:t>arpFlood</a:t>
            </a:r>
            <a:r>
              <a:rPr lang="fr-FR" sz="1000" b="1" dirty="0"/>
              <a:t>               : no</a:t>
            </a:r>
          </a:p>
          <a:p>
            <a:pPr marL="0">
              <a:spcBef>
                <a:spcPts val="0"/>
              </a:spcBef>
            </a:pPr>
            <a:r>
              <a:rPr lang="fr-FR" sz="1000" b="1" dirty="0" err="1"/>
              <a:t>bcastP</a:t>
            </a:r>
            <a:r>
              <a:rPr lang="fr-FR" sz="1000" b="1" dirty="0"/>
              <a:t>                 : 225.0.24.80</a:t>
            </a:r>
          </a:p>
          <a:p>
            <a:pPr marL="0">
              <a:spcBef>
                <a:spcPts val="0"/>
              </a:spcBef>
            </a:pPr>
            <a:r>
              <a:rPr lang="fr-FR" sz="1000" b="1" dirty="0" err="1"/>
              <a:t>childAction</a:t>
            </a:r>
            <a:r>
              <a:rPr lang="fr-FR" sz="1000" b="1" dirty="0"/>
              <a:t>            :</a:t>
            </a:r>
          </a:p>
          <a:p>
            <a:pPr marL="0">
              <a:spcBef>
                <a:spcPts val="0"/>
              </a:spcBef>
            </a:pPr>
            <a:r>
              <a:rPr lang="fr-FR" sz="1000" b="1" dirty="0" err="1"/>
              <a:t>descr</a:t>
            </a:r>
            <a:r>
              <a:rPr lang="fr-FR" sz="1000" b="1" dirty="0"/>
              <a:t>                  :</a:t>
            </a:r>
          </a:p>
          <a:p>
            <a:pPr marL="0">
              <a:spcBef>
                <a:spcPts val="0"/>
              </a:spcBef>
            </a:pPr>
            <a:r>
              <a:rPr lang="fr-FR" sz="1000" b="1" dirty="0" err="1">
                <a:solidFill>
                  <a:schemeClr val="accent4"/>
                </a:solidFill>
              </a:rPr>
              <a:t>dn</a:t>
            </a:r>
            <a:r>
              <a:rPr lang="fr-FR" sz="1000" b="1" dirty="0">
                <a:solidFill>
                  <a:schemeClr val="accent4"/>
                </a:solidFill>
              </a:rPr>
              <a:t>                     : uni/</a:t>
            </a:r>
            <a:r>
              <a:rPr lang="fr-FR" sz="1000" b="1" dirty="0" err="1">
                <a:solidFill>
                  <a:schemeClr val="accent4"/>
                </a:solidFill>
              </a:rPr>
              <a:t>tn</a:t>
            </a:r>
            <a:r>
              <a:rPr lang="fr-FR" sz="1000" b="1" dirty="0">
                <a:solidFill>
                  <a:schemeClr val="accent4"/>
                </a:solidFill>
              </a:rPr>
              <a:t>-DC/BD-BD1</a:t>
            </a:r>
          </a:p>
          <a:p>
            <a:pPr marL="0">
              <a:spcBef>
                <a:spcPts val="0"/>
              </a:spcBef>
            </a:pPr>
            <a:r>
              <a:rPr lang="fr-FR" sz="1000" b="1" dirty="0" err="1"/>
              <a:t>epMoveDetectMode</a:t>
            </a:r>
            <a:r>
              <a:rPr lang="fr-FR" sz="1000" b="1" dirty="0"/>
              <a:t>       :</a:t>
            </a:r>
          </a:p>
          <a:p>
            <a:pPr marL="0">
              <a:spcBef>
                <a:spcPts val="0"/>
              </a:spcBef>
            </a:pPr>
            <a:r>
              <a:rPr lang="fr-FR" sz="1000" b="1" dirty="0" err="1"/>
              <a:t>lcOwn</a:t>
            </a:r>
            <a:r>
              <a:rPr lang="fr-FR" sz="1000" b="1" dirty="0"/>
              <a:t>                  : local</a:t>
            </a:r>
          </a:p>
          <a:p>
            <a:pPr marL="0">
              <a:spcBef>
                <a:spcPts val="0"/>
              </a:spcBef>
            </a:pPr>
            <a:r>
              <a:rPr lang="fr-FR" sz="1000" b="1" dirty="0" err="1"/>
              <a:t>limitIpLearnToSubnets</a:t>
            </a:r>
            <a:r>
              <a:rPr lang="fr-FR" sz="1000" b="1" dirty="0"/>
              <a:t>  : no</a:t>
            </a:r>
          </a:p>
          <a:p>
            <a:pPr marL="0">
              <a:spcBef>
                <a:spcPts val="0"/>
              </a:spcBef>
            </a:pPr>
            <a:r>
              <a:rPr lang="fr-FR" sz="1000" b="1" dirty="0" err="1"/>
              <a:t>llAddr</a:t>
            </a:r>
            <a:r>
              <a:rPr lang="fr-FR" sz="1000" b="1" dirty="0"/>
              <a:t>                 : ::</a:t>
            </a:r>
          </a:p>
          <a:p>
            <a:pPr marL="0">
              <a:spcBef>
                <a:spcPts val="0"/>
              </a:spcBef>
            </a:pPr>
            <a:r>
              <a:rPr lang="fr-FR" sz="1000" b="1" dirty="0"/>
              <a:t>mac                    : 00:22:BD:F8:19:FF</a:t>
            </a:r>
          </a:p>
          <a:p>
            <a:pPr marL="0">
              <a:spcBef>
                <a:spcPts val="0"/>
              </a:spcBef>
            </a:pPr>
            <a:r>
              <a:rPr lang="fr-FR" sz="1000" b="1" dirty="0"/>
              <a:t>modTs                  : 2015-12-22T11:29:24.534+01:00</a:t>
            </a:r>
          </a:p>
          <a:p>
            <a:pPr marL="0">
              <a:spcBef>
                <a:spcPts val="0"/>
              </a:spcBef>
            </a:pPr>
            <a:r>
              <a:rPr lang="fr-FR" sz="1000" b="1" dirty="0"/>
              <a:t>monPolDn               : uni/</a:t>
            </a:r>
            <a:r>
              <a:rPr lang="fr-FR" sz="1000" b="1" dirty="0" err="1"/>
              <a:t>tn-common</a:t>
            </a:r>
            <a:r>
              <a:rPr lang="fr-FR" sz="1000" b="1" dirty="0"/>
              <a:t>/</a:t>
            </a:r>
            <a:r>
              <a:rPr lang="fr-FR" sz="1000" b="1" dirty="0" err="1"/>
              <a:t>monepg</a:t>
            </a:r>
            <a:r>
              <a:rPr lang="fr-FR" sz="1000" b="1" dirty="0"/>
              <a:t>-default</a:t>
            </a:r>
          </a:p>
          <a:p>
            <a:pPr marL="0">
              <a:spcBef>
                <a:spcPts val="0"/>
              </a:spcBef>
            </a:pPr>
            <a:r>
              <a:rPr lang="fr-FR" sz="1000" b="1" dirty="0" err="1"/>
              <a:t>mtu</a:t>
            </a:r>
            <a:r>
              <a:rPr lang="fr-FR" sz="1000" b="1" dirty="0"/>
              <a:t>                    : </a:t>
            </a:r>
            <a:r>
              <a:rPr lang="fr-FR" sz="1000" b="1" dirty="0" err="1"/>
              <a:t>inherit</a:t>
            </a:r>
            <a:endParaRPr lang="fr-FR" sz="1000" b="1" dirty="0"/>
          </a:p>
          <a:p>
            <a:pPr marL="0">
              <a:spcBef>
                <a:spcPts val="0"/>
              </a:spcBef>
            </a:pPr>
            <a:r>
              <a:rPr lang="fr-FR" sz="1000" b="1" dirty="0" err="1"/>
              <a:t>multiDstPktAct</a:t>
            </a:r>
            <a:r>
              <a:rPr lang="fr-FR" sz="1000" b="1" dirty="0"/>
              <a:t>         : bd-flood</a:t>
            </a:r>
          </a:p>
          <a:p>
            <a:pPr marL="0">
              <a:spcBef>
                <a:spcPts val="0"/>
              </a:spcBef>
            </a:pPr>
            <a:r>
              <a:rPr lang="fr-FR" sz="1000" b="1" dirty="0" err="1"/>
              <a:t>ownerKey</a:t>
            </a:r>
            <a:r>
              <a:rPr lang="fr-FR" sz="1000" b="1" dirty="0"/>
              <a:t>               :</a:t>
            </a:r>
          </a:p>
          <a:p>
            <a:pPr marL="0">
              <a:spcBef>
                <a:spcPts val="0"/>
              </a:spcBef>
            </a:pPr>
            <a:r>
              <a:rPr lang="fr-FR" sz="1000" b="1" dirty="0" err="1"/>
              <a:t>ownerTag</a:t>
            </a:r>
            <a:r>
              <a:rPr lang="fr-FR" sz="1000" b="1" dirty="0"/>
              <a:t>               :</a:t>
            </a:r>
          </a:p>
          <a:p>
            <a:pPr marL="0">
              <a:spcBef>
                <a:spcPts val="0"/>
              </a:spcBef>
            </a:pPr>
            <a:r>
              <a:rPr lang="fr-FR" sz="1000" b="1" dirty="0" err="1"/>
              <a:t>pcTag</a:t>
            </a:r>
            <a:r>
              <a:rPr lang="fr-FR" sz="1000" b="1" dirty="0"/>
              <a:t>                  : 16387</a:t>
            </a:r>
          </a:p>
          <a:p>
            <a:pPr marL="0">
              <a:spcBef>
                <a:spcPts val="0"/>
              </a:spcBef>
            </a:pPr>
            <a:r>
              <a:rPr lang="fr-FR" sz="1000" b="1" dirty="0"/>
              <a:t>rn                     : BD-BD1</a:t>
            </a:r>
          </a:p>
          <a:p>
            <a:pPr marL="0">
              <a:spcBef>
                <a:spcPts val="0"/>
              </a:spcBef>
            </a:pPr>
            <a:r>
              <a:rPr lang="fr-FR" sz="1000" b="1" dirty="0"/>
              <a:t>scope                  : 2097153</a:t>
            </a:r>
          </a:p>
          <a:p>
            <a:pPr marL="0">
              <a:spcBef>
                <a:spcPts val="0"/>
              </a:spcBef>
            </a:pPr>
            <a:r>
              <a:rPr lang="fr-FR" sz="1000" b="1" dirty="0" err="1"/>
              <a:t>seg</a:t>
            </a:r>
            <a:r>
              <a:rPr lang="fr-FR" sz="1000" b="1" dirty="0"/>
              <a:t>                    : 15335345</a:t>
            </a:r>
          </a:p>
          <a:p>
            <a:pPr marL="0">
              <a:spcBef>
                <a:spcPts val="0"/>
              </a:spcBef>
            </a:pPr>
            <a:r>
              <a:rPr lang="fr-FR" sz="1000" b="1" dirty="0" err="1"/>
              <a:t>status</a:t>
            </a:r>
            <a:r>
              <a:rPr lang="fr-FR" sz="1000" b="1" dirty="0"/>
              <a:t>                 :</a:t>
            </a:r>
          </a:p>
          <a:p>
            <a:pPr marL="0">
              <a:spcBef>
                <a:spcPts val="0"/>
              </a:spcBef>
            </a:pPr>
            <a:r>
              <a:rPr lang="fr-FR" sz="1000" b="1" dirty="0" err="1"/>
              <a:t>uid</a:t>
            </a:r>
            <a:r>
              <a:rPr lang="fr-FR" sz="1000" b="1" dirty="0"/>
              <a:t>                    : 15374</a:t>
            </a:r>
          </a:p>
          <a:p>
            <a:pPr marL="0">
              <a:spcBef>
                <a:spcPts val="0"/>
              </a:spcBef>
            </a:pPr>
            <a:r>
              <a:rPr lang="fr-FR" sz="1000" b="1" dirty="0" err="1"/>
              <a:t>unicastRoute</a:t>
            </a:r>
            <a:r>
              <a:rPr lang="fr-FR" sz="1000" b="1" dirty="0"/>
              <a:t>           : no</a:t>
            </a:r>
          </a:p>
          <a:p>
            <a:pPr marL="0">
              <a:spcBef>
                <a:spcPts val="0"/>
              </a:spcBef>
            </a:pPr>
            <a:r>
              <a:rPr lang="fr-FR" sz="1000" b="1" dirty="0" err="1"/>
              <a:t>unkMacUcastAct</a:t>
            </a:r>
            <a:r>
              <a:rPr lang="fr-FR" sz="1000" b="1" dirty="0"/>
              <a:t>         : </a:t>
            </a:r>
            <a:r>
              <a:rPr lang="fr-FR" sz="1000" b="1" dirty="0" smtClean="0"/>
              <a:t>flood</a:t>
            </a:r>
            <a:endParaRPr lang="fr-FR" sz="1000" b="1" dirty="0"/>
          </a:p>
        </p:txBody>
      </p:sp>
      <p:sp>
        <p:nvSpPr>
          <p:cNvPr id="3" name="Title 2"/>
          <p:cNvSpPr>
            <a:spLocks noGrp="1"/>
          </p:cNvSpPr>
          <p:nvPr>
            <p:ph type="title"/>
          </p:nvPr>
        </p:nvSpPr>
        <p:spPr>
          <a:xfrm>
            <a:off x="293112" y="108345"/>
            <a:ext cx="8345488" cy="731837"/>
          </a:xfrm>
        </p:spPr>
        <p:txBody>
          <a:bodyPr/>
          <a:lstStyle/>
          <a:p>
            <a:r>
              <a:rPr lang="fr-FR" dirty="0" err="1" smtClean="0"/>
              <a:t>Layout</a:t>
            </a:r>
            <a:r>
              <a:rPr lang="fr-FR" dirty="0" smtClean="0"/>
              <a:t> of a MO</a:t>
            </a:r>
            <a:endParaRPr lang="fr-FR" dirty="0"/>
          </a:p>
        </p:txBody>
      </p:sp>
      <p:sp>
        <p:nvSpPr>
          <p:cNvPr id="4" name="Rounded Rectangle 3"/>
          <p:cNvSpPr/>
          <p:nvPr/>
        </p:nvSpPr>
        <p:spPr bwMode="auto">
          <a:xfrm>
            <a:off x="4200868" y="601390"/>
            <a:ext cx="4437732" cy="477584"/>
          </a:xfrm>
          <a:prstGeom prst="roundRect">
            <a:avLst/>
          </a:prstGeom>
          <a:solidFill>
            <a:srgbClr val="FF212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r>
              <a:rPr lang="en-US" sz="1200" dirty="0" err="1" smtClean="0">
                <a:solidFill>
                  <a:schemeClr val="bg1"/>
                </a:solidFill>
                <a:cs typeface="Consolas" panose="020B0609020204030204" pitchFamily="49" charset="0"/>
              </a:rPr>
              <a:t>HereQuery</a:t>
            </a:r>
            <a:r>
              <a:rPr lang="en-US" sz="1200" dirty="0" smtClean="0">
                <a:solidFill>
                  <a:schemeClr val="bg1"/>
                </a:solidFill>
                <a:cs typeface="Consolas" panose="020B0609020204030204" pitchFamily="49" charset="0"/>
              </a:rPr>
              <a:t> for a </a:t>
            </a:r>
            <a:r>
              <a:rPr lang="en-US" sz="1200" dirty="0" err="1" smtClean="0">
                <a:solidFill>
                  <a:schemeClr val="bg1"/>
                </a:solidFill>
                <a:cs typeface="Consolas" panose="020B0609020204030204" pitchFamily="49" charset="0"/>
              </a:rPr>
              <a:t>dn</a:t>
            </a:r>
            <a:r>
              <a:rPr lang="en-US" sz="1200" dirty="0" smtClean="0">
                <a:solidFill>
                  <a:schemeClr val="bg1"/>
                </a:solidFill>
                <a:cs typeface="Consolas" panose="020B0609020204030204" pitchFamily="49" charset="0"/>
              </a:rPr>
              <a:t> (-d) returns the exact </a:t>
            </a:r>
            <a:r>
              <a:rPr lang="en-US" sz="1200" dirty="0" err="1" smtClean="0">
                <a:solidFill>
                  <a:schemeClr val="bg1"/>
                </a:solidFill>
                <a:cs typeface="Consolas" panose="020B0609020204030204" pitchFamily="49" charset="0"/>
              </a:rPr>
              <a:t>dn</a:t>
            </a:r>
            <a:r>
              <a:rPr lang="en-US" sz="1200" dirty="0" smtClean="0">
                <a:solidFill>
                  <a:schemeClr val="bg1"/>
                </a:solidFill>
                <a:cs typeface="Consolas" panose="020B0609020204030204" pitchFamily="49" charset="0"/>
              </a:rPr>
              <a:t> used as </a:t>
            </a:r>
            <a:r>
              <a:rPr lang="en-US" sz="1200" dirty="0" err="1" smtClean="0">
                <a:solidFill>
                  <a:schemeClr val="bg1"/>
                </a:solidFill>
                <a:cs typeface="Consolas" panose="020B0609020204030204" pitchFamily="49" charset="0"/>
              </a:rPr>
              <a:t>arg</a:t>
            </a:r>
            <a:endParaRPr lang="en-US" sz="1200" dirty="0" smtClean="0">
              <a:solidFill>
                <a:schemeClr val="bg1"/>
              </a:solidFill>
              <a:cs typeface="Consolas" panose="020B0609020204030204" pitchFamily="49" charset="0"/>
            </a:endParaRPr>
          </a:p>
          <a:p>
            <a:r>
              <a:rPr lang="en-US" sz="1200" dirty="0" smtClean="0">
                <a:solidFill>
                  <a:schemeClr val="bg1"/>
                </a:solidFill>
                <a:cs typeface="Consolas" panose="020B0609020204030204" pitchFamily="49" charset="0"/>
              </a:rPr>
              <a:t>Other option query for a class –c  </a:t>
            </a:r>
            <a:r>
              <a:rPr lang="en-US" sz="1200" dirty="0" err="1" smtClean="0">
                <a:solidFill>
                  <a:schemeClr val="bg1"/>
                </a:solidFill>
                <a:cs typeface="Consolas" panose="020B0609020204030204" pitchFamily="49" charset="0"/>
              </a:rPr>
              <a:t>returna</a:t>
            </a:r>
            <a:r>
              <a:rPr lang="en-US" sz="1200" dirty="0" smtClean="0">
                <a:solidFill>
                  <a:schemeClr val="bg1"/>
                </a:solidFill>
                <a:cs typeface="Consolas" panose="020B0609020204030204" pitchFamily="49" charset="0"/>
              </a:rPr>
              <a:t> all MO of that class</a:t>
            </a:r>
            <a:endParaRPr lang="en-US" sz="1200" dirty="0">
              <a:solidFill>
                <a:schemeClr val="bg1"/>
              </a:solidFill>
              <a:cs typeface="Consolas" panose="020B0609020204030204" pitchFamily="49" charset="0"/>
            </a:endParaRPr>
          </a:p>
        </p:txBody>
      </p:sp>
      <p:sp>
        <p:nvSpPr>
          <p:cNvPr id="5" name="Rounded Rectangle 4"/>
          <p:cNvSpPr/>
          <p:nvPr/>
        </p:nvSpPr>
        <p:spPr bwMode="auto">
          <a:xfrm>
            <a:off x="3855935" y="1997934"/>
            <a:ext cx="4796325" cy="470085"/>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40" tIns="45720" rIns="91440" bIns="45720" rtlCol="0" anchor="ctr"/>
          <a:lstStyle/>
          <a:p>
            <a:r>
              <a:rPr lang="en-US" sz="1200" dirty="0" err="1" smtClean="0">
                <a:solidFill>
                  <a:schemeClr val="bg1"/>
                </a:solidFill>
                <a:cs typeface="Consolas" panose="020B0609020204030204" pitchFamily="49" charset="0"/>
              </a:rPr>
              <a:t>Dn</a:t>
            </a:r>
            <a:r>
              <a:rPr lang="en-US" sz="1200" dirty="0" smtClean="0">
                <a:solidFill>
                  <a:schemeClr val="bg1"/>
                </a:solidFill>
                <a:cs typeface="Consolas" panose="020B0609020204030204" pitchFamily="49" charset="0"/>
              </a:rPr>
              <a:t> : The “address” of the Mo in the MIT. </a:t>
            </a:r>
          </a:p>
          <a:p>
            <a:r>
              <a:rPr lang="en-US" sz="1200" dirty="0" smtClean="0">
                <a:solidFill>
                  <a:schemeClr val="bg1"/>
                </a:solidFill>
                <a:cs typeface="Consolas" panose="020B0609020204030204" pitchFamily="49" charset="0"/>
              </a:rPr>
              <a:t>Here a BD in tenant DC with name BD1</a:t>
            </a:r>
            <a:endParaRPr lang="en-US" sz="1200" dirty="0">
              <a:solidFill>
                <a:schemeClr val="bg1"/>
              </a:solidFill>
              <a:cs typeface="Consolas" panose="020B0609020204030204" pitchFamily="49" charset="0"/>
            </a:endParaRPr>
          </a:p>
        </p:txBody>
      </p:sp>
      <p:sp>
        <p:nvSpPr>
          <p:cNvPr id="6" name="Rounded Rectangle 5"/>
          <p:cNvSpPr/>
          <p:nvPr/>
        </p:nvSpPr>
        <p:spPr bwMode="auto">
          <a:xfrm>
            <a:off x="3588022" y="1193961"/>
            <a:ext cx="2831712" cy="365880"/>
          </a:xfrm>
          <a:prstGeom prst="roundRect">
            <a:avLst/>
          </a:prstGeom>
          <a:solidFill>
            <a:schemeClr val="accent6"/>
          </a:solidFill>
          <a:ln w="12700" cap="flat">
            <a:noFill/>
            <a:miter lim="800000"/>
            <a:headEnd type="none" w="med" len="med"/>
            <a:tailEnd type="none" w="med" len="med"/>
          </a:ln>
        </p:spPr>
        <p:txBody>
          <a:bodyPr lIns="91440" tIns="45720" rIns="91440" bIns="45720" rtlCol="0" anchor="ctr"/>
          <a:lstStyle/>
          <a:p>
            <a:r>
              <a:rPr lang="en-US" sz="1200" dirty="0" smtClean="0">
                <a:solidFill>
                  <a:schemeClr val="bg1"/>
                </a:solidFill>
                <a:latin typeface="Calibri" panose="020F0502020204030204" pitchFamily="34" charset="0"/>
                <a:cs typeface="Calibri" panose="020F0502020204030204" pitchFamily="34" charset="0"/>
              </a:rPr>
              <a:t>The class of the MO which is displayed</a:t>
            </a:r>
            <a:endParaRPr lang="en-US" sz="1200" dirty="0">
              <a:solidFill>
                <a:schemeClr val="bg1"/>
              </a:solidFill>
              <a:latin typeface="Calibri" panose="020F0502020204030204" pitchFamily="34" charset="0"/>
              <a:cs typeface="Calibri" panose="020F0502020204030204" pitchFamily="34" charset="0"/>
            </a:endParaRPr>
          </a:p>
        </p:txBody>
      </p:sp>
      <p:sp>
        <p:nvSpPr>
          <p:cNvPr id="7" name="Rounded Rectangle 6"/>
          <p:cNvSpPr/>
          <p:nvPr/>
        </p:nvSpPr>
        <p:spPr bwMode="auto">
          <a:xfrm>
            <a:off x="4678119" y="3437251"/>
            <a:ext cx="3132138" cy="767824"/>
          </a:xfrm>
          <a:prstGeom prst="roundRect">
            <a:avLst/>
          </a:prstGeom>
          <a:solidFill>
            <a:schemeClr val="accent6"/>
          </a:solidFill>
          <a:ln w="12700" cap="flat">
            <a:noFill/>
            <a:miter lim="800000"/>
            <a:headEnd type="none" w="med" len="med"/>
            <a:tailEnd type="none" w="med" len="med"/>
          </a:ln>
        </p:spPr>
        <p:txBody>
          <a:bodyPr lIns="91440" tIns="45720" rIns="91440" bIns="45720" rtlCol="0" anchor="ctr"/>
          <a:lstStyle/>
          <a:p>
            <a:r>
              <a:rPr lang="en-US" sz="1200" dirty="0" smtClean="0">
                <a:solidFill>
                  <a:schemeClr val="bg1"/>
                </a:solidFill>
                <a:latin typeface="Calibri" panose="020F0502020204030204" pitchFamily="34" charset="0"/>
                <a:cs typeface="Calibri" panose="020F0502020204030204" pitchFamily="34" charset="0"/>
              </a:rPr>
              <a:t>All the rest of various properties of the object (</a:t>
            </a:r>
            <a:r>
              <a:rPr lang="en-US" sz="1200" dirty="0" err="1" smtClean="0">
                <a:solidFill>
                  <a:schemeClr val="bg1"/>
                </a:solidFill>
                <a:latin typeface="Calibri" panose="020F0502020204030204" pitchFamily="34" charset="0"/>
                <a:cs typeface="Calibri" panose="020F0502020204030204" pitchFamily="34" charset="0"/>
              </a:rPr>
              <a:t>arpFlood</a:t>
            </a:r>
            <a:r>
              <a:rPr lang="en-US" sz="1200" dirty="0" smtClean="0">
                <a:solidFill>
                  <a:schemeClr val="bg1"/>
                </a:solidFill>
                <a:latin typeface="Calibri" panose="020F0502020204030204" pitchFamily="34" charset="0"/>
                <a:cs typeface="Calibri" panose="020F0502020204030204" pitchFamily="34" charset="0"/>
              </a:rPr>
              <a:t>, </a:t>
            </a:r>
            <a:r>
              <a:rPr lang="en-US" sz="1200" dirty="0" err="1" smtClean="0">
                <a:solidFill>
                  <a:schemeClr val="bg1"/>
                </a:solidFill>
                <a:latin typeface="Calibri" panose="020F0502020204030204" pitchFamily="34" charset="0"/>
                <a:cs typeface="Calibri" panose="020F0502020204030204" pitchFamily="34" charset="0"/>
              </a:rPr>
              <a:t>BcastP</a:t>
            </a:r>
            <a:r>
              <a:rPr lang="en-US" sz="1200" dirty="0" smtClean="0">
                <a:solidFill>
                  <a:schemeClr val="bg1"/>
                </a:solidFill>
                <a:latin typeface="Calibri" panose="020F0502020204030204" pitchFamily="34" charset="0"/>
                <a:cs typeface="Calibri" panose="020F0502020204030204" pitchFamily="34" charset="0"/>
              </a:rPr>
              <a:t>, scope,….) </a:t>
            </a:r>
          </a:p>
          <a:p>
            <a:r>
              <a:rPr lang="en-US" sz="1200" dirty="0" smtClean="0">
                <a:solidFill>
                  <a:schemeClr val="bg1"/>
                </a:solidFill>
                <a:latin typeface="Calibri" panose="020F0502020204030204" pitchFamily="34" charset="0"/>
                <a:cs typeface="Calibri" panose="020F0502020204030204" pitchFamily="34" charset="0"/>
              </a:rPr>
              <a:t>Those properties are different for every classes</a:t>
            </a:r>
            <a:endParaRPr lang="en-US"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9055642"/>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400036" indent="-342900">
              <a:buFont typeface="+mj-lt"/>
              <a:buAutoNum type="arabicPeriod"/>
            </a:pPr>
            <a:r>
              <a:rPr lang="en-US" sz="1400" dirty="0"/>
              <a:t>The </a:t>
            </a:r>
            <a:r>
              <a:rPr lang="en-US" sz="1400" dirty="0" err="1"/>
              <a:t>fvEpP</a:t>
            </a:r>
            <a:r>
              <a:rPr lang="en-US" sz="1400" dirty="0"/>
              <a:t> is created , added to the </a:t>
            </a:r>
            <a:r>
              <a:rPr lang="en-US" sz="1400" dirty="0" err="1"/>
              <a:t>phys</a:t>
            </a:r>
            <a:r>
              <a:rPr lang="en-US" sz="1400" dirty="0"/>
              <a:t> domain and static path (</a:t>
            </a:r>
            <a:r>
              <a:rPr lang="en-US" sz="1400" dirty="0" err="1"/>
              <a:t>fvStPathAt</a:t>
            </a:r>
            <a:r>
              <a:rPr lang="en-US" sz="1400" dirty="0"/>
              <a:t> and </a:t>
            </a:r>
            <a:r>
              <a:rPr lang="en-US" sz="1400" dirty="0" err="1"/>
              <a:t>ifConn</a:t>
            </a:r>
            <a:r>
              <a:rPr lang="en-US" sz="1400" dirty="0"/>
              <a:t>) are created. This is indeed the trigger for the update and hence the first thing that gets created.</a:t>
            </a:r>
          </a:p>
          <a:p>
            <a:pPr marL="400036" indent="-342900">
              <a:buFont typeface="+mj-lt"/>
              <a:buAutoNum type="arabicPeriod"/>
            </a:pPr>
            <a:r>
              <a:rPr lang="en-US" sz="1400" dirty="0"/>
              <a:t>We create the </a:t>
            </a:r>
            <a:r>
              <a:rPr lang="en-US" sz="1400" dirty="0" err="1"/>
              <a:t>RsToRemoteBDDef</a:t>
            </a:r>
            <a:r>
              <a:rPr lang="en-US" sz="1400" dirty="0"/>
              <a:t> for the BD. Indeed now that we have the EPG, we do not have yet the BD to which this EPG below, so we create a </a:t>
            </a:r>
            <a:r>
              <a:rPr lang="en-US" sz="1400" dirty="0" err="1"/>
              <a:t>fvRsToRemoteBDDef</a:t>
            </a:r>
            <a:r>
              <a:rPr lang="en-US" sz="1400" dirty="0"/>
              <a:t>  (this will points to the </a:t>
            </a:r>
            <a:r>
              <a:rPr lang="en-US" sz="1400" dirty="0" err="1"/>
              <a:t>fvBDDef</a:t>
            </a:r>
            <a:r>
              <a:rPr lang="en-US" sz="1400" dirty="0"/>
              <a:t>)</a:t>
            </a:r>
          </a:p>
          <a:p>
            <a:pPr marL="400036" indent="-342900">
              <a:buFont typeface="+mj-lt"/>
              <a:buAutoNum type="arabicPeriod"/>
            </a:pPr>
            <a:r>
              <a:rPr lang="en-US" sz="1400" dirty="0"/>
              <a:t>We create the </a:t>
            </a:r>
            <a:r>
              <a:rPr lang="en-US" sz="1400" dirty="0" err="1"/>
              <a:t>fvCons</a:t>
            </a:r>
            <a:r>
              <a:rPr lang="en-US" sz="1400" dirty="0"/>
              <a:t> under the previous Rs object, the consume is the </a:t>
            </a:r>
            <a:r>
              <a:rPr lang="en-US" sz="1400" dirty="0" err="1"/>
              <a:t>fvEpP</a:t>
            </a:r>
            <a:r>
              <a:rPr lang="en-US" sz="1400" dirty="0"/>
              <a:t> (resolved EPG created in 1 above)</a:t>
            </a:r>
          </a:p>
          <a:p>
            <a:pPr marL="400036" indent="-342900">
              <a:buFont typeface="+mj-lt"/>
              <a:buAutoNum type="arabicPeriod"/>
            </a:pPr>
            <a:r>
              <a:rPr lang="en-US" sz="1400" dirty="0"/>
              <a:t>Then we create the resolved BD object (</a:t>
            </a:r>
            <a:r>
              <a:rPr lang="en-US" sz="1400" dirty="0" err="1"/>
              <a:t>fvBDDef</a:t>
            </a:r>
            <a:r>
              <a:rPr lang="en-US" sz="1400" dirty="0"/>
              <a:t>)</a:t>
            </a:r>
          </a:p>
          <a:p>
            <a:pPr marL="400036" indent="-342900">
              <a:buFont typeface="+mj-lt"/>
              <a:buAutoNum type="arabicPeriod"/>
            </a:pPr>
            <a:r>
              <a:rPr lang="en-US" sz="1400" dirty="0"/>
              <a:t>A bit later, the </a:t>
            </a:r>
            <a:r>
              <a:rPr lang="en-US" sz="1400" dirty="0" err="1"/>
              <a:t>fvcons</a:t>
            </a:r>
            <a:r>
              <a:rPr lang="en-US" sz="1400" dirty="0"/>
              <a:t> and the </a:t>
            </a:r>
            <a:r>
              <a:rPr lang="en-US" sz="1400" dirty="0" err="1"/>
              <a:t>fvRsToRemoteCtxDef</a:t>
            </a:r>
            <a:r>
              <a:rPr lang="en-US" sz="1400" dirty="0"/>
              <a:t> are created for the context. indeed we have the BD, but not yet the context (</a:t>
            </a:r>
            <a:r>
              <a:rPr lang="en-US" sz="1400" dirty="0" err="1"/>
              <a:t>vrf</a:t>
            </a:r>
            <a:r>
              <a:rPr lang="en-US" sz="1400" dirty="0"/>
              <a:t>) to which this BD belongs so we need to pull it and have consumer for the context.</a:t>
            </a:r>
          </a:p>
          <a:p>
            <a:pPr marL="400036" indent="-342900">
              <a:buFont typeface="+mj-lt"/>
              <a:buAutoNum type="arabicPeriod"/>
            </a:pPr>
            <a:r>
              <a:rPr lang="en-US" sz="1400" dirty="0"/>
              <a:t>The </a:t>
            </a:r>
            <a:r>
              <a:rPr lang="en-US" sz="1400" dirty="0" err="1"/>
              <a:t>fvCtxDef</a:t>
            </a:r>
            <a:r>
              <a:rPr lang="en-US" sz="1400" dirty="0"/>
              <a:t> appears and the BD gets associated to it (per creation of </a:t>
            </a:r>
            <a:r>
              <a:rPr lang="en-US" sz="1400" dirty="0" err="1"/>
              <a:t>fvAssocBDDefCont</a:t>
            </a:r>
            <a:r>
              <a:rPr lang="en-US" sz="1400" dirty="0"/>
              <a:t>)</a:t>
            </a:r>
          </a:p>
          <a:p>
            <a:r>
              <a:rPr lang="en-US" dirty="0"/>
              <a:t> </a:t>
            </a:r>
          </a:p>
          <a:p>
            <a:endParaRPr lang="fr-FR" dirty="0"/>
          </a:p>
        </p:txBody>
      </p:sp>
      <p:sp>
        <p:nvSpPr>
          <p:cNvPr id="3" name="Title 2"/>
          <p:cNvSpPr>
            <a:spLocks noGrp="1"/>
          </p:cNvSpPr>
          <p:nvPr>
            <p:ph type="title"/>
          </p:nvPr>
        </p:nvSpPr>
        <p:spPr/>
        <p:txBody>
          <a:bodyPr/>
          <a:lstStyle/>
          <a:p>
            <a:endParaRPr lang="fr-FR" dirty="0"/>
          </a:p>
        </p:txBody>
      </p:sp>
    </p:spTree>
    <p:extLst>
      <p:ext uri="{BB962C8B-B14F-4D97-AF65-F5344CB8AC3E}">
        <p14:creationId xmlns:p14="http://schemas.microsoft.com/office/powerpoint/2010/main" val="1290833895"/>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0297" y="707231"/>
            <a:ext cx="8345488" cy="3672668"/>
          </a:xfrm>
        </p:spPr>
        <p:txBody>
          <a:bodyPr/>
          <a:lstStyle/>
          <a:p>
            <a:r>
              <a:rPr lang="fr-FR" sz="1400" dirty="0" err="1" smtClean="0"/>
              <a:t>Create</a:t>
            </a:r>
            <a:r>
              <a:rPr lang="fr-FR" sz="1400" dirty="0" smtClean="0"/>
              <a:t> a 2</a:t>
            </a:r>
            <a:r>
              <a:rPr lang="fr-FR" sz="1400" baseline="30000" dirty="0" smtClean="0"/>
              <a:t>nd</a:t>
            </a:r>
            <a:r>
              <a:rPr lang="fr-FR" sz="1400" dirty="0" smtClean="0"/>
              <a:t> EPG in BD2 </a:t>
            </a:r>
            <a:r>
              <a:rPr lang="fr-FR" sz="1400" dirty="0" err="1" smtClean="0"/>
              <a:t>with</a:t>
            </a:r>
            <a:r>
              <a:rPr lang="fr-FR" sz="1400" dirty="0" smtClean="0"/>
              <a:t> </a:t>
            </a:r>
            <a:r>
              <a:rPr lang="fr-FR" sz="1400" dirty="0" err="1" smtClean="0"/>
              <a:t>static</a:t>
            </a:r>
            <a:r>
              <a:rPr lang="fr-FR" sz="1400" dirty="0" smtClean="0"/>
              <a:t> </a:t>
            </a:r>
            <a:r>
              <a:rPr lang="fr-FR" sz="1400" dirty="0" err="1" smtClean="0"/>
              <a:t>path</a:t>
            </a:r>
            <a:r>
              <a:rPr lang="fr-FR" sz="1400" dirty="0" smtClean="0"/>
              <a:t> vlan301  on </a:t>
            </a:r>
            <a:r>
              <a:rPr lang="fr-FR" sz="1400" dirty="0" err="1" smtClean="0"/>
              <a:t>leaf</a:t>
            </a:r>
            <a:r>
              <a:rPr lang="fr-FR" sz="1400" dirty="0" smtClean="0"/>
              <a:t> 4 port 1/33.</a:t>
            </a:r>
          </a:p>
          <a:p>
            <a:r>
              <a:rPr lang="fr-FR" sz="1400" dirty="0" err="1" smtClean="0"/>
              <a:t>Same</a:t>
            </a:r>
            <a:r>
              <a:rPr lang="fr-FR" sz="1400" dirty="0" smtClean="0"/>
              <a:t> as in </a:t>
            </a:r>
            <a:r>
              <a:rPr lang="fr-FR" sz="1400" dirty="0" err="1" smtClean="0"/>
              <a:t>step</a:t>
            </a:r>
            <a:r>
              <a:rPr lang="fr-FR" sz="1400" dirty="0" smtClean="0"/>
              <a:t> 2 </a:t>
            </a:r>
            <a:r>
              <a:rPr lang="fr-FR" sz="1400" dirty="0" err="1" smtClean="0"/>
              <a:t>happens</a:t>
            </a:r>
            <a:r>
              <a:rPr lang="fr-FR" sz="1400" dirty="0" smtClean="0"/>
              <a:t> but for EPG2, on </a:t>
            </a:r>
            <a:r>
              <a:rPr lang="fr-FR" sz="1400" dirty="0" err="1" smtClean="0"/>
              <a:t>leaf</a:t>
            </a:r>
            <a:r>
              <a:rPr lang="fr-FR" sz="1400" dirty="0" smtClean="0"/>
              <a:t> 4. Route 10.98.98.1/24 </a:t>
            </a:r>
            <a:r>
              <a:rPr lang="fr-FR" sz="1400" dirty="0" err="1" smtClean="0"/>
              <a:t>is</a:t>
            </a:r>
            <a:r>
              <a:rPr lang="fr-FR" sz="1400" dirty="0" smtClean="0"/>
              <a:t> </a:t>
            </a:r>
            <a:r>
              <a:rPr lang="fr-FR" sz="1400" dirty="0" err="1" smtClean="0"/>
              <a:t>installed</a:t>
            </a:r>
            <a:r>
              <a:rPr lang="fr-FR" sz="1400" dirty="0" smtClean="0"/>
              <a:t> on </a:t>
            </a:r>
            <a:r>
              <a:rPr lang="fr-FR" sz="1400" dirty="0" err="1" smtClean="0"/>
              <a:t>leaf</a:t>
            </a:r>
            <a:r>
              <a:rPr lang="fr-FR" sz="1400" dirty="0" smtClean="0"/>
              <a:t> 4.</a:t>
            </a:r>
          </a:p>
          <a:p>
            <a:r>
              <a:rPr lang="fr-FR" sz="1400" dirty="0" err="1" smtClean="0"/>
              <a:t>See</a:t>
            </a:r>
            <a:r>
              <a:rPr lang="fr-FR" sz="1400" dirty="0" smtClean="0"/>
              <a:t> </a:t>
            </a:r>
            <a:r>
              <a:rPr lang="fr-FR" sz="1400" dirty="0" err="1" smtClean="0"/>
              <a:t>leaf</a:t>
            </a:r>
            <a:r>
              <a:rPr lang="fr-FR" sz="1400" dirty="0" smtClean="0"/>
              <a:t> 4 </a:t>
            </a:r>
            <a:r>
              <a:rPr lang="fr-FR" sz="1400" dirty="0" err="1" smtClean="0"/>
              <a:t>routing</a:t>
            </a:r>
            <a:r>
              <a:rPr lang="fr-FR" sz="1400" dirty="0" smtClean="0"/>
              <a:t> table, </a:t>
            </a:r>
            <a:r>
              <a:rPr lang="fr-FR" sz="1400" dirty="0" err="1" smtClean="0"/>
              <a:t>we</a:t>
            </a:r>
            <a:r>
              <a:rPr lang="fr-FR" sz="1400" dirty="0" smtClean="0"/>
              <a:t> have the BD2 </a:t>
            </a:r>
            <a:r>
              <a:rPr lang="fr-FR" sz="1400" dirty="0" err="1" smtClean="0"/>
              <a:t>subnet</a:t>
            </a:r>
            <a:r>
              <a:rPr lang="fr-FR" sz="1400" dirty="0" smtClean="0"/>
              <a:t>, but not BD1.</a:t>
            </a:r>
          </a:p>
          <a:p>
            <a:pPr marL="57136" indent="0">
              <a:spcBef>
                <a:spcPts val="0"/>
              </a:spcBef>
              <a:buNone/>
            </a:pPr>
            <a:r>
              <a:rPr lang="fr-FR" sz="1200" dirty="0">
                <a:latin typeface="Courier New" panose="02070309020205020404" pitchFamily="49" charset="0"/>
                <a:cs typeface="Courier New" panose="02070309020205020404" pitchFamily="49" charset="0"/>
              </a:rPr>
              <a:t>pod2-leaf4# show </a:t>
            </a:r>
            <a:r>
              <a:rPr lang="fr-FR" sz="1200" dirty="0" err="1">
                <a:latin typeface="Courier New" panose="02070309020205020404" pitchFamily="49" charset="0"/>
                <a:cs typeface="Courier New" panose="02070309020205020404" pitchFamily="49" charset="0"/>
              </a:rPr>
              <a:t>ip</a:t>
            </a:r>
            <a:r>
              <a:rPr lang="fr-FR" sz="1200" dirty="0">
                <a:latin typeface="Courier New" panose="02070309020205020404" pitchFamily="49" charset="0"/>
                <a:cs typeface="Courier New" panose="02070309020205020404" pitchFamily="49" charset="0"/>
              </a:rPr>
              <a:t> route </a:t>
            </a:r>
            <a:r>
              <a:rPr lang="fr-FR" sz="1200" dirty="0" err="1">
                <a:latin typeface="Courier New" panose="02070309020205020404" pitchFamily="49" charset="0"/>
                <a:cs typeface="Courier New" panose="02070309020205020404" pitchFamily="49" charset="0"/>
              </a:rPr>
              <a:t>vrf</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Subnet:Subnet</a:t>
            </a:r>
            <a:endParaRPr lang="fr-FR" sz="1200" dirty="0">
              <a:latin typeface="Courier New" panose="02070309020205020404" pitchFamily="49" charset="0"/>
              <a:cs typeface="Courier New" panose="02070309020205020404" pitchFamily="49" charset="0"/>
            </a:endParaRPr>
          </a:p>
          <a:p>
            <a:pPr marL="57136" indent="0">
              <a:spcBef>
                <a:spcPts val="0"/>
              </a:spcBef>
              <a:buNone/>
            </a:pPr>
            <a:r>
              <a:rPr lang="fr-FR" sz="1200" dirty="0">
                <a:latin typeface="Courier New" panose="02070309020205020404" pitchFamily="49" charset="0"/>
                <a:cs typeface="Courier New" panose="02070309020205020404" pitchFamily="49" charset="0"/>
              </a:rPr>
              <a:t>IP Route Table for VRF "</a:t>
            </a:r>
            <a:r>
              <a:rPr lang="fr-FR" sz="1200" dirty="0" err="1">
                <a:latin typeface="Courier New" panose="02070309020205020404" pitchFamily="49" charset="0"/>
                <a:cs typeface="Courier New" panose="02070309020205020404" pitchFamily="49" charset="0"/>
              </a:rPr>
              <a:t>Subnet:Subnet</a:t>
            </a:r>
            <a:r>
              <a:rPr lang="fr-FR" sz="1200" dirty="0">
                <a:latin typeface="Courier New" panose="02070309020205020404" pitchFamily="49" charset="0"/>
                <a:cs typeface="Courier New" panose="02070309020205020404" pitchFamily="49" charset="0"/>
              </a:rPr>
              <a:t>"</a:t>
            </a:r>
          </a:p>
          <a:p>
            <a:pPr marL="57136" indent="0">
              <a:spcBef>
                <a:spcPts val="0"/>
              </a:spcBef>
              <a:buNone/>
            </a:pP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denotes</a:t>
            </a:r>
            <a:r>
              <a:rPr lang="fr-FR" sz="1200" dirty="0">
                <a:latin typeface="Courier New" panose="02070309020205020404" pitchFamily="49" charset="0"/>
                <a:cs typeface="Courier New" panose="02070309020205020404" pitchFamily="49" charset="0"/>
              </a:rPr>
              <a:t> best </a:t>
            </a:r>
            <a:r>
              <a:rPr lang="fr-FR" sz="1200" dirty="0" err="1">
                <a:latin typeface="Courier New" panose="02070309020205020404" pitchFamily="49" charset="0"/>
                <a:cs typeface="Courier New" panose="02070309020205020404" pitchFamily="49" charset="0"/>
              </a:rPr>
              <a:t>ucast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next</a:t>
            </a:r>
            <a:r>
              <a:rPr lang="fr-FR" sz="1200" dirty="0">
                <a:latin typeface="Courier New" panose="02070309020205020404" pitchFamily="49" charset="0"/>
                <a:cs typeface="Courier New" panose="02070309020205020404" pitchFamily="49" charset="0"/>
              </a:rPr>
              <a:t>-hop</a:t>
            </a:r>
          </a:p>
          <a:p>
            <a:pPr marL="57136" indent="0">
              <a:spcBef>
                <a:spcPts val="0"/>
              </a:spcBef>
              <a:buNone/>
            </a:pP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denotes</a:t>
            </a:r>
            <a:r>
              <a:rPr lang="fr-FR" sz="1200" dirty="0">
                <a:latin typeface="Courier New" panose="02070309020205020404" pitchFamily="49" charset="0"/>
                <a:cs typeface="Courier New" panose="02070309020205020404" pitchFamily="49" charset="0"/>
              </a:rPr>
              <a:t> best </a:t>
            </a:r>
            <a:r>
              <a:rPr lang="fr-FR" sz="1200" dirty="0" err="1">
                <a:latin typeface="Courier New" panose="02070309020205020404" pitchFamily="49" charset="0"/>
                <a:cs typeface="Courier New" panose="02070309020205020404" pitchFamily="49" charset="0"/>
              </a:rPr>
              <a:t>mcast</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next</a:t>
            </a:r>
            <a:r>
              <a:rPr lang="fr-FR" sz="1200" dirty="0">
                <a:latin typeface="Courier New" panose="02070309020205020404" pitchFamily="49" charset="0"/>
                <a:cs typeface="Courier New" panose="02070309020205020404" pitchFamily="49" charset="0"/>
              </a:rPr>
              <a:t>-hop</a:t>
            </a:r>
          </a:p>
          <a:p>
            <a:pPr marL="57136" indent="0">
              <a:spcBef>
                <a:spcPts val="0"/>
              </a:spcBef>
              <a:buNone/>
            </a:pPr>
            <a:r>
              <a:rPr lang="fr-FR" sz="1200" dirty="0">
                <a:latin typeface="Courier New" panose="02070309020205020404" pitchFamily="49" charset="0"/>
                <a:cs typeface="Courier New" panose="02070309020205020404" pitchFamily="49" charset="0"/>
              </a:rPr>
              <a:t>'[x/y]' </a:t>
            </a:r>
            <a:r>
              <a:rPr lang="fr-FR" sz="1200" dirty="0" err="1">
                <a:latin typeface="Courier New" panose="02070309020205020404" pitchFamily="49" charset="0"/>
                <a:cs typeface="Courier New" panose="02070309020205020404" pitchFamily="49" charset="0"/>
              </a:rPr>
              <a:t>denotes</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preference</a:t>
            </a:r>
            <a:r>
              <a:rPr lang="fr-FR" sz="1200" dirty="0">
                <a:latin typeface="Courier New" panose="02070309020205020404" pitchFamily="49" charset="0"/>
                <a:cs typeface="Courier New" panose="02070309020205020404" pitchFamily="49" charset="0"/>
              </a:rPr>
              <a:t>/</a:t>
            </a:r>
            <a:r>
              <a:rPr lang="fr-FR" sz="1200" dirty="0" err="1">
                <a:latin typeface="Courier New" panose="02070309020205020404" pitchFamily="49" charset="0"/>
                <a:cs typeface="Courier New" panose="02070309020205020404" pitchFamily="49" charset="0"/>
              </a:rPr>
              <a:t>metric</a:t>
            </a:r>
            <a:r>
              <a:rPr lang="fr-FR" sz="1200" dirty="0">
                <a:latin typeface="Courier New" panose="02070309020205020404" pitchFamily="49" charset="0"/>
                <a:cs typeface="Courier New" panose="02070309020205020404" pitchFamily="49" charset="0"/>
              </a:rPr>
              <a:t>]</a:t>
            </a:r>
          </a:p>
          <a:p>
            <a:pPr marL="57136" indent="0">
              <a:spcBef>
                <a:spcPts val="0"/>
              </a:spcBef>
              <a:buNone/>
            </a:pPr>
            <a:r>
              <a:rPr lang="fr-FR" sz="1200" dirty="0">
                <a:latin typeface="Courier New" panose="02070309020205020404" pitchFamily="49" charset="0"/>
                <a:cs typeface="Courier New" panose="02070309020205020404" pitchFamily="49" charset="0"/>
              </a:rPr>
              <a:t>'%&lt;string&gt;' in via output </a:t>
            </a:r>
            <a:r>
              <a:rPr lang="fr-FR" sz="1200" dirty="0" err="1">
                <a:latin typeface="Courier New" panose="02070309020205020404" pitchFamily="49" charset="0"/>
                <a:cs typeface="Courier New" panose="02070309020205020404" pitchFamily="49" charset="0"/>
              </a:rPr>
              <a:t>denotes</a:t>
            </a:r>
            <a:r>
              <a:rPr lang="fr-FR" sz="1200" dirty="0">
                <a:latin typeface="Courier New" panose="02070309020205020404" pitchFamily="49" charset="0"/>
                <a:cs typeface="Courier New" panose="02070309020205020404" pitchFamily="49" charset="0"/>
              </a:rPr>
              <a:t> VRF &lt;string&gt;</a:t>
            </a:r>
          </a:p>
          <a:p>
            <a:pPr marL="57136" indent="0">
              <a:spcBef>
                <a:spcPts val="0"/>
              </a:spcBef>
              <a:buNone/>
            </a:pPr>
            <a:endParaRPr lang="fr-FR" sz="1200" dirty="0">
              <a:latin typeface="Courier New" panose="02070309020205020404" pitchFamily="49" charset="0"/>
              <a:cs typeface="Courier New" panose="02070309020205020404" pitchFamily="49" charset="0"/>
            </a:endParaRPr>
          </a:p>
          <a:p>
            <a:pPr marL="57136" indent="0">
              <a:spcBef>
                <a:spcPts val="0"/>
              </a:spcBef>
              <a:buNone/>
            </a:pPr>
            <a:r>
              <a:rPr lang="fr-FR" sz="1200" dirty="0">
                <a:latin typeface="Courier New" panose="02070309020205020404" pitchFamily="49" charset="0"/>
                <a:cs typeface="Courier New" panose="02070309020205020404" pitchFamily="49" charset="0"/>
              </a:rPr>
              <a:t>10.98.98.0/24, </a:t>
            </a:r>
            <a:r>
              <a:rPr lang="fr-FR" sz="1200" dirty="0" err="1">
                <a:latin typeface="Courier New" panose="02070309020205020404" pitchFamily="49" charset="0"/>
                <a:cs typeface="Courier New" panose="02070309020205020404" pitchFamily="49" charset="0"/>
              </a:rPr>
              <a:t>ubest</a:t>
            </a:r>
            <a:r>
              <a:rPr lang="fr-FR" sz="1200" dirty="0">
                <a:latin typeface="Courier New" panose="02070309020205020404" pitchFamily="49" charset="0"/>
                <a:cs typeface="Courier New" panose="02070309020205020404" pitchFamily="49" charset="0"/>
              </a:rPr>
              <a:t>/</a:t>
            </a:r>
            <a:r>
              <a:rPr lang="fr-FR" sz="1200" dirty="0" err="1">
                <a:latin typeface="Courier New" panose="02070309020205020404" pitchFamily="49" charset="0"/>
                <a:cs typeface="Courier New" panose="02070309020205020404" pitchFamily="49" charset="0"/>
              </a:rPr>
              <a:t>mbest</a:t>
            </a:r>
            <a:r>
              <a:rPr lang="fr-FR" sz="1200" dirty="0">
                <a:latin typeface="Courier New" panose="02070309020205020404" pitchFamily="49" charset="0"/>
                <a:cs typeface="Courier New" panose="02070309020205020404" pitchFamily="49" charset="0"/>
              </a:rPr>
              <a:t>: 1/0, </a:t>
            </a:r>
            <a:r>
              <a:rPr lang="fr-FR" sz="1200" dirty="0" err="1">
                <a:latin typeface="Courier New" panose="02070309020205020404" pitchFamily="49" charset="0"/>
                <a:cs typeface="Courier New" panose="02070309020205020404" pitchFamily="49" charset="0"/>
              </a:rPr>
              <a:t>attached</a:t>
            </a:r>
            <a:r>
              <a:rPr lang="fr-FR" sz="1200" dirty="0">
                <a:latin typeface="Courier New" panose="02070309020205020404" pitchFamily="49" charset="0"/>
                <a:cs typeface="Courier New" panose="02070309020205020404" pitchFamily="49" charset="0"/>
              </a:rPr>
              <a:t>, direct, </a:t>
            </a:r>
            <a:r>
              <a:rPr lang="fr-FR" sz="1200" dirty="0" err="1">
                <a:latin typeface="Courier New" panose="02070309020205020404" pitchFamily="49" charset="0"/>
                <a:cs typeface="Courier New" panose="02070309020205020404" pitchFamily="49" charset="0"/>
              </a:rPr>
              <a:t>pervasive</a:t>
            </a:r>
            <a:endParaRPr lang="fr-FR" sz="1200" dirty="0">
              <a:latin typeface="Courier New" panose="02070309020205020404" pitchFamily="49" charset="0"/>
              <a:cs typeface="Courier New" panose="02070309020205020404" pitchFamily="49" charset="0"/>
            </a:endParaRPr>
          </a:p>
          <a:p>
            <a:pPr marL="57136" indent="0">
              <a:spcBef>
                <a:spcPts val="0"/>
              </a:spcBef>
              <a:buNone/>
            </a:pPr>
            <a:r>
              <a:rPr lang="fr-FR" sz="1200" dirty="0">
                <a:latin typeface="Courier New" panose="02070309020205020404" pitchFamily="49" charset="0"/>
                <a:cs typeface="Courier New" panose="02070309020205020404" pitchFamily="49" charset="0"/>
              </a:rPr>
              <a:t>    *via 10.0.232.65%overlay-1, [1/0], 00:03:42, </a:t>
            </a:r>
            <a:r>
              <a:rPr lang="fr-FR" sz="1200" dirty="0" err="1">
                <a:latin typeface="Courier New" panose="02070309020205020404" pitchFamily="49" charset="0"/>
                <a:cs typeface="Courier New" panose="02070309020205020404" pitchFamily="49" charset="0"/>
              </a:rPr>
              <a:t>static</a:t>
            </a:r>
            <a:endParaRPr lang="fr-FR" sz="1200" dirty="0">
              <a:latin typeface="Courier New" panose="02070309020205020404" pitchFamily="49" charset="0"/>
              <a:cs typeface="Courier New" panose="02070309020205020404" pitchFamily="49" charset="0"/>
            </a:endParaRPr>
          </a:p>
          <a:p>
            <a:pPr marL="57136" indent="0">
              <a:spcBef>
                <a:spcPts val="0"/>
              </a:spcBef>
              <a:buNone/>
            </a:pPr>
            <a:r>
              <a:rPr lang="fr-FR" sz="1200" dirty="0">
                <a:latin typeface="Courier New" panose="02070309020205020404" pitchFamily="49" charset="0"/>
                <a:cs typeface="Courier New" panose="02070309020205020404" pitchFamily="49" charset="0"/>
              </a:rPr>
              <a:t>10.98.98.1/32, </a:t>
            </a:r>
            <a:r>
              <a:rPr lang="fr-FR" sz="1200" dirty="0" err="1">
                <a:latin typeface="Courier New" panose="02070309020205020404" pitchFamily="49" charset="0"/>
                <a:cs typeface="Courier New" panose="02070309020205020404" pitchFamily="49" charset="0"/>
              </a:rPr>
              <a:t>ubest</a:t>
            </a:r>
            <a:r>
              <a:rPr lang="fr-FR" sz="1200" dirty="0">
                <a:latin typeface="Courier New" panose="02070309020205020404" pitchFamily="49" charset="0"/>
                <a:cs typeface="Courier New" panose="02070309020205020404" pitchFamily="49" charset="0"/>
              </a:rPr>
              <a:t>/</a:t>
            </a:r>
            <a:r>
              <a:rPr lang="fr-FR" sz="1200" dirty="0" err="1">
                <a:latin typeface="Courier New" panose="02070309020205020404" pitchFamily="49" charset="0"/>
                <a:cs typeface="Courier New" panose="02070309020205020404" pitchFamily="49" charset="0"/>
              </a:rPr>
              <a:t>mbest</a:t>
            </a:r>
            <a:r>
              <a:rPr lang="fr-FR" sz="1200" dirty="0">
                <a:latin typeface="Courier New" panose="02070309020205020404" pitchFamily="49" charset="0"/>
                <a:cs typeface="Courier New" panose="02070309020205020404" pitchFamily="49" charset="0"/>
              </a:rPr>
              <a:t>: 1/0, </a:t>
            </a:r>
            <a:r>
              <a:rPr lang="fr-FR" sz="1200" dirty="0" err="1">
                <a:latin typeface="Courier New" panose="02070309020205020404" pitchFamily="49" charset="0"/>
                <a:cs typeface="Courier New" panose="02070309020205020404" pitchFamily="49" charset="0"/>
              </a:rPr>
              <a:t>attached</a:t>
            </a:r>
            <a:r>
              <a:rPr lang="fr-FR" sz="1200" dirty="0">
                <a:latin typeface="Courier New" panose="02070309020205020404" pitchFamily="49" charset="0"/>
                <a:cs typeface="Courier New" panose="02070309020205020404" pitchFamily="49" charset="0"/>
              </a:rPr>
              <a:t>, </a:t>
            </a:r>
            <a:r>
              <a:rPr lang="fr-FR" sz="1200" dirty="0" err="1">
                <a:latin typeface="Courier New" panose="02070309020205020404" pitchFamily="49" charset="0"/>
                <a:cs typeface="Courier New" panose="02070309020205020404" pitchFamily="49" charset="0"/>
              </a:rPr>
              <a:t>pervasive</a:t>
            </a:r>
            <a:endParaRPr lang="fr-FR" sz="1200" dirty="0">
              <a:latin typeface="Courier New" panose="02070309020205020404" pitchFamily="49" charset="0"/>
              <a:cs typeface="Courier New" panose="02070309020205020404" pitchFamily="49" charset="0"/>
            </a:endParaRPr>
          </a:p>
          <a:p>
            <a:pPr marL="57136" indent="0">
              <a:spcBef>
                <a:spcPts val="0"/>
              </a:spcBef>
              <a:buNone/>
            </a:pPr>
            <a:r>
              <a:rPr lang="fr-FR" sz="1200" dirty="0">
                <a:latin typeface="Courier New" panose="02070309020205020404" pitchFamily="49" charset="0"/>
                <a:cs typeface="Courier New" panose="02070309020205020404" pitchFamily="49" charset="0"/>
              </a:rPr>
              <a:t>    *via 10.98.98.1, vlan34, [1/0], 00:03:42, local, </a:t>
            </a:r>
            <a:r>
              <a:rPr lang="fr-FR" sz="1200" dirty="0" smtClean="0">
                <a:latin typeface="Courier New" panose="02070309020205020404" pitchFamily="49" charset="0"/>
                <a:cs typeface="Courier New" panose="02070309020205020404" pitchFamily="49" charset="0"/>
              </a:rPr>
              <a:t>local</a:t>
            </a:r>
          </a:p>
          <a:p>
            <a:pPr>
              <a:spcBef>
                <a:spcPts val="0"/>
              </a:spcBef>
            </a:pPr>
            <a:r>
              <a:rPr lang="fr-FR" sz="1600" dirty="0" err="1" smtClean="0">
                <a:latin typeface="+mj-lt"/>
                <a:cs typeface="Courier New" panose="02070309020205020404" pitchFamily="49" charset="0"/>
              </a:rPr>
              <a:t>Samilarly</a:t>
            </a:r>
            <a:r>
              <a:rPr lang="fr-FR" sz="1600" dirty="0" smtClean="0">
                <a:latin typeface="+mj-lt"/>
                <a:cs typeface="Courier New" panose="02070309020205020404" pitchFamily="49" charset="0"/>
              </a:rPr>
              <a:t>  on </a:t>
            </a:r>
            <a:r>
              <a:rPr lang="fr-FR" sz="1600" dirty="0" err="1" smtClean="0">
                <a:latin typeface="+mj-lt"/>
                <a:cs typeface="Courier New" panose="02070309020205020404" pitchFamily="49" charset="0"/>
              </a:rPr>
              <a:t>Leaf</a:t>
            </a:r>
            <a:r>
              <a:rPr lang="fr-FR" sz="1600" dirty="0" smtClean="0">
                <a:latin typeface="+mj-lt"/>
                <a:cs typeface="Courier New" panose="02070309020205020404" pitchFamily="49" charset="0"/>
              </a:rPr>
              <a:t> 3 </a:t>
            </a:r>
            <a:r>
              <a:rPr lang="fr-FR" sz="1600" dirty="0" err="1" smtClean="0">
                <a:latin typeface="+mj-lt"/>
                <a:cs typeface="Courier New" panose="02070309020205020404" pitchFamily="49" charset="0"/>
              </a:rPr>
              <a:t>we</a:t>
            </a:r>
            <a:r>
              <a:rPr lang="fr-FR" sz="1600" dirty="0" smtClean="0">
                <a:latin typeface="+mj-lt"/>
                <a:cs typeface="Courier New" panose="02070309020205020404" pitchFamily="49" charset="0"/>
              </a:rPr>
              <a:t> do not </a:t>
            </a:r>
            <a:r>
              <a:rPr lang="fr-FR" sz="1600" dirty="0" err="1" smtClean="0">
                <a:latin typeface="+mj-lt"/>
                <a:cs typeface="Courier New" panose="02070309020205020404" pitchFamily="49" charset="0"/>
              </a:rPr>
              <a:t>see</a:t>
            </a:r>
            <a:r>
              <a:rPr lang="fr-FR" sz="1600" dirty="0" smtClean="0">
                <a:latin typeface="+mj-lt"/>
                <a:cs typeface="Courier New" panose="02070309020205020404" pitchFamily="49" charset="0"/>
              </a:rPr>
              <a:t> BD2 </a:t>
            </a:r>
            <a:r>
              <a:rPr lang="fr-FR" sz="1600" dirty="0" err="1" smtClean="0">
                <a:latin typeface="+mj-lt"/>
                <a:cs typeface="Courier New" panose="02070309020205020404" pitchFamily="49" charset="0"/>
              </a:rPr>
              <a:t>subnet</a:t>
            </a:r>
            <a:r>
              <a:rPr lang="fr-FR" sz="1600" dirty="0" smtClean="0">
                <a:latin typeface="+mj-lt"/>
                <a:cs typeface="Courier New" panose="02070309020205020404" pitchFamily="49" charset="0"/>
              </a:rPr>
              <a:t> </a:t>
            </a:r>
            <a:endParaRPr lang="fr-FR" sz="1600" dirty="0">
              <a:latin typeface="+mj-lt"/>
              <a:cs typeface="Courier New" panose="02070309020205020404" pitchFamily="49" charset="0"/>
            </a:endParaRPr>
          </a:p>
          <a:p>
            <a:r>
              <a:rPr lang="fr-FR" sz="1800" dirty="0" smtClean="0">
                <a:solidFill>
                  <a:srgbClr val="FF0000"/>
                </a:solidFill>
                <a:latin typeface="+mj-lt"/>
              </a:rPr>
              <a:t>Is </a:t>
            </a:r>
            <a:r>
              <a:rPr lang="fr-FR" sz="1800" dirty="0" err="1" smtClean="0">
                <a:solidFill>
                  <a:srgbClr val="FF0000"/>
                </a:solidFill>
                <a:latin typeface="+mj-lt"/>
              </a:rPr>
              <a:t>this</a:t>
            </a:r>
            <a:r>
              <a:rPr lang="fr-FR" sz="1800" dirty="0" smtClean="0">
                <a:solidFill>
                  <a:srgbClr val="FF0000"/>
                </a:solidFill>
                <a:latin typeface="+mj-lt"/>
              </a:rPr>
              <a:t> </a:t>
            </a:r>
            <a:r>
              <a:rPr lang="fr-FR" sz="1800" dirty="0" err="1" smtClean="0">
                <a:solidFill>
                  <a:srgbClr val="FF0000"/>
                </a:solidFill>
                <a:latin typeface="+mj-lt"/>
              </a:rPr>
              <a:t>expected</a:t>
            </a:r>
            <a:r>
              <a:rPr lang="fr-FR" sz="1800" dirty="0" smtClean="0">
                <a:solidFill>
                  <a:srgbClr val="FF0000"/>
                </a:solidFill>
                <a:latin typeface="+mj-lt"/>
              </a:rPr>
              <a:t> </a:t>
            </a:r>
            <a:r>
              <a:rPr lang="fr-FR" sz="1800" dirty="0" err="1" smtClean="0">
                <a:solidFill>
                  <a:srgbClr val="FF0000"/>
                </a:solidFill>
                <a:latin typeface="+mj-lt"/>
              </a:rPr>
              <a:t>that</a:t>
            </a:r>
            <a:r>
              <a:rPr lang="fr-FR" sz="1800" dirty="0" smtClean="0">
                <a:solidFill>
                  <a:srgbClr val="FF0000"/>
                </a:solidFill>
                <a:latin typeface="+mj-lt"/>
              </a:rPr>
              <a:t> </a:t>
            </a:r>
            <a:r>
              <a:rPr lang="fr-FR" sz="1800" dirty="0" err="1" smtClean="0">
                <a:solidFill>
                  <a:srgbClr val="FF0000"/>
                </a:solidFill>
                <a:latin typeface="+mj-lt"/>
              </a:rPr>
              <a:t>we</a:t>
            </a:r>
            <a:r>
              <a:rPr lang="fr-FR" sz="1800" dirty="0" smtClean="0">
                <a:solidFill>
                  <a:srgbClr val="FF0000"/>
                </a:solidFill>
                <a:latin typeface="+mj-lt"/>
              </a:rPr>
              <a:t> do not </a:t>
            </a:r>
            <a:r>
              <a:rPr lang="fr-FR" sz="1800" dirty="0" err="1" smtClean="0">
                <a:solidFill>
                  <a:srgbClr val="FF0000"/>
                </a:solidFill>
                <a:latin typeface="+mj-lt"/>
              </a:rPr>
              <a:t>see</a:t>
            </a:r>
            <a:r>
              <a:rPr lang="fr-FR" sz="1800" dirty="0" smtClean="0">
                <a:solidFill>
                  <a:srgbClr val="FF0000"/>
                </a:solidFill>
                <a:latin typeface="+mj-lt"/>
              </a:rPr>
              <a:t> </a:t>
            </a:r>
            <a:r>
              <a:rPr lang="fr-FR" sz="1800" dirty="0" smtClean="0">
                <a:solidFill>
                  <a:srgbClr val="FF0000"/>
                </a:solidFill>
              </a:rPr>
              <a:t>BD1 </a:t>
            </a:r>
            <a:r>
              <a:rPr lang="fr-FR" sz="1800" dirty="0" err="1" smtClean="0">
                <a:solidFill>
                  <a:srgbClr val="FF0000"/>
                </a:solidFill>
              </a:rPr>
              <a:t>subnet</a:t>
            </a:r>
            <a:r>
              <a:rPr lang="fr-FR" sz="1800" dirty="0" smtClean="0">
                <a:solidFill>
                  <a:srgbClr val="FF0000"/>
                </a:solidFill>
              </a:rPr>
              <a:t> on </a:t>
            </a:r>
            <a:r>
              <a:rPr lang="fr-FR" sz="1800" dirty="0" err="1" smtClean="0">
                <a:solidFill>
                  <a:srgbClr val="FF0000"/>
                </a:solidFill>
              </a:rPr>
              <a:t>leaf</a:t>
            </a:r>
            <a:r>
              <a:rPr lang="fr-FR" sz="1800" dirty="0" smtClean="0">
                <a:solidFill>
                  <a:srgbClr val="FF0000"/>
                </a:solidFill>
              </a:rPr>
              <a:t> 4 ?</a:t>
            </a:r>
          </a:p>
          <a:p>
            <a:endParaRPr lang="fr-FR" dirty="0" smtClean="0"/>
          </a:p>
          <a:p>
            <a:endParaRPr lang="fr-FR" dirty="0"/>
          </a:p>
        </p:txBody>
      </p:sp>
      <p:sp>
        <p:nvSpPr>
          <p:cNvPr id="3" name="Title 2"/>
          <p:cNvSpPr>
            <a:spLocks noGrp="1"/>
          </p:cNvSpPr>
          <p:nvPr>
            <p:ph type="title"/>
          </p:nvPr>
        </p:nvSpPr>
        <p:spPr>
          <a:xfrm>
            <a:off x="230297" y="-24606"/>
            <a:ext cx="8345488" cy="731837"/>
          </a:xfrm>
        </p:spPr>
        <p:txBody>
          <a:bodyPr/>
          <a:lstStyle/>
          <a:p>
            <a:r>
              <a:rPr lang="fr-FR" dirty="0" err="1" smtClean="0"/>
              <a:t>Example</a:t>
            </a:r>
            <a:r>
              <a:rPr lang="fr-FR" dirty="0" smtClean="0"/>
              <a:t> - </a:t>
            </a:r>
            <a:r>
              <a:rPr lang="fr-FR" dirty="0" err="1" smtClean="0"/>
              <a:t>Step</a:t>
            </a:r>
            <a:r>
              <a:rPr lang="fr-FR" dirty="0" smtClean="0"/>
              <a:t> 3 	 </a:t>
            </a:r>
            <a:endParaRPr lang="fr-FR" dirty="0"/>
          </a:p>
        </p:txBody>
      </p:sp>
    </p:spTree>
    <p:extLst>
      <p:ext uri="{BB962C8B-B14F-4D97-AF65-F5344CB8AC3E}">
        <p14:creationId xmlns:p14="http://schemas.microsoft.com/office/powerpoint/2010/main" val="1258368275"/>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3646" y="1002006"/>
            <a:ext cx="8345488" cy="3439365"/>
          </a:xfrm>
          <a:solidFill>
            <a:schemeClr val="bg1">
              <a:lumMod val="85000"/>
            </a:schemeClr>
          </a:solidFill>
        </p:spPr>
        <p:txBody>
          <a:bodyPr/>
          <a:lstStyle/>
          <a:p>
            <a:r>
              <a:rPr lang="fr-FR" dirty="0" err="1" smtClean="0"/>
              <a:t>Now</a:t>
            </a:r>
            <a:r>
              <a:rPr lang="fr-FR" dirty="0" smtClean="0"/>
              <a:t> </a:t>
            </a:r>
            <a:r>
              <a:rPr lang="fr-FR" dirty="0" err="1" smtClean="0"/>
              <a:t>let’s</a:t>
            </a:r>
            <a:r>
              <a:rPr lang="fr-FR" dirty="0" smtClean="0"/>
              <a:t> </a:t>
            </a:r>
            <a:r>
              <a:rPr lang="fr-FR" dirty="0" err="1" smtClean="0"/>
              <a:t>add</a:t>
            </a:r>
            <a:r>
              <a:rPr lang="fr-FR" dirty="0" smtClean="0"/>
              <a:t> ICMP </a:t>
            </a:r>
            <a:r>
              <a:rPr lang="fr-FR" dirty="0" err="1" smtClean="0"/>
              <a:t>contract</a:t>
            </a:r>
            <a:r>
              <a:rPr lang="fr-FR" dirty="0" smtClean="0"/>
              <a:t> </a:t>
            </a:r>
            <a:r>
              <a:rPr lang="fr-FR" dirty="0" err="1" smtClean="0"/>
              <a:t>between</a:t>
            </a:r>
            <a:r>
              <a:rPr lang="fr-FR" dirty="0" smtClean="0"/>
              <a:t> EPG1 and EPG2.</a:t>
            </a:r>
          </a:p>
          <a:p>
            <a:r>
              <a:rPr lang="fr-FR" dirty="0" err="1" smtClean="0"/>
              <a:t>Now</a:t>
            </a:r>
            <a:r>
              <a:rPr lang="fr-FR" dirty="0" smtClean="0"/>
              <a:t> the </a:t>
            </a:r>
            <a:r>
              <a:rPr lang="fr-FR" dirty="0" err="1" smtClean="0"/>
              <a:t>routing</a:t>
            </a:r>
            <a:r>
              <a:rPr lang="fr-FR" dirty="0" smtClean="0"/>
              <a:t> table on </a:t>
            </a:r>
            <a:r>
              <a:rPr lang="fr-FR" dirty="0" err="1" smtClean="0"/>
              <a:t>leaf</a:t>
            </a:r>
            <a:r>
              <a:rPr lang="fr-FR" dirty="0" smtClean="0"/>
              <a:t> 3 (and </a:t>
            </a:r>
            <a:r>
              <a:rPr lang="fr-FR" dirty="0" err="1" smtClean="0"/>
              <a:t>leaf</a:t>
            </a:r>
            <a:r>
              <a:rPr lang="fr-FR" dirty="0" smtClean="0"/>
              <a:t> 4) displays </a:t>
            </a:r>
            <a:r>
              <a:rPr lang="fr-FR" dirty="0" err="1" smtClean="0"/>
              <a:t>both</a:t>
            </a:r>
            <a:r>
              <a:rPr lang="fr-FR" dirty="0" smtClean="0"/>
              <a:t> </a:t>
            </a:r>
            <a:r>
              <a:rPr lang="fr-FR" dirty="0" err="1" smtClean="0"/>
              <a:t>subnet</a:t>
            </a:r>
            <a:endParaRPr lang="fr-FR" dirty="0" smtClean="0"/>
          </a:p>
          <a:p>
            <a:pPr marL="292040" lvl="1" indent="0">
              <a:spcBef>
                <a:spcPts val="0"/>
              </a:spcBef>
              <a:buNone/>
            </a:pPr>
            <a:r>
              <a:rPr lang="fr-FR" sz="1200" b="1" dirty="0">
                <a:latin typeface="Courier New" panose="02070309020205020404" pitchFamily="49" charset="0"/>
                <a:cs typeface="Courier New" panose="02070309020205020404" pitchFamily="49" charset="0"/>
              </a:rPr>
              <a:t>pod2-leaf3# show </a:t>
            </a:r>
            <a:r>
              <a:rPr lang="fr-FR" sz="1200" b="1" dirty="0" err="1">
                <a:latin typeface="Courier New" panose="02070309020205020404" pitchFamily="49" charset="0"/>
                <a:cs typeface="Courier New" panose="02070309020205020404" pitchFamily="49" charset="0"/>
              </a:rPr>
              <a:t>ip</a:t>
            </a:r>
            <a:r>
              <a:rPr lang="fr-FR" sz="1200" b="1" dirty="0">
                <a:latin typeface="Courier New" panose="02070309020205020404" pitchFamily="49" charset="0"/>
                <a:cs typeface="Courier New" panose="02070309020205020404" pitchFamily="49" charset="0"/>
              </a:rPr>
              <a:t> route </a:t>
            </a:r>
            <a:r>
              <a:rPr lang="fr-FR" sz="1200" b="1" dirty="0" err="1">
                <a:latin typeface="Courier New" panose="02070309020205020404" pitchFamily="49" charset="0"/>
                <a:cs typeface="Courier New" panose="02070309020205020404" pitchFamily="49" charset="0"/>
              </a:rPr>
              <a:t>vrf</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Subnet:Subnet</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IP Route Table for VRF "</a:t>
            </a:r>
            <a:r>
              <a:rPr lang="fr-FR" sz="1200" b="1" dirty="0" err="1">
                <a:latin typeface="Courier New" panose="02070309020205020404" pitchFamily="49" charset="0"/>
                <a:cs typeface="Courier New" panose="02070309020205020404" pitchFamily="49" charset="0"/>
              </a:rPr>
              <a:t>Subnet:Subnet</a:t>
            </a:r>
            <a:r>
              <a:rPr lang="fr-FR" sz="1200" b="1" dirty="0">
                <a:latin typeface="Courier New" panose="02070309020205020404" pitchFamily="49" charset="0"/>
                <a:cs typeface="Courier New" panose="02070309020205020404" pitchFamily="49" charset="0"/>
              </a:rPr>
              <a:t>"</a:t>
            </a:r>
          </a:p>
          <a:p>
            <a:pPr marL="292040" lvl="1" indent="0">
              <a:spcBef>
                <a:spcPts val="0"/>
              </a:spcBef>
              <a:buNone/>
            </a:pP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denotes</a:t>
            </a:r>
            <a:r>
              <a:rPr lang="fr-FR" sz="1200" b="1" dirty="0">
                <a:latin typeface="Courier New" panose="02070309020205020404" pitchFamily="49" charset="0"/>
                <a:cs typeface="Courier New" panose="02070309020205020404" pitchFamily="49" charset="0"/>
              </a:rPr>
              <a:t> best </a:t>
            </a:r>
            <a:r>
              <a:rPr lang="fr-FR" sz="1200" b="1" dirty="0" err="1">
                <a:latin typeface="Courier New" panose="02070309020205020404" pitchFamily="49" charset="0"/>
                <a:cs typeface="Courier New" panose="02070309020205020404" pitchFamily="49" charset="0"/>
              </a:rPr>
              <a:t>ucast</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next</a:t>
            </a:r>
            <a:r>
              <a:rPr lang="fr-FR" sz="1200" b="1" dirty="0">
                <a:latin typeface="Courier New" panose="02070309020205020404" pitchFamily="49" charset="0"/>
                <a:cs typeface="Courier New" panose="02070309020205020404" pitchFamily="49" charset="0"/>
              </a:rPr>
              <a:t>-hop</a:t>
            </a:r>
          </a:p>
          <a:p>
            <a:pPr marL="292040" lvl="1" indent="0">
              <a:spcBef>
                <a:spcPts val="0"/>
              </a:spcBef>
              <a:buNone/>
            </a:pP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denotes</a:t>
            </a:r>
            <a:r>
              <a:rPr lang="fr-FR" sz="1200" b="1" dirty="0">
                <a:latin typeface="Courier New" panose="02070309020205020404" pitchFamily="49" charset="0"/>
                <a:cs typeface="Courier New" panose="02070309020205020404" pitchFamily="49" charset="0"/>
              </a:rPr>
              <a:t> best </a:t>
            </a:r>
            <a:r>
              <a:rPr lang="fr-FR" sz="1200" b="1" dirty="0" err="1">
                <a:latin typeface="Courier New" panose="02070309020205020404" pitchFamily="49" charset="0"/>
                <a:cs typeface="Courier New" panose="02070309020205020404" pitchFamily="49" charset="0"/>
              </a:rPr>
              <a:t>mcast</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next</a:t>
            </a:r>
            <a:r>
              <a:rPr lang="fr-FR" sz="1200" b="1" dirty="0">
                <a:latin typeface="Courier New" panose="02070309020205020404" pitchFamily="49" charset="0"/>
                <a:cs typeface="Courier New" panose="02070309020205020404" pitchFamily="49" charset="0"/>
              </a:rPr>
              <a:t>-hop</a:t>
            </a:r>
          </a:p>
          <a:p>
            <a:pPr marL="292040" lvl="1" indent="0">
              <a:spcBef>
                <a:spcPts val="0"/>
              </a:spcBef>
              <a:buNone/>
            </a:pPr>
            <a:r>
              <a:rPr lang="fr-FR" sz="1200" b="1" dirty="0">
                <a:latin typeface="Courier New" panose="02070309020205020404" pitchFamily="49" charset="0"/>
                <a:cs typeface="Courier New" panose="02070309020205020404" pitchFamily="49" charset="0"/>
              </a:rPr>
              <a:t>'[x/y]' </a:t>
            </a:r>
            <a:r>
              <a:rPr lang="fr-FR" sz="1200" b="1" dirty="0" err="1">
                <a:latin typeface="Courier New" panose="02070309020205020404" pitchFamily="49" charset="0"/>
                <a:cs typeface="Courier New" panose="02070309020205020404" pitchFamily="49" charset="0"/>
              </a:rPr>
              <a:t>denotes</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preference</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metric</a:t>
            </a:r>
            <a:r>
              <a:rPr lang="fr-FR" sz="1200" b="1" dirty="0">
                <a:latin typeface="Courier New" panose="02070309020205020404" pitchFamily="49" charset="0"/>
                <a:cs typeface="Courier New" panose="02070309020205020404" pitchFamily="49" charset="0"/>
              </a:rPr>
              <a:t>]</a:t>
            </a:r>
          </a:p>
          <a:p>
            <a:pPr marL="292040" lvl="1" indent="0">
              <a:spcBef>
                <a:spcPts val="0"/>
              </a:spcBef>
              <a:buNone/>
            </a:pPr>
            <a:r>
              <a:rPr lang="fr-FR" sz="1200" b="1" dirty="0">
                <a:latin typeface="Courier New" panose="02070309020205020404" pitchFamily="49" charset="0"/>
                <a:cs typeface="Courier New" panose="02070309020205020404" pitchFamily="49" charset="0"/>
              </a:rPr>
              <a:t>'%&lt;string&gt;' in via output </a:t>
            </a:r>
            <a:r>
              <a:rPr lang="fr-FR" sz="1200" b="1" dirty="0" err="1">
                <a:latin typeface="Courier New" panose="02070309020205020404" pitchFamily="49" charset="0"/>
                <a:cs typeface="Courier New" panose="02070309020205020404" pitchFamily="49" charset="0"/>
              </a:rPr>
              <a:t>denotes</a:t>
            </a:r>
            <a:r>
              <a:rPr lang="fr-FR" sz="1200" b="1" dirty="0">
                <a:latin typeface="Courier New" panose="02070309020205020404" pitchFamily="49" charset="0"/>
                <a:cs typeface="Courier New" panose="02070309020205020404" pitchFamily="49" charset="0"/>
              </a:rPr>
              <a:t> VRF &lt;string&gt;</a:t>
            </a:r>
          </a:p>
          <a:p>
            <a:pPr marL="292040" lvl="1" indent="0">
              <a:spcBef>
                <a:spcPts val="0"/>
              </a:spcBef>
              <a:buNone/>
            </a:pP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solidFill>
                  <a:srgbClr val="FF0000"/>
                </a:solidFill>
                <a:latin typeface="Courier New" panose="02070309020205020404" pitchFamily="49" charset="0"/>
                <a:cs typeface="Courier New" panose="02070309020205020404" pitchFamily="49" charset="0"/>
              </a:rPr>
              <a:t>10.98.98.0/24, </a:t>
            </a:r>
            <a:r>
              <a:rPr lang="fr-FR" sz="1200" b="1" dirty="0" err="1">
                <a:solidFill>
                  <a:srgbClr val="FF0000"/>
                </a:solidFill>
                <a:latin typeface="Courier New" panose="02070309020205020404" pitchFamily="49" charset="0"/>
                <a:cs typeface="Courier New" panose="02070309020205020404" pitchFamily="49" charset="0"/>
              </a:rPr>
              <a:t>ubest</a:t>
            </a:r>
            <a:r>
              <a:rPr lang="fr-FR" sz="1200" b="1" dirty="0">
                <a:solidFill>
                  <a:srgbClr val="FF0000"/>
                </a:solidFill>
                <a:latin typeface="Courier New" panose="02070309020205020404" pitchFamily="49" charset="0"/>
                <a:cs typeface="Courier New" panose="02070309020205020404" pitchFamily="49" charset="0"/>
              </a:rPr>
              <a:t>/</a:t>
            </a:r>
            <a:r>
              <a:rPr lang="fr-FR" sz="1200" b="1" dirty="0" err="1">
                <a:solidFill>
                  <a:srgbClr val="FF0000"/>
                </a:solidFill>
                <a:latin typeface="Courier New" panose="02070309020205020404" pitchFamily="49" charset="0"/>
                <a:cs typeface="Courier New" panose="02070309020205020404" pitchFamily="49" charset="0"/>
              </a:rPr>
              <a:t>mbest</a:t>
            </a:r>
            <a:r>
              <a:rPr lang="fr-FR" sz="1200" b="1" dirty="0">
                <a:solidFill>
                  <a:srgbClr val="FF0000"/>
                </a:solidFill>
                <a:latin typeface="Courier New" panose="02070309020205020404" pitchFamily="49" charset="0"/>
                <a:cs typeface="Courier New" panose="02070309020205020404" pitchFamily="49" charset="0"/>
              </a:rPr>
              <a:t>: 1/0, </a:t>
            </a:r>
            <a:r>
              <a:rPr lang="fr-FR" sz="1200" b="1" dirty="0" err="1">
                <a:solidFill>
                  <a:srgbClr val="FF0000"/>
                </a:solidFill>
                <a:latin typeface="Courier New" panose="02070309020205020404" pitchFamily="49" charset="0"/>
                <a:cs typeface="Courier New" panose="02070309020205020404" pitchFamily="49" charset="0"/>
              </a:rPr>
              <a:t>attached</a:t>
            </a:r>
            <a:r>
              <a:rPr lang="fr-FR" sz="1200" b="1" dirty="0">
                <a:solidFill>
                  <a:srgbClr val="FF0000"/>
                </a:solidFill>
                <a:latin typeface="Courier New" panose="02070309020205020404" pitchFamily="49" charset="0"/>
                <a:cs typeface="Courier New" panose="02070309020205020404" pitchFamily="49" charset="0"/>
              </a:rPr>
              <a:t>, direct, </a:t>
            </a:r>
            <a:r>
              <a:rPr lang="fr-FR" sz="1200" b="1" dirty="0" err="1" smtClean="0">
                <a:solidFill>
                  <a:srgbClr val="FF0000"/>
                </a:solidFill>
                <a:latin typeface="Courier New" panose="02070309020205020404" pitchFamily="49" charset="0"/>
                <a:cs typeface="Courier New" panose="02070309020205020404" pitchFamily="49" charset="0"/>
              </a:rPr>
              <a:t>pervasive</a:t>
            </a:r>
            <a:r>
              <a:rPr lang="fr-FR" sz="1200" b="1" dirty="0" smtClean="0">
                <a:latin typeface="Courier New" panose="02070309020205020404" pitchFamily="49" charset="0"/>
                <a:cs typeface="Courier New" panose="02070309020205020404" pitchFamily="49" charset="0"/>
              </a:rPr>
              <a:t>   -- </a:t>
            </a:r>
            <a:r>
              <a:rPr lang="fr-FR" sz="1200" b="1" dirty="0" err="1" smtClean="0">
                <a:latin typeface="Courier New" panose="02070309020205020404" pitchFamily="49" charset="0"/>
                <a:cs typeface="Courier New" panose="02070309020205020404" pitchFamily="49" charset="0"/>
              </a:rPr>
              <a:t>Remote</a:t>
            </a:r>
            <a:r>
              <a:rPr lang="fr-FR" sz="1200" b="1" dirty="0" smtClean="0">
                <a:latin typeface="Courier New" panose="02070309020205020404" pitchFamily="49" charset="0"/>
                <a:cs typeface="Courier New" panose="02070309020205020404" pitchFamily="49" charset="0"/>
              </a:rPr>
              <a:t> </a:t>
            </a:r>
            <a:r>
              <a:rPr lang="fr-FR" sz="1200" b="1" dirty="0" err="1" smtClean="0">
                <a:latin typeface="Courier New" panose="02070309020205020404" pitchFamily="49" charset="0"/>
                <a:cs typeface="Courier New" panose="02070309020205020404" pitchFamily="49" charset="0"/>
              </a:rPr>
              <a:t>Subnet</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    *via 10.0.232.65%overlay-1, [1/0], 00:00:30, </a:t>
            </a:r>
            <a:r>
              <a:rPr lang="fr-FR" sz="1200" b="1" dirty="0" err="1">
                <a:latin typeface="Courier New" panose="02070309020205020404" pitchFamily="49" charset="0"/>
                <a:cs typeface="Courier New" panose="02070309020205020404" pitchFamily="49" charset="0"/>
              </a:rPr>
              <a:t>static</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10.99.99.0/24, </a:t>
            </a:r>
            <a:r>
              <a:rPr lang="fr-FR" sz="1200" b="1" dirty="0" err="1">
                <a:latin typeface="Courier New" panose="02070309020205020404" pitchFamily="49" charset="0"/>
                <a:cs typeface="Courier New" panose="02070309020205020404" pitchFamily="49" charset="0"/>
              </a:rPr>
              <a:t>ubest</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mbest</a:t>
            </a:r>
            <a:r>
              <a:rPr lang="fr-FR" sz="1200" b="1" dirty="0">
                <a:latin typeface="Courier New" panose="02070309020205020404" pitchFamily="49" charset="0"/>
                <a:cs typeface="Courier New" panose="02070309020205020404" pitchFamily="49" charset="0"/>
              </a:rPr>
              <a:t>: 1/0, </a:t>
            </a:r>
            <a:r>
              <a:rPr lang="fr-FR" sz="1200" b="1" dirty="0" err="1">
                <a:latin typeface="Courier New" panose="02070309020205020404" pitchFamily="49" charset="0"/>
                <a:cs typeface="Courier New" panose="02070309020205020404" pitchFamily="49" charset="0"/>
              </a:rPr>
              <a:t>attached</a:t>
            </a:r>
            <a:r>
              <a:rPr lang="fr-FR" sz="1200" b="1" dirty="0">
                <a:latin typeface="Courier New" panose="02070309020205020404" pitchFamily="49" charset="0"/>
                <a:cs typeface="Courier New" panose="02070309020205020404" pitchFamily="49" charset="0"/>
              </a:rPr>
              <a:t>, direct, </a:t>
            </a:r>
            <a:r>
              <a:rPr lang="fr-FR" sz="1200" b="1" dirty="0" err="1" smtClean="0">
                <a:latin typeface="Courier New" panose="02070309020205020404" pitchFamily="49" charset="0"/>
                <a:cs typeface="Courier New" panose="02070309020205020404" pitchFamily="49" charset="0"/>
              </a:rPr>
              <a:t>pervasive</a:t>
            </a:r>
            <a:r>
              <a:rPr lang="fr-FR" sz="1200" b="1" dirty="0" smtClean="0">
                <a:latin typeface="Courier New" panose="02070309020205020404" pitchFamily="49" charset="0"/>
                <a:cs typeface="Courier New" panose="02070309020205020404" pitchFamily="49" charset="0"/>
              </a:rPr>
              <a:t>   -- </a:t>
            </a:r>
            <a:r>
              <a:rPr lang="fr-FR" sz="1200" b="1" dirty="0" err="1" smtClean="0">
                <a:latin typeface="Courier New" panose="02070309020205020404" pitchFamily="49" charset="0"/>
                <a:cs typeface="Courier New" panose="02070309020205020404" pitchFamily="49" charset="0"/>
              </a:rPr>
              <a:t>Subnet</a:t>
            </a:r>
            <a:r>
              <a:rPr lang="fr-FR" sz="1200" b="1" dirty="0" smtClean="0">
                <a:latin typeface="Courier New" panose="02070309020205020404" pitchFamily="49" charset="0"/>
                <a:cs typeface="Courier New" panose="02070309020205020404" pitchFamily="49" charset="0"/>
              </a:rPr>
              <a:t> local</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    *via 10.0.232.65%overlay-1, [1/0], 02:57:11, </a:t>
            </a:r>
            <a:r>
              <a:rPr lang="fr-FR" sz="1200" b="1" dirty="0" err="1">
                <a:latin typeface="Courier New" panose="02070309020205020404" pitchFamily="49" charset="0"/>
                <a:cs typeface="Courier New" panose="02070309020205020404" pitchFamily="49" charset="0"/>
              </a:rPr>
              <a:t>static</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10.99.99.1/32, </a:t>
            </a:r>
            <a:r>
              <a:rPr lang="fr-FR" sz="1200" b="1" dirty="0" err="1">
                <a:latin typeface="Courier New" panose="02070309020205020404" pitchFamily="49" charset="0"/>
                <a:cs typeface="Courier New" panose="02070309020205020404" pitchFamily="49" charset="0"/>
              </a:rPr>
              <a:t>ubest</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mbest</a:t>
            </a:r>
            <a:r>
              <a:rPr lang="fr-FR" sz="1200" b="1" dirty="0">
                <a:latin typeface="Courier New" panose="02070309020205020404" pitchFamily="49" charset="0"/>
                <a:cs typeface="Courier New" panose="02070309020205020404" pitchFamily="49" charset="0"/>
              </a:rPr>
              <a:t>: 1/0, </a:t>
            </a:r>
            <a:r>
              <a:rPr lang="fr-FR" sz="1200" b="1" dirty="0" err="1">
                <a:latin typeface="Courier New" panose="02070309020205020404" pitchFamily="49" charset="0"/>
                <a:cs typeface="Courier New" panose="02070309020205020404" pitchFamily="49" charset="0"/>
              </a:rPr>
              <a:t>attached</a:t>
            </a:r>
            <a:r>
              <a:rPr lang="fr-FR" sz="1200" b="1" dirty="0">
                <a:latin typeface="Courier New" panose="02070309020205020404" pitchFamily="49" charset="0"/>
                <a:cs typeface="Courier New" panose="02070309020205020404" pitchFamily="49" charset="0"/>
              </a:rPr>
              <a:t>, </a:t>
            </a:r>
            <a:r>
              <a:rPr lang="fr-FR" sz="1200" b="1" dirty="0" err="1" smtClean="0">
                <a:latin typeface="Courier New" panose="02070309020205020404" pitchFamily="49" charset="0"/>
                <a:cs typeface="Courier New" panose="02070309020205020404" pitchFamily="49" charset="0"/>
              </a:rPr>
              <a:t>pervasive</a:t>
            </a:r>
            <a:r>
              <a:rPr lang="fr-FR" sz="1200" b="1" dirty="0" smtClean="0">
                <a:latin typeface="Courier New" panose="02070309020205020404" pitchFamily="49" charset="0"/>
                <a:cs typeface="Courier New" panose="02070309020205020404" pitchFamily="49" charset="0"/>
              </a:rPr>
              <a:t>           -- Local SVI</a:t>
            </a:r>
            <a:endParaRPr lang="fr-FR" sz="1200" b="1" dirty="0">
              <a:latin typeface="Courier New" panose="02070309020205020404" pitchFamily="49" charset="0"/>
              <a:cs typeface="Courier New" panose="02070309020205020404" pitchFamily="49" charset="0"/>
            </a:endParaRPr>
          </a:p>
          <a:p>
            <a:pPr marL="292040" lvl="1" indent="0">
              <a:spcBef>
                <a:spcPts val="0"/>
              </a:spcBef>
              <a:buNone/>
            </a:pPr>
            <a:r>
              <a:rPr lang="fr-FR" sz="1200" b="1" dirty="0">
                <a:latin typeface="Courier New" panose="02070309020205020404" pitchFamily="49" charset="0"/>
                <a:cs typeface="Courier New" panose="02070309020205020404" pitchFamily="49" charset="0"/>
              </a:rPr>
              <a:t>    *via 10.99.99.1, vlan40, [1/0], 02:57:11, local, local</a:t>
            </a:r>
          </a:p>
          <a:p>
            <a:pPr lvl="1">
              <a:spcBef>
                <a:spcPts val="0"/>
              </a:spcBef>
            </a:pPr>
            <a:r>
              <a:rPr lang="fr-FR" sz="1200" dirty="0" smtClean="0">
                <a:latin typeface="Courier New" panose="02070309020205020404" pitchFamily="49" charset="0"/>
                <a:cs typeface="Courier New" panose="02070309020205020404" pitchFamily="49" charset="0"/>
              </a:rPr>
              <a:t> </a:t>
            </a:r>
            <a:endParaRPr lang="fr-FR" sz="1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345557" y="118477"/>
            <a:ext cx="8345488" cy="731837"/>
          </a:xfrm>
        </p:spPr>
        <p:txBody>
          <a:bodyPr/>
          <a:lstStyle/>
          <a:p>
            <a:r>
              <a:rPr lang="fr-FR" dirty="0" err="1" smtClean="0"/>
              <a:t>Example</a:t>
            </a:r>
            <a:r>
              <a:rPr lang="fr-FR" dirty="0" smtClean="0"/>
              <a:t> – </a:t>
            </a:r>
            <a:r>
              <a:rPr lang="fr-FR" dirty="0" err="1" smtClean="0"/>
              <a:t>step</a:t>
            </a:r>
            <a:r>
              <a:rPr lang="fr-FR" dirty="0" smtClean="0"/>
              <a:t> 4 	</a:t>
            </a:r>
            <a:endParaRPr lang="fr-FR" dirty="0"/>
          </a:p>
        </p:txBody>
      </p:sp>
    </p:spTree>
    <p:extLst>
      <p:ext uri="{BB962C8B-B14F-4D97-AF65-F5344CB8AC3E}">
        <p14:creationId xmlns:p14="http://schemas.microsoft.com/office/powerpoint/2010/main" val="3058768868"/>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8825" y="556331"/>
            <a:ext cx="8345488" cy="4161665"/>
          </a:xfrm>
        </p:spPr>
        <p:txBody>
          <a:bodyPr/>
          <a:lstStyle/>
          <a:p>
            <a:pPr>
              <a:spcBef>
                <a:spcPts val="0"/>
              </a:spcBef>
            </a:pPr>
            <a:r>
              <a:rPr lang="fr-FR" sz="800" b="1" dirty="0"/>
              <a:t># </a:t>
            </a:r>
            <a:r>
              <a:rPr lang="fr-FR" sz="800" b="1" dirty="0" err="1"/>
              <a:t>fv.Cons</a:t>
            </a:r>
            <a:endParaRPr lang="fr-FR" sz="800" b="1" dirty="0"/>
          </a:p>
          <a:p>
            <a:pPr>
              <a:spcBef>
                <a:spcPts val="0"/>
              </a:spcBef>
            </a:pPr>
            <a:r>
              <a:rPr lang="fr-FR" sz="800" b="1" dirty="0" err="1"/>
              <a:t>consDn</a:t>
            </a:r>
            <a:r>
              <a:rPr lang="fr-FR" sz="800" b="1" dirty="0"/>
              <a:t>       : 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reppcont</a:t>
            </a:r>
            <a:r>
              <a:rPr lang="fr-FR" sz="800" b="1" dirty="0"/>
              <a:t>/</a:t>
            </a:r>
            <a:r>
              <a:rPr lang="fr-FR" sz="800" b="1" dirty="0" err="1"/>
              <a:t>ctrct</a:t>
            </a:r>
            <a:r>
              <a:rPr lang="fr-FR" sz="800" b="1" dirty="0"/>
              <a:t>-[uni/</a:t>
            </a:r>
            <a:r>
              <a:rPr lang="fr-FR" sz="800" b="1" dirty="0" err="1"/>
              <a:t>tn-Subnet</a:t>
            </a:r>
            <a:r>
              <a:rPr lang="fr-FR" sz="800" b="1" dirty="0"/>
              <a:t>/</a:t>
            </a:r>
            <a:r>
              <a:rPr lang="fr-FR" sz="800" b="1" dirty="0" err="1"/>
              <a:t>brc</a:t>
            </a:r>
            <a:r>
              <a:rPr lang="fr-FR" sz="800" b="1" dirty="0"/>
              <a:t>-ICMP]</a:t>
            </a:r>
          </a:p>
          <a:p>
            <a:pPr>
              <a:spcBef>
                <a:spcPts val="0"/>
              </a:spcBef>
            </a:pPr>
            <a:r>
              <a:rPr lang="fr-FR" sz="800" b="1" dirty="0" err="1"/>
              <a:t>dn</a:t>
            </a:r>
            <a:r>
              <a:rPr lang="fr-FR" sz="800" b="1" dirty="0"/>
              <a:t>           : </a:t>
            </a:r>
            <a:r>
              <a:rPr lang="fr-FR" sz="800" b="1" dirty="0" err="1"/>
              <a:t>remotepolholder</a:t>
            </a:r>
            <a:r>
              <a:rPr lang="fr-FR" sz="800" b="1" dirty="0"/>
              <a:t>/</a:t>
            </a:r>
            <a:r>
              <a:rPr lang="fr-FR" sz="800" b="1" dirty="0" err="1"/>
              <a:t>pndgCtrctCont</a:t>
            </a:r>
            <a:r>
              <a:rPr lang="fr-FR" sz="800" b="1" dirty="0"/>
              <a:t>/</a:t>
            </a:r>
            <a:r>
              <a:rPr lang="fr-FR" sz="800" b="1" dirty="0" err="1"/>
              <a:t>rstoRemoteCtrct</a:t>
            </a:r>
            <a:r>
              <a:rPr lang="fr-FR" sz="800" b="1" dirty="0"/>
              <a:t>-[</a:t>
            </a:r>
            <a:r>
              <a:rPr lang="fr-FR" sz="800" b="1" dirty="0" err="1"/>
              <a:t>cdef</a:t>
            </a:r>
            <a:r>
              <a:rPr lang="fr-FR" sz="800" b="1" dirty="0"/>
              <a:t>-[uni/</a:t>
            </a:r>
            <a:r>
              <a:rPr lang="fr-FR" sz="800" b="1" dirty="0" err="1"/>
              <a:t>tn-Subnet</a:t>
            </a:r>
            <a:r>
              <a:rPr lang="fr-FR" sz="800" b="1" dirty="0"/>
              <a:t>/</a:t>
            </a:r>
            <a:r>
              <a:rPr lang="fr-FR" sz="800" b="1" dirty="0" err="1"/>
              <a:t>brc</a:t>
            </a:r>
            <a:r>
              <a:rPr lang="fr-FR" sz="800" b="1" dirty="0"/>
              <a:t>-ICMP]/</a:t>
            </a:r>
            <a:r>
              <a:rPr lang="fr-FR" sz="800" b="1" dirty="0" err="1"/>
              <a:t>epgCont</a:t>
            </a:r>
            <a:r>
              <a:rPr lang="fr-FR" sz="800" b="1" dirty="0"/>
              <a:t>-[uni/</a:t>
            </a:r>
            <a:r>
              <a:rPr lang="fr-FR" sz="800" b="1" dirty="0" err="1"/>
              <a:t>tn-Subnet</a:t>
            </a:r>
            <a:r>
              <a:rPr lang="fr-FR" sz="800" b="1" dirty="0"/>
              <a:t>/</a:t>
            </a:r>
            <a:r>
              <a:rPr lang="fr-FR" sz="800" b="1" dirty="0" err="1"/>
              <a:t>ap</a:t>
            </a:r>
            <a:r>
              <a:rPr lang="fr-FR" sz="800" b="1" dirty="0"/>
              <a:t>-App/epg-EPG1]]/cons-[uni/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reppcont</a:t>
            </a:r>
            <a:r>
              <a:rPr lang="fr-FR" sz="800" b="1" dirty="0"/>
              <a:t>/</a:t>
            </a:r>
            <a:r>
              <a:rPr lang="fr-FR" sz="800" b="1" dirty="0" err="1"/>
              <a:t>ctrct</a:t>
            </a:r>
            <a:r>
              <a:rPr lang="fr-FR" sz="800" b="1" dirty="0"/>
              <a:t>-[uni/</a:t>
            </a:r>
            <a:r>
              <a:rPr lang="fr-FR" sz="800" b="1" dirty="0" err="1"/>
              <a:t>tn-Subnet</a:t>
            </a:r>
            <a:r>
              <a:rPr lang="fr-FR" sz="800" b="1" dirty="0"/>
              <a:t>/</a:t>
            </a:r>
            <a:r>
              <a:rPr lang="fr-FR" sz="800" b="1" dirty="0" err="1"/>
              <a:t>brc</a:t>
            </a:r>
            <a:r>
              <a:rPr lang="fr-FR" sz="800" b="1" dirty="0"/>
              <a:t>-ICMP]]</a:t>
            </a:r>
          </a:p>
          <a:p>
            <a:pPr>
              <a:spcBef>
                <a:spcPts val="0"/>
              </a:spcBef>
            </a:pPr>
            <a:endParaRPr lang="fr-FR" sz="800" b="1" dirty="0" smtClean="0"/>
          </a:p>
          <a:p>
            <a:pPr>
              <a:spcBef>
                <a:spcPts val="0"/>
              </a:spcBef>
            </a:pPr>
            <a:r>
              <a:rPr lang="fr-FR" sz="800" b="1" dirty="0" smtClean="0"/>
              <a:t># </a:t>
            </a:r>
            <a:r>
              <a:rPr lang="fr-FR" sz="800" b="1" dirty="0" err="1"/>
              <a:t>fv.Cons</a:t>
            </a:r>
            <a:endParaRPr lang="fr-FR" sz="800" b="1" dirty="0"/>
          </a:p>
          <a:p>
            <a:pPr>
              <a:spcBef>
                <a:spcPts val="0"/>
              </a:spcBef>
            </a:pPr>
            <a:r>
              <a:rPr lang="fr-FR" sz="800" b="1" dirty="0" err="1"/>
              <a:t>consDn</a:t>
            </a:r>
            <a:r>
              <a:rPr lang="fr-FR" sz="800" b="1" dirty="0"/>
              <a:t>       : 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reppcont</a:t>
            </a:r>
            <a:r>
              <a:rPr lang="fr-FR" sz="800" b="1" dirty="0"/>
              <a:t>/</a:t>
            </a:r>
            <a:r>
              <a:rPr lang="fr-FR" sz="800" b="1" dirty="0" err="1"/>
              <a:t>ctrct</a:t>
            </a:r>
            <a:r>
              <a:rPr lang="fr-FR" sz="800" b="1" dirty="0"/>
              <a:t>-[uni/</a:t>
            </a:r>
            <a:r>
              <a:rPr lang="fr-FR" sz="800" b="1" dirty="0" err="1"/>
              <a:t>tn-Subnet</a:t>
            </a:r>
            <a:r>
              <a:rPr lang="fr-FR" sz="800" b="1" dirty="0"/>
              <a:t>/</a:t>
            </a:r>
            <a:r>
              <a:rPr lang="fr-FR" sz="800" b="1" dirty="0" err="1"/>
              <a:t>brc</a:t>
            </a:r>
            <a:r>
              <a:rPr lang="fr-FR" sz="800" b="1" dirty="0"/>
              <a:t>-ICMP]</a:t>
            </a:r>
          </a:p>
          <a:p>
            <a:pPr>
              <a:spcBef>
                <a:spcPts val="0"/>
              </a:spcBef>
            </a:pPr>
            <a:r>
              <a:rPr lang="fr-FR" sz="800" b="1" dirty="0" err="1"/>
              <a:t>dn</a:t>
            </a:r>
            <a:r>
              <a:rPr lang="fr-FR" sz="800" b="1" dirty="0"/>
              <a:t>           : </a:t>
            </a:r>
            <a:r>
              <a:rPr lang="fr-FR" sz="800" b="1" dirty="0" err="1"/>
              <a:t>remotepolholder</a:t>
            </a:r>
            <a:r>
              <a:rPr lang="fr-FR" sz="800" b="1" dirty="0"/>
              <a:t>/</a:t>
            </a:r>
            <a:r>
              <a:rPr lang="fr-FR" sz="800" b="1" dirty="0" err="1"/>
              <a:t>pndgCont</a:t>
            </a:r>
            <a:r>
              <a:rPr lang="fr-FR" sz="800" b="1" dirty="0"/>
              <a:t>/</a:t>
            </a:r>
            <a:r>
              <a:rPr lang="fr-FR" sz="800" b="1" dirty="0" err="1"/>
              <a:t>rstoRemoteCtrctEPgCont</a:t>
            </a:r>
            <a:r>
              <a:rPr lang="fr-FR" sz="800" b="1" dirty="0"/>
              <a:t>-[</a:t>
            </a:r>
            <a:r>
              <a:rPr lang="fr-FR" sz="800" b="1" dirty="0" err="1"/>
              <a:t>cdef</a:t>
            </a:r>
            <a:r>
              <a:rPr lang="fr-FR" sz="800" b="1" dirty="0"/>
              <a:t>-[uni/</a:t>
            </a:r>
            <a:r>
              <a:rPr lang="fr-FR" sz="800" b="1" dirty="0" err="1"/>
              <a:t>tn-Subnet</a:t>
            </a:r>
            <a:r>
              <a:rPr lang="fr-FR" sz="800" b="1" dirty="0"/>
              <a:t>/</a:t>
            </a:r>
            <a:r>
              <a:rPr lang="fr-FR" sz="800" b="1" dirty="0" err="1"/>
              <a:t>brc</a:t>
            </a:r>
            <a:r>
              <a:rPr lang="fr-FR" sz="800" b="1" dirty="0"/>
              <a:t>-ICMP]/</a:t>
            </a:r>
            <a:r>
              <a:rPr lang="fr-FR" sz="800" b="1" dirty="0" err="1"/>
              <a:t>epgCont</a:t>
            </a:r>
            <a:r>
              <a:rPr lang="fr-FR" sz="800" b="1" dirty="0"/>
              <a:t>-[uni/</a:t>
            </a:r>
            <a:r>
              <a:rPr lang="fr-FR" sz="800" b="1" dirty="0" err="1"/>
              <a:t>tn-Subnet</a:t>
            </a:r>
            <a:r>
              <a:rPr lang="fr-FR" sz="800" b="1" dirty="0"/>
              <a:t>/</a:t>
            </a:r>
            <a:r>
              <a:rPr lang="fr-FR" sz="800" b="1" dirty="0" err="1"/>
              <a:t>ap</a:t>
            </a:r>
            <a:r>
              <a:rPr lang="fr-FR" sz="800" b="1" dirty="0"/>
              <a:t>-App/epg-EPG1]]/cons-[uni/</a:t>
            </a:r>
            <a:r>
              <a:rPr lang="fr-FR" sz="800" b="1" dirty="0" err="1"/>
              <a:t>epp</a:t>
            </a:r>
            <a:r>
              <a:rPr lang="fr-FR" sz="800" b="1" dirty="0"/>
              <a:t>/</a:t>
            </a:r>
            <a:r>
              <a:rPr lang="fr-FR" sz="800" b="1" dirty="0" err="1"/>
              <a:t>fv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reppcont</a:t>
            </a:r>
            <a:r>
              <a:rPr lang="fr-FR" sz="800" b="1" dirty="0"/>
              <a:t>/</a:t>
            </a:r>
            <a:r>
              <a:rPr lang="fr-FR" sz="800" b="1" dirty="0" err="1"/>
              <a:t>ctrct</a:t>
            </a:r>
            <a:r>
              <a:rPr lang="fr-FR" sz="800" b="1" dirty="0"/>
              <a:t>-[uni/</a:t>
            </a:r>
            <a:r>
              <a:rPr lang="fr-FR" sz="800" b="1" dirty="0" err="1"/>
              <a:t>tn-Subnet</a:t>
            </a:r>
            <a:r>
              <a:rPr lang="fr-FR" sz="800" b="1" dirty="0"/>
              <a:t>/</a:t>
            </a:r>
            <a:r>
              <a:rPr lang="fr-FR" sz="800" b="1" dirty="0" err="1"/>
              <a:t>brc</a:t>
            </a:r>
            <a:r>
              <a:rPr lang="fr-FR" sz="800" b="1" dirty="0"/>
              <a:t>-ICMP]]</a:t>
            </a:r>
          </a:p>
          <a:p>
            <a:pPr>
              <a:spcBef>
                <a:spcPts val="0"/>
              </a:spcBef>
            </a:pPr>
            <a:endParaRPr lang="fr-FR" b="1" dirty="0" smtClean="0"/>
          </a:p>
          <a:p>
            <a:pPr>
              <a:spcBef>
                <a:spcPts val="0"/>
              </a:spcBef>
            </a:pPr>
            <a:r>
              <a:rPr lang="fr-FR" b="1" dirty="0" smtClean="0"/>
              <a:t># </a:t>
            </a:r>
            <a:r>
              <a:rPr lang="fr-FR" b="1" dirty="0" err="1" smtClean="0"/>
              <a:t>fv.Cons</a:t>
            </a:r>
            <a:r>
              <a:rPr lang="fr-FR" b="1" dirty="0" smtClean="0"/>
              <a:t>   </a:t>
            </a:r>
            <a:r>
              <a:rPr lang="fr-FR" b="1" dirty="0" smtClean="0">
                <a:solidFill>
                  <a:srgbClr val="FF0000"/>
                </a:solidFill>
              </a:rPr>
              <a:t>! New Consumer </a:t>
            </a:r>
            <a:r>
              <a:rPr lang="fr-FR" b="1" dirty="0" err="1" smtClean="0">
                <a:solidFill>
                  <a:srgbClr val="FF0000"/>
                </a:solidFill>
              </a:rPr>
              <a:t>under</a:t>
            </a:r>
            <a:r>
              <a:rPr lang="fr-FR" b="1" dirty="0" smtClean="0">
                <a:solidFill>
                  <a:srgbClr val="FF0000"/>
                </a:solidFill>
              </a:rPr>
              <a:t> a </a:t>
            </a:r>
            <a:r>
              <a:rPr lang="fr-FR" b="1" dirty="0" err="1" smtClean="0">
                <a:solidFill>
                  <a:srgbClr val="FF0000"/>
                </a:solidFill>
              </a:rPr>
              <a:t>fvRstoRemoteBDHolder</a:t>
            </a:r>
            <a:r>
              <a:rPr lang="fr-FR" b="1" dirty="0" smtClean="0">
                <a:solidFill>
                  <a:srgbClr val="FF0000"/>
                </a:solidFill>
              </a:rPr>
              <a:t> for BD2 !! The </a:t>
            </a:r>
            <a:r>
              <a:rPr lang="fr-FR" b="1" dirty="0" err="1" smtClean="0">
                <a:solidFill>
                  <a:srgbClr val="FF0000"/>
                </a:solidFill>
              </a:rPr>
              <a:t>consDn</a:t>
            </a:r>
            <a:r>
              <a:rPr lang="fr-FR" b="1" dirty="0" smtClean="0">
                <a:solidFill>
                  <a:srgbClr val="FF0000"/>
                </a:solidFill>
              </a:rPr>
              <a:t> (</a:t>
            </a:r>
            <a:r>
              <a:rPr lang="fr-FR" b="1" dirty="0" err="1" smtClean="0">
                <a:solidFill>
                  <a:srgbClr val="FF0000"/>
                </a:solidFill>
              </a:rPr>
              <a:t>vzToEPg</a:t>
            </a:r>
            <a:r>
              <a:rPr lang="fr-FR" b="1" dirty="0" smtClean="0">
                <a:solidFill>
                  <a:srgbClr val="FF0000"/>
                </a:solidFill>
              </a:rPr>
              <a:t>) </a:t>
            </a:r>
            <a:r>
              <a:rPr lang="fr-FR" b="1" dirty="0" err="1" smtClean="0">
                <a:solidFill>
                  <a:srgbClr val="FF0000"/>
                </a:solidFill>
              </a:rPr>
              <a:t>maps</a:t>
            </a:r>
            <a:r>
              <a:rPr lang="fr-FR" b="1" dirty="0" smtClean="0">
                <a:solidFill>
                  <a:srgbClr val="FF0000"/>
                </a:solidFill>
              </a:rPr>
              <a:t> EPG1 to EPG2 and the ICMP </a:t>
            </a:r>
            <a:r>
              <a:rPr lang="fr-FR" b="1" dirty="0" err="1" smtClean="0">
                <a:solidFill>
                  <a:srgbClr val="FF0000"/>
                </a:solidFill>
              </a:rPr>
              <a:t>contract</a:t>
            </a:r>
            <a:endParaRPr lang="fr-FR" b="1" dirty="0">
              <a:solidFill>
                <a:srgbClr val="FF0000"/>
              </a:solidFill>
            </a:endParaRPr>
          </a:p>
          <a:p>
            <a:pPr>
              <a:spcBef>
                <a:spcPts val="0"/>
              </a:spcBef>
            </a:pPr>
            <a:r>
              <a:rPr lang="fr-FR" b="1" dirty="0" err="1"/>
              <a:t>consDn</a:t>
            </a:r>
            <a:r>
              <a:rPr lang="fr-FR" b="1" dirty="0"/>
              <a:t>       : </a:t>
            </a:r>
            <a:r>
              <a:rPr lang="fr-FR" b="1" dirty="0" err="1"/>
              <a:t>cdef</a:t>
            </a:r>
            <a:r>
              <a:rPr lang="fr-FR" b="1" dirty="0"/>
              <a:t>-[uni/</a:t>
            </a:r>
            <a:r>
              <a:rPr lang="fr-FR" b="1" dirty="0" err="1"/>
              <a:t>tn-Subnet</a:t>
            </a:r>
            <a:r>
              <a:rPr lang="fr-FR" b="1" dirty="0"/>
              <a:t>/</a:t>
            </a:r>
            <a:r>
              <a:rPr lang="fr-FR" b="1" dirty="0" err="1"/>
              <a:t>brc</a:t>
            </a:r>
            <a:r>
              <a:rPr lang="fr-FR" b="1" dirty="0"/>
              <a:t>-ICMP]/</a:t>
            </a:r>
            <a:r>
              <a:rPr lang="fr-FR" b="1" dirty="0" err="1"/>
              <a:t>epgCont</a:t>
            </a:r>
            <a:r>
              <a:rPr lang="fr-FR" b="1" dirty="0"/>
              <a:t>-[uni/</a:t>
            </a:r>
            <a:r>
              <a:rPr lang="fr-FR" b="1" dirty="0" err="1"/>
              <a:t>tn-Subnet</a:t>
            </a:r>
            <a:r>
              <a:rPr lang="fr-FR" b="1" dirty="0"/>
              <a:t>/</a:t>
            </a:r>
            <a:r>
              <a:rPr lang="fr-FR" b="1" dirty="0" err="1"/>
              <a:t>ap</a:t>
            </a:r>
            <a:r>
              <a:rPr lang="fr-FR" b="1" dirty="0"/>
              <a:t>-App/</a:t>
            </a:r>
            <a:r>
              <a:rPr lang="fr-FR" b="1" dirty="0">
                <a:solidFill>
                  <a:srgbClr val="7030A0"/>
                </a:solidFill>
              </a:rPr>
              <a:t>epg-EPG1</a:t>
            </a:r>
            <a:r>
              <a:rPr lang="fr-FR" b="1" dirty="0"/>
              <a:t>]/</a:t>
            </a:r>
            <a:r>
              <a:rPr lang="fr-FR" b="1" dirty="0" err="1">
                <a:solidFill>
                  <a:srgbClr val="7030A0"/>
                </a:solidFill>
              </a:rPr>
              <a:t>fr</a:t>
            </a:r>
            <a:r>
              <a:rPr lang="fr-FR" b="1" dirty="0"/>
              <a:t>-[uni/</a:t>
            </a:r>
            <a:r>
              <a:rPr lang="fr-FR" b="1" dirty="0" err="1"/>
              <a:t>tn-Subnet</a:t>
            </a:r>
            <a:r>
              <a:rPr lang="fr-FR" b="1" dirty="0"/>
              <a:t>/</a:t>
            </a:r>
            <a:r>
              <a:rPr lang="fr-FR" b="1" dirty="0" err="1"/>
              <a:t>brc</a:t>
            </a:r>
            <a:r>
              <a:rPr lang="fr-FR" b="1" dirty="0"/>
              <a:t>-ICMP/</a:t>
            </a:r>
            <a:r>
              <a:rPr lang="fr-FR" b="1" dirty="0" err="1"/>
              <a:t>dirass</a:t>
            </a:r>
            <a:r>
              <a:rPr lang="fr-FR" b="1" dirty="0"/>
              <a:t>/</a:t>
            </a:r>
            <a:r>
              <a:rPr lang="fr-FR" b="1" dirty="0" err="1"/>
              <a:t>prov</a:t>
            </a:r>
            <a:r>
              <a:rPr lang="fr-FR" b="1" dirty="0"/>
              <a:t>-[uni/</a:t>
            </a:r>
            <a:r>
              <a:rPr lang="fr-FR" b="1" dirty="0" err="1"/>
              <a:t>tn-Subnet</a:t>
            </a:r>
            <a:r>
              <a:rPr lang="fr-FR" b="1" dirty="0"/>
              <a:t>/</a:t>
            </a:r>
            <a:r>
              <a:rPr lang="fr-FR" b="1" dirty="0" err="1"/>
              <a:t>ap</a:t>
            </a:r>
            <a:r>
              <a:rPr lang="fr-FR" b="1" dirty="0"/>
              <a:t>-App</a:t>
            </a:r>
            <a:r>
              <a:rPr lang="fr-FR" b="1" dirty="0">
                <a:solidFill>
                  <a:srgbClr val="7030A0"/>
                </a:solidFill>
              </a:rPr>
              <a:t>/epg-EPG1</a:t>
            </a:r>
            <a:r>
              <a:rPr lang="fr-FR" b="1" dirty="0"/>
              <a:t>]-</a:t>
            </a:r>
            <a:r>
              <a:rPr lang="fr-FR" b="1" dirty="0" err="1"/>
              <a:t>any</a:t>
            </a:r>
            <a:r>
              <a:rPr lang="fr-FR" b="1" dirty="0"/>
              <a:t>-no]/</a:t>
            </a:r>
            <a:r>
              <a:rPr lang="fr-FR" b="1" dirty="0">
                <a:solidFill>
                  <a:srgbClr val="7030A0"/>
                </a:solidFill>
              </a:rPr>
              <a:t>to</a:t>
            </a:r>
            <a:r>
              <a:rPr lang="fr-FR" b="1" dirty="0"/>
              <a:t>-[uni/</a:t>
            </a:r>
            <a:r>
              <a:rPr lang="fr-FR" b="1" dirty="0" err="1"/>
              <a:t>tn-Subnet</a:t>
            </a:r>
            <a:r>
              <a:rPr lang="fr-FR" b="1" dirty="0"/>
              <a:t>/</a:t>
            </a:r>
            <a:r>
              <a:rPr lang="fr-FR" b="1" dirty="0" err="1">
                <a:solidFill>
                  <a:srgbClr val="7030A0"/>
                </a:solidFill>
              </a:rPr>
              <a:t>brc</a:t>
            </a:r>
            <a:r>
              <a:rPr lang="fr-FR" b="1" dirty="0">
                <a:solidFill>
                  <a:srgbClr val="7030A0"/>
                </a:solidFill>
              </a:rPr>
              <a:t>-ICMP</a:t>
            </a:r>
            <a:r>
              <a:rPr lang="fr-FR" b="1" dirty="0"/>
              <a:t>/</a:t>
            </a:r>
            <a:r>
              <a:rPr lang="fr-FR" b="1" dirty="0" err="1"/>
              <a:t>dirass</a:t>
            </a:r>
            <a:r>
              <a:rPr lang="fr-FR" b="1" dirty="0"/>
              <a:t>/cons-[uni/</a:t>
            </a:r>
            <a:r>
              <a:rPr lang="fr-FR" b="1" dirty="0" err="1"/>
              <a:t>tn-Subnet</a:t>
            </a:r>
            <a:r>
              <a:rPr lang="fr-FR" b="1" dirty="0"/>
              <a:t>/</a:t>
            </a:r>
            <a:r>
              <a:rPr lang="fr-FR" b="1" dirty="0" err="1"/>
              <a:t>ap</a:t>
            </a:r>
            <a:r>
              <a:rPr lang="fr-FR" b="1" dirty="0"/>
              <a:t>-App</a:t>
            </a:r>
            <a:r>
              <a:rPr lang="fr-FR" b="1" dirty="0">
                <a:solidFill>
                  <a:srgbClr val="7030A0"/>
                </a:solidFill>
              </a:rPr>
              <a:t>/epg-EPG-2</a:t>
            </a:r>
            <a:r>
              <a:rPr lang="fr-FR" b="1" dirty="0"/>
              <a:t>]-</a:t>
            </a:r>
            <a:r>
              <a:rPr lang="fr-FR" b="1" dirty="0" err="1"/>
              <a:t>any</a:t>
            </a:r>
            <a:r>
              <a:rPr lang="fr-FR" b="1" dirty="0"/>
              <a:t>-no]</a:t>
            </a:r>
          </a:p>
          <a:p>
            <a:pPr>
              <a:spcBef>
                <a:spcPts val="0"/>
              </a:spcBef>
            </a:pPr>
            <a:r>
              <a:rPr lang="fr-FR" b="1" dirty="0" err="1"/>
              <a:t>dn</a:t>
            </a:r>
            <a:r>
              <a:rPr lang="fr-FR" b="1" dirty="0"/>
              <a:t>           : </a:t>
            </a:r>
            <a:r>
              <a:rPr lang="fr-FR" b="1" dirty="0" err="1">
                <a:solidFill>
                  <a:srgbClr val="FF0000"/>
                </a:solidFill>
              </a:rPr>
              <a:t>remotepolholder</a:t>
            </a:r>
            <a:r>
              <a:rPr lang="fr-FR" b="1" dirty="0">
                <a:solidFill>
                  <a:srgbClr val="FF0000"/>
                </a:solidFill>
              </a:rPr>
              <a:t>/</a:t>
            </a:r>
            <a:r>
              <a:rPr lang="fr-FR" b="1" dirty="0" err="1">
                <a:solidFill>
                  <a:srgbClr val="FF0000"/>
                </a:solidFill>
              </a:rPr>
              <a:t>rstoRemoteBDHolder</a:t>
            </a:r>
            <a:r>
              <a:rPr lang="fr-FR" b="1" dirty="0">
                <a:solidFill>
                  <a:srgbClr val="FF0000"/>
                </a:solidFill>
              </a:rPr>
              <a:t>-[bd-[uni/</a:t>
            </a:r>
            <a:r>
              <a:rPr lang="fr-FR" b="1" dirty="0" err="1">
                <a:solidFill>
                  <a:srgbClr val="FF0000"/>
                </a:solidFill>
              </a:rPr>
              <a:t>tn-Subnet</a:t>
            </a:r>
            <a:r>
              <a:rPr lang="fr-FR" b="1" dirty="0">
                <a:solidFill>
                  <a:srgbClr val="FF0000"/>
                </a:solidFill>
              </a:rPr>
              <a:t>/BD-BD2]-</a:t>
            </a:r>
            <a:r>
              <a:rPr lang="fr-FR" b="1" dirty="0" err="1">
                <a:solidFill>
                  <a:srgbClr val="FF0000"/>
                </a:solidFill>
              </a:rPr>
              <a:t>isSvc</a:t>
            </a:r>
            <a:r>
              <a:rPr lang="fr-FR" b="1" dirty="0">
                <a:solidFill>
                  <a:srgbClr val="FF0000"/>
                </a:solidFill>
              </a:rPr>
              <a:t>-no</a:t>
            </a:r>
            <a:r>
              <a:rPr lang="fr-FR" b="1" dirty="0"/>
              <a:t>]/cons-[</a:t>
            </a:r>
            <a:r>
              <a:rPr lang="fr-FR" b="1" dirty="0" err="1"/>
              <a:t>cdef</a:t>
            </a:r>
            <a:r>
              <a:rPr lang="fr-FR" b="1" dirty="0"/>
              <a:t>-[uni/</a:t>
            </a:r>
            <a:r>
              <a:rPr lang="fr-FR" b="1" dirty="0" err="1"/>
              <a:t>tn-Subnet</a:t>
            </a:r>
            <a:r>
              <a:rPr lang="fr-FR" b="1" dirty="0"/>
              <a:t>/</a:t>
            </a:r>
            <a:r>
              <a:rPr lang="fr-FR" b="1" dirty="0" err="1"/>
              <a:t>brc</a:t>
            </a:r>
            <a:r>
              <a:rPr lang="fr-FR" b="1" dirty="0"/>
              <a:t>-ICMP]/</a:t>
            </a:r>
            <a:r>
              <a:rPr lang="fr-FR" b="1" dirty="0" err="1"/>
              <a:t>epgCont</a:t>
            </a:r>
            <a:r>
              <a:rPr lang="fr-FR" b="1" dirty="0"/>
              <a:t>-[uni/</a:t>
            </a:r>
            <a:r>
              <a:rPr lang="fr-FR" b="1" dirty="0" err="1"/>
              <a:t>tn-Subnet</a:t>
            </a:r>
            <a:r>
              <a:rPr lang="fr-FR" b="1" dirty="0"/>
              <a:t>/</a:t>
            </a:r>
            <a:r>
              <a:rPr lang="fr-FR" b="1" dirty="0" err="1"/>
              <a:t>ap</a:t>
            </a:r>
            <a:r>
              <a:rPr lang="fr-FR" b="1" dirty="0"/>
              <a:t>-App/epg-EPG1]/</a:t>
            </a:r>
            <a:r>
              <a:rPr lang="fr-FR" b="1" dirty="0" err="1"/>
              <a:t>fr</a:t>
            </a:r>
            <a:r>
              <a:rPr lang="fr-FR" b="1" dirty="0"/>
              <a:t>-[uni/</a:t>
            </a:r>
            <a:r>
              <a:rPr lang="fr-FR" b="1" dirty="0" err="1"/>
              <a:t>tn-Subnet</a:t>
            </a:r>
            <a:r>
              <a:rPr lang="fr-FR" b="1" dirty="0"/>
              <a:t>/</a:t>
            </a:r>
            <a:r>
              <a:rPr lang="fr-FR" b="1" dirty="0" err="1"/>
              <a:t>brc</a:t>
            </a:r>
            <a:r>
              <a:rPr lang="fr-FR" b="1" dirty="0"/>
              <a:t>-ICMP/</a:t>
            </a:r>
            <a:r>
              <a:rPr lang="fr-FR" b="1" dirty="0" err="1"/>
              <a:t>dirass</a:t>
            </a:r>
            <a:r>
              <a:rPr lang="fr-FR" b="1" dirty="0"/>
              <a:t>/</a:t>
            </a:r>
            <a:r>
              <a:rPr lang="fr-FR" b="1" dirty="0" err="1"/>
              <a:t>prov</a:t>
            </a:r>
            <a:r>
              <a:rPr lang="fr-FR" b="1" dirty="0"/>
              <a:t>-[uni/</a:t>
            </a:r>
            <a:r>
              <a:rPr lang="fr-FR" b="1" dirty="0" err="1"/>
              <a:t>tn-Subnet</a:t>
            </a:r>
            <a:r>
              <a:rPr lang="fr-FR" b="1" dirty="0"/>
              <a:t>/</a:t>
            </a:r>
            <a:r>
              <a:rPr lang="fr-FR" b="1" dirty="0" err="1"/>
              <a:t>ap</a:t>
            </a:r>
            <a:r>
              <a:rPr lang="fr-FR" b="1" dirty="0"/>
              <a:t>-App/epg-EPG1]-</a:t>
            </a:r>
            <a:r>
              <a:rPr lang="fr-FR" b="1" dirty="0" err="1"/>
              <a:t>any</a:t>
            </a:r>
            <a:r>
              <a:rPr lang="fr-FR" b="1" dirty="0"/>
              <a:t>-no]/to-[uni/</a:t>
            </a:r>
            <a:r>
              <a:rPr lang="fr-FR" b="1" dirty="0" err="1"/>
              <a:t>tn-Subnet</a:t>
            </a:r>
            <a:r>
              <a:rPr lang="fr-FR" b="1" dirty="0"/>
              <a:t>/</a:t>
            </a:r>
            <a:r>
              <a:rPr lang="fr-FR" b="1" dirty="0" err="1"/>
              <a:t>brc</a:t>
            </a:r>
            <a:r>
              <a:rPr lang="fr-FR" b="1" dirty="0"/>
              <a:t>-ICMP/</a:t>
            </a:r>
            <a:r>
              <a:rPr lang="fr-FR" b="1" dirty="0" err="1"/>
              <a:t>dirass</a:t>
            </a:r>
            <a:r>
              <a:rPr lang="fr-FR" b="1" dirty="0"/>
              <a:t>/cons-[uni/</a:t>
            </a:r>
            <a:r>
              <a:rPr lang="fr-FR" b="1" dirty="0" err="1"/>
              <a:t>tn-Subnet</a:t>
            </a:r>
            <a:r>
              <a:rPr lang="fr-FR" b="1" dirty="0"/>
              <a:t>/</a:t>
            </a:r>
            <a:r>
              <a:rPr lang="fr-FR" b="1" dirty="0" err="1"/>
              <a:t>ap</a:t>
            </a:r>
            <a:r>
              <a:rPr lang="fr-FR" b="1" dirty="0"/>
              <a:t>-App/epg-EPG-2]-</a:t>
            </a:r>
            <a:r>
              <a:rPr lang="fr-FR" b="1" dirty="0" err="1"/>
              <a:t>any</a:t>
            </a:r>
            <a:r>
              <a:rPr lang="fr-FR" b="1" dirty="0"/>
              <a:t>-no]]</a:t>
            </a:r>
          </a:p>
          <a:p>
            <a:pPr>
              <a:spcBef>
                <a:spcPts val="0"/>
              </a:spcBef>
            </a:pPr>
            <a:endParaRPr lang="fr-FR" sz="800" b="1" dirty="0" smtClean="0"/>
          </a:p>
          <a:p>
            <a:pPr>
              <a:spcBef>
                <a:spcPts val="0"/>
              </a:spcBef>
            </a:pPr>
            <a:r>
              <a:rPr lang="fr-FR" sz="800" b="1" dirty="0" smtClean="0"/>
              <a:t># </a:t>
            </a:r>
            <a:r>
              <a:rPr lang="fr-FR" sz="800" b="1" dirty="0" err="1"/>
              <a:t>fv.Cons</a:t>
            </a:r>
            <a:endParaRPr lang="fr-FR" sz="800" b="1" dirty="0"/>
          </a:p>
          <a:p>
            <a:pPr>
              <a:spcBef>
                <a:spcPts val="0"/>
              </a:spcBef>
            </a:pPr>
            <a:r>
              <a:rPr lang="fr-FR" sz="800" b="1" dirty="0" err="1"/>
              <a:t>consDn</a:t>
            </a:r>
            <a:r>
              <a:rPr lang="fr-FR" sz="800" b="1" dirty="0"/>
              <a:t>       : </a:t>
            </a:r>
            <a:r>
              <a:rPr lang="fr-FR" sz="800" b="1" dirty="0" err="1"/>
              <a:t>cdef</a:t>
            </a:r>
            <a:r>
              <a:rPr lang="fr-FR" sz="800" b="1" dirty="0"/>
              <a:t>-[uni/</a:t>
            </a:r>
            <a:r>
              <a:rPr lang="fr-FR" sz="800" b="1" dirty="0" err="1"/>
              <a:t>tn-Subnet</a:t>
            </a:r>
            <a:r>
              <a:rPr lang="fr-FR" sz="800" b="1" dirty="0"/>
              <a:t>/</a:t>
            </a:r>
            <a:r>
              <a:rPr lang="fr-FR" sz="800" b="1" dirty="0" err="1"/>
              <a:t>brc</a:t>
            </a:r>
            <a:r>
              <a:rPr lang="fr-FR" sz="800" b="1" dirty="0"/>
              <a:t>-ICMP]/</a:t>
            </a:r>
            <a:r>
              <a:rPr lang="fr-FR" sz="800" b="1" dirty="0" err="1"/>
              <a:t>epgCont</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fr</a:t>
            </a:r>
            <a:r>
              <a:rPr lang="fr-FR" sz="800" b="1" dirty="0"/>
              <a:t>-[uni/</a:t>
            </a:r>
            <a:r>
              <a:rPr lang="fr-FR" sz="800" b="1" dirty="0" err="1"/>
              <a:t>tn-Subnet</a:t>
            </a:r>
            <a:r>
              <a:rPr lang="fr-FR" sz="800" b="1" dirty="0"/>
              <a:t>/</a:t>
            </a:r>
            <a:r>
              <a:rPr lang="fr-FR" sz="800" b="1" dirty="0" err="1"/>
              <a:t>brc</a:t>
            </a:r>
            <a:r>
              <a:rPr lang="fr-FR" sz="800" b="1" dirty="0"/>
              <a:t>-ICMP/</a:t>
            </a:r>
            <a:r>
              <a:rPr lang="fr-FR" sz="800" b="1" dirty="0" err="1"/>
              <a:t>dirass</a:t>
            </a:r>
            <a:r>
              <a:rPr lang="fr-FR" sz="800" b="1" dirty="0"/>
              <a:t>/</a:t>
            </a:r>
            <a:r>
              <a:rPr lang="fr-FR" sz="800" b="1" dirty="0" err="1"/>
              <a:t>prov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any</a:t>
            </a:r>
            <a:r>
              <a:rPr lang="fr-FR" sz="800" b="1" dirty="0"/>
              <a:t>-no]/to-[uni/</a:t>
            </a:r>
            <a:r>
              <a:rPr lang="fr-FR" sz="800" b="1" dirty="0" err="1"/>
              <a:t>tn-Subnet</a:t>
            </a:r>
            <a:r>
              <a:rPr lang="fr-FR" sz="800" b="1" dirty="0"/>
              <a:t>/</a:t>
            </a:r>
            <a:r>
              <a:rPr lang="fr-FR" sz="800" b="1" dirty="0" err="1"/>
              <a:t>brc</a:t>
            </a:r>
            <a:r>
              <a:rPr lang="fr-FR" sz="800" b="1" dirty="0"/>
              <a:t>-ICMP/</a:t>
            </a:r>
            <a:r>
              <a:rPr lang="fr-FR" sz="800" b="1" dirty="0" err="1"/>
              <a:t>dirass</a:t>
            </a:r>
            <a:r>
              <a:rPr lang="fr-FR" sz="800" b="1" dirty="0"/>
              <a:t>/cons-[uni/</a:t>
            </a:r>
            <a:r>
              <a:rPr lang="fr-FR" sz="800" b="1" dirty="0" err="1"/>
              <a:t>tn-Subnet</a:t>
            </a:r>
            <a:r>
              <a:rPr lang="fr-FR" sz="800" b="1" dirty="0"/>
              <a:t>/</a:t>
            </a:r>
            <a:r>
              <a:rPr lang="fr-FR" sz="800" b="1" dirty="0" err="1"/>
              <a:t>ap</a:t>
            </a:r>
            <a:r>
              <a:rPr lang="fr-FR" sz="800" b="1" dirty="0"/>
              <a:t>-App/epg-EPG-2]-</a:t>
            </a:r>
            <a:r>
              <a:rPr lang="fr-FR" sz="800" b="1" dirty="0" err="1"/>
              <a:t>any</a:t>
            </a:r>
            <a:r>
              <a:rPr lang="fr-FR" sz="800" b="1" dirty="0"/>
              <a:t>-no]/</a:t>
            </a:r>
            <a:r>
              <a:rPr lang="fr-FR" sz="800" b="1" dirty="0" err="1"/>
              <a:t>rsrFltAtt</a:t>
            </a:r>
            <a:r>
              <a:rPr lang="fr-FR" sz="800" b="1" dirty="0"/>
              <a:t>-[uni/</a:t>
            </a:r>
            <a:r>
              <a:rPr lang="fr-FR" sz="800" b="1" dirty="0" err="1"/>
              <a:t>tn-common</a:t>
            </a:r>
            <a:r>
              <a:rPr lang="fr-FR" sz="800" b="1" dirty="0"/>
              <a:t>/fp-5]</a:t>
            </a:r>
          </a:p>
          <a:p>
            <a:pPr>
              <a:spcBef>
                <a:spcPts val="0"/>
              </a:spcBef>
            </a:pPr>
            <a:r>
              <a:rPr lang="fr-FR" sz="800" b="1" dirty="0" err="1"/>
              <a:t>dn</a:t>
            </a:r>
            <a:r>
              <a:rPr lang="fr-FR" sz="800" b="1" dirty="0"/>
              <a:t>           : </a:t>
            </a:r>
            <a:r>
              <a:rPr lang="fr-FR" sz="800" b="1" dirty="0" err="1"/>
              <a:t>remotepolholder</a:t>
            </a:r>
            <a:r>
              <a:rPr lang="fr-FR" sz="800" b="1" dirty="0"/>
              <a:t>/</a:t>
            </a:r>
            <a:r>
              <a:rPr lang="fr-FR" sz="800" b="1" dirty="0" err="1"/>
              <a:t>pndgRFltPCont</a:t>
            </a:r>
            <a:r>
              <a:rPr lang="fr-FR" sz="800" b="1" dirty="0"/>
              <a:t>/</a:t>
            </a:r>
            <a:r>
              <a:rPr lang="fr-FR" sz="800" b="1" dirty="0" err="1"/>
              <a:t>rstoRemoteRFltP</a:t>
            </a:r>
            <a:r>
              <a:rPr lang="fr-FR" sz="800" b="1" dirty="0"/>
              <a:t>-[uni/</a:t>
            </a:r>
            <a:r>
              <a:rPr lang="fr-FR" sz="800" b="1" dirty="0" err="1"/>
              <a:t>tn-common</a:t>
            </a:r>
            <a:r>
              <a:rPr lang="fr-FR" sz="800" b="1" dirty="0"/>
              <a:t>/fp-5]/cons-[</a:t>
            </a:r>
            <a:r>
              <a:rPr lang="fr-FR" sz="800" b="1" dirty="0" err="1"/>
              <a:t>cdef</a:t>
            </a:r>
            <a:r>
              <a:rPr lang="fr-FR" sz="800" b="1" dirty="0"/>
              <a:t>-[uni/</a:t>
            </a:r>
            <a:r>
              <a:rPr lang="fr-FR" sz="800" b="1" dirty="0" err="1"/>
              <a:t>tn-Subnet</a:t>
            </a:r>
            <a:r>
              <a:rPr lang="fr-FR" sz="800" b="1" dirty="0"/>
              <a:t>/</a:t>
            </a:r>
            <a:r>
              <a:rPr lang="fr-FR" sz="800" b="1" dirty="0" err="1"/>
              <a:t>brc</a:t>
            </a:r>
            <a:r>
              <a:rPr lang="fr-FR" sz="800" b="1" dirty="0"/>
              <a:t>-ICMP]/</a:t>
            </a:r>
            <a:r>
              <a:rPr lang="fr-FR" sz="800" b="1" dirty="0" err="1"/>
              <a:t>epgCont</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fr</a:t>
            </a:r>
            <a:r>
              <a:rPr lang="fr-FR" sz="800" b="1" dirty="0"/>
              <a:t>-[uni/</a:t>
            </a:r>
            <a:r>
              <a:rPr lang="fr-FR" sz="800" b="1" dirty="0" err="1"/>
              <a:t>tn-Subnet</a:t>
            </a:r>
            <a:r>
              <a:rPr lang="fr-FR" sz="800" b="1" dirty="0"/>
              <a:t>/</a:t>
            </a:r>
            <a:r>
              <a:rPr lang="fr-FR" sz="800" b="1" dirty="0" err="1"/>
              <a:t>brc</a:t>
            </a:r>
            <a:r>
              <a:rPr lang="fr-FR" sz="800" b="1" dirty="0"/>
              <a:t>-ICMP/</a:t>
            </a:r>
            <a:r>
              <a:rPr lang="fr-FR" sz="800" b="1" dirty="0" err="1"/>
              <a:t>dirass</a:t>
            </a:r>
            <a:r>
              <a:rPr lang="fr-FR" sz="800" b="1" dirty="0"/>
              <a:t>/</a:t>
            </a:r>
            <a:r>
              <a:rPr lang="fr-FR" sz="800" b="1" dirty="0" err="1"/>
              <a:t>prov</a:t>
            </a:r>
            <a:r>
              <a:rPr lang="fr-FR" sz="800" b="1" dirty="0"/>
              <a:t>-[uni/</a:t>
            </a:r>
            <a:r>
              <a:rPr lang="fr-FR" sz="800" b="1" dirty="0" err="1"/>
              <a:t>tn-Subnet</a:t>
            </a:r>
            <a:r>
              <a:rPr lang="fr-FR" sz="800" b="1" dirty="0"/>
              <a:t>/</a:t>
            </a:r>
            <a:r>
              <a:rPr lang="fr-FR" sz="800" b="1" dirty="0" err="1"/>
              <a:t>ap</a:t>
            </a:r>
            <a:r>
              <a:rPr lang="fr-FR" sz="800" b="1" dirty="0"/>
              <a:t>-App/epg-EPG1]-</a:t>
            </a:r>
            <a:r>
              <a:rPr lang="fr-FR" sz="800" b="1" dirty="0" err="1"/>
              <a:t>any</a:t>
            </a:r>
            <a:r>
              <a:rPr lang="fr-FR" sz="800" b="1" dirty="0"/>
              <a:t>-no]/to-[uni/</a:t>
            </a:r>
            <a:r>
              <a:rPr lang="fr-FR" sz="800" b="1" dirty="0" err="1"/>
              <a:t>tn-Subnet</a:t>
            </a:r>
            <a:r>
              <a:rPr lang="fr-FR" sz="800" b="1" dirty="0"/>
              <a:t>/</a:t>
            </a:r>
            <a:r>
              <a:rPr lang="fr-FR" sz="800" b="1" dirty="0" err="1"/>
              <a:t>brc</a:t>
            </a:r>
            <a:r>
              <a:rPr lang="fr-FR" sz="800" b="1" dirty="0"/>
              <a:t>-ICMP/</a:t>
            </a:r>
            <a:r>
              <a:rPr lang="fr-FR" sz="800" b="1" dirty="0" err="1"/>
              <a:t>dirass</a:t>
            </a:r>
            <a:r>
              <a:rPr lang="fr-FR" sz="800" b="1" dirty="0"/>
              <a:t>/cons-[uni/</a:t>
            </a:r>
            <a:r>
              <a:rPr lang="fr-FR" sz="800" b="1" dirty="0" err="1"/>
              <a:t>tn-Subnet</a:t>
            </a:r>
            <a:r>
              <a:rPr lang="fr-FR" sz="800" b="1" dirty="0"/>
              <a:t>/</a:t>
            </a:r>
            <a:r>
              <a:rPr lang="fr-FR" sz="800" b="1" dirty="0" err="1"/>
              <a:t>ap</a:t>
            </a:r>
            <a:r>
              <a:rPr lang="fr-FR" sz="800" b="1" dirty="0"/>
              <a:t>-App/epg-EPG-2]-</a:t>
            </a:r>
            <a:r>
              <a:rPr lang="fr-FR" sz="800" b="1" dirty="0" err="1"/>
              <a:t>any</a:t>
            </a:r>
            <a:r>
              <a:rPr lang="fr-FR" sz="800" b="1" dirty="0"/>
              <a:t>-no]/</a:t>
            </a:r>
            <a:r>
              <a:rPr lang="fr-FR" sz="800" b="1" dirty="0" err="1"/>
              <a:t>rsrFltAtt</a:t>
            </a:r>
            <a:r>
              <a:rPr lang="fr-FR" sz="800" b="1" dirty="0"/>
              <a:t>-[uni/</a:t>
            </a:r>
            <a:r>
              <a:rPr lang="fr-FR" sz="800" b="1" dirty="0" err="1"/>
              <a:t>tn-common</a:t>
            </a:r>
            <a:r>
              <a:rPr lang="fr-FR" sz="800" b="1" dirty="0"/>
              <a:t>/fp-5]]</a:t>
            </a:r>
          </a:p>
          <a:p>
            <a:endParaRPr lang="fr-FR" dirty="0"/>
          </a:p>
        </p:txBody>
      </p:sp>
      <p:sp>
        <p:nvSpPr>
          <p:cNvPr id="3" name="Title 2"/>
          <p:cNvSpPr>
            <a:spLocks noGrp="1"/>
          </p:cNvSpPr>
          <p:nvPr>
            <p:ph type="title"/>
          </p:nvPr>
        </p:nvSpPr>
        <p:spPr>
          <a:xfrm>
            <a:off x="222613" y="0"/>
            <a:ext cx="8345488" cy="731837"/>
          </a:xfrm>
        </p:spPr>
        <p:txBody>
          <a:bodyPr/>
          <a:lstStyle/>
          <a:p>
            <a:r>
              <a:rPr lang="fr-FR" dirty="0" err="1" smtClean="0"/>
              <a:t>Example</a:t>
            </a:r>
            <a:r>
              <a:rPr lang="fr-FR" dirty="0" smtClean="0"/>
              <a:t> – </a:t>
            </a:r>
            <a:r>
              <a:rPr lang="fr-FR" dirty="0" err="1" smtClean="0"/>
              <a:t>step</a:t>
            </a:r>
            <a:r>
              <a:rPr lang="fr-FR" dirty="0" smtClean="0"/>
              <a:t> 4 – new </a:t>
            </a:r>
            <a:r>
              <a:rPr lang="fr-FR" dirty="0" err="1" smtClean="0"/>
              <a:t>fvCons</a:t>
            </a:r>
            <a:endParaRPr lang="fr-FR" dirty="0"/>
          </a:p>
        </p:txBody>
      </p:sp>
    </p:spTree>
    <p:extLst>
      <p:ext uri="{BB962C8B-B14F-4D97-AF65-F5344CB8AC3E}">
        <p14:creationId xmlns:p14="http://schemas.microsoft.com/office/powerpoint/2010/main" val="1358152913"/>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37981" y="341313"/>
            <a:ext cx="8345488" cy="4568784"/>
          </a:xfrm>
        </p:spPr>
        <p:txBody>
          <a:bodyPr/>
          <a:lstStyle/>
          <a:p>
            <a:pPr>
              <a:spcBef>
                <a:spcPts val="0"/>
              </a:spcBef>
            </a:pPr>
            <a:r>
              <a:rPr lang="fr-FR" sz="800" dirty="0"/>
              <a:t>pod2-leaf3# </a:t>
            </a:r>
            <a:r>
              <a:rPr lang="fr-FR" sz="800" dirty="0" err="1"/>
              <a:t>moquery</a:t>
            </a:r>
            <a:r>
              <a:rPr lang="fr-FR" sz="800" dirty="0"/>
              <a:t> -d </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Total </a:t>
            </a:r>
            <a:r>
              <a:rPr lang="fr-FR" sz="800" dirty="0" err="1"/>
              <a:t>Objects</a:t>
            </a:r>
            <a:r>
              <a:rPr lang="fr-FR" sz="800" dirty="0"/>
              <a:t> </a:t>
            </a:r>
            <a:r>
              <a:rPr lang="fr-FR" sz="800" dirty="0" err="1"/>
              <a:t>shown</a:t>
            </a:r>
            <a:r>
              <a:rPr lang="fr-FR" sz="800" dirty="0"/>
              <a:t>: 1</a:t>
            </a:r>
          </a:p>
          <a:p>
            <a:pPr>
              <a:spcBef>
                <a:spcPts val="0"/>
              </a:spcBef>
            </a:pPr>
            <a:endParaRPr lang="fr-FR" sz="800" dirty="0"/>
          </a:p>
          <a:p>
            <a:pPr>
              <a:spcBef>
                <a:spcPts val="0"/>
              </a:spcBef>
            </a:pPr>
            <a:r>
              <a:rPr lang="fr-FR" sz="800" dirty="0"/>
              <a:t># </a:t>
            </a:r>
            <a:r>
              <a:rPr lang="fr-FR" sz="800" dirty="0" err="1">
                <a:solidFill>
                  <a:srgbClr val="FF0000"/>
                </a:solidFill>
              </a:rPr>
              <a:t>fv.RsToRemoteBDHolder</a:t>
            </a:r>
            <a:endParaRPr lang="fr-FR" sz="800" dirty="0">
              <a:solidFill>
                <a:srgbClr val="FF0000"/>
              </a:solidFill>
            </a:endParaRPr>
          </a:p>
          <a:p>
            <a:pPr>
              <a:spcBef>
                <a:spcPts val="0"/>
              </a:spcBef>
            </a:pPr>
            <a:r>
              <a:rPr lang="fr-FR" sz="800" dirty="0" err="1"/>
              <a:t>tDn</a:t>
            </a:r>
            <a:r>
              <a:rPr lang="fr-FR" sz="800" dirty="0"/>
              <a:t>          : bd-[uni/</a:t>
            </a:r>
            <a:r>
              <a:rPr lang="fr-FR" sz="800" dirty="0" err="1"/>
              <a:t>tn-Subnet</a:t>
            </a:r>
            <a:r>
              <a:rPr lang="fr-FR" sz="800" dirty="0"/>
              <a:t>/BD-BD2]-</a:t>
            </a:r>
            <a:r>
              <a:rPr lang="fr-FR" sz="800" dirty="0" err="1"/>
              <a:t>isSvc</a:t>
            </a:r>
            <a:r>
              <a:rPr lang="fr-FR" sz="800" dirty="0"/>
              <a:t>-no</a:t>
            </a:r>
          </a:p>
          <a:p>
            <a:pPr>
              <a:spcBef>
                <a:spcPts val="0"/>
              </a:spcBef>
            </a:pPr>
            <a:r>
              <a:rPr lang="fr-FR" sz="800" dirty="0" err="1"/>
              <a:t>childAction</a:t>
            </a:r>
            <a:r>
              <a:rPr lang="fr-FR" sz="800" dirty="0"/>
              <a:t>  :</a:t>
            </a:r>
          </a:p>
          <a:p>
            <a:pPr>
              <a:spcBef>
                <a:spcPts val="0"/>
              </a:spcBef>
            </a:pPr>
            <a:r>
              <a:rPr lang="fr-FR" sz="800" dirty="0" err="1"/>
              <a:t>dn</a:t>
            </a:r>
            <a:r>
              <a:rPr lang="fr-FR" sz="800" dirty="0"/>
              <a:t>           : </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err="1"/>
              <a:t>forceResolve</a:t>
            </a:r>
            <a:r>
              <a:rPr lang="fr-FR" sz="800" dirty="0"/>
              <a:t> : </a:t>
            </a:r>
            <a:r>
              <a:rPr lang="fr-FR" sz="800" dirty="0" err="1"/>
              <a:t>yes</a:t>
            </a:r>
            <a:endParaRPr lang="fr-FR" sz="800" dirty="0"/>
          </a:p>
          <a:p>
            <a:pPr>
              <a:spcBef>
                <a:spcPts val="0"/>
              </a:spcBef>
            </a:pPr>
            <a:r>
              <a:rPr lang="fr-FR" sz="800" dirty="0" err="1"/>
              <a:t>lcOwn</a:t>
            </a:r>
            <a:r>
              <a:rPr lang="fr-FR" sz="800" dirty="0"/>
              <a:t>        : local</a:t>
            </a:r>
          </a:p>
          <a:p>
            <a:pPr>
              <a:spcBef>
                <a:spcPts val="0"/>
              </a:spcBef>
            </a:pPr>
            <a:r>
              <a:rPr lang="fr-FR" sz="800" dirty="0"/>
              <a:t>modTs        : 2016-03-24T15:04:41.028+01:00</a:t>
            </a:r>
          </a:p>
          <a:p>
            <a:pPr>
              <a:spcBef>
                <a:spcPts val="0"/>
              </a:spcBef>
            </a:pPr>
            <a:r>
              <a:rPr lang="fr-FR" sz="800" dirty="0" err="1"/>
              <a:t>rType</a:t>
            </a:r>
            <a:r>
              <a:rPr lang="fr-FR" sz="800" dirty="0"/>
              <a:t>        : mo</a:t>
            </a:r>
          </a:p>
          <a:p>
            <a:pPr>
              <a:spcBef>
                <a:spcPts val="0"/>
              </a:spcBef>
            </a:pPr>
            <a:r>
              <a:rPr lang="fr-FR" sz="800" dirty="0"/>
              <a:t>rn           : </a:t>
            </a:r>
            <a:r>
              <a:rPr lang="fr-FR" sz="800" dirty="0" err="1"/>
              <a:t>rstoRemoteBDHolder</a:t>
            </a:r>
            <a:r>
              <a:rPr lang="fr-FR" sz="800" dirty="0"/>
              <a:t>-[</a:t>
            </a:r>
            <a:r>
              <a:rPr lang="fr-FR" sz="800" b="1" dirty="0">
                <a:solidFill>
                  <a:srgbClr val="FF0000"/>
                </a:solidFill>
              </a:rPr>
              <a:t>bd-[uni/</a:t>
            </a:r>
            <a:r>
              <a:rPr lang="fr-FR" sz="800" b="1" dirty="0" err="1">
                <a:solidFill>
                  <a:srgbClr val="FF0000"/>
                </a:solidFill>
              </a:rPr>
              <a:t>tn-Subnet</a:t>
            </a:r>
            <a:r>
              <a:rPr lang="fr-FR" sz="800" b="1" dirty="0">
                <a:solidFill>
                  <a:srgbClr val="FF0000"/>
                </a:solidFill>
              </a:rPr>
              <a:t>/BD-BD2</a:t>
            </a:r>
            <a:r>
              <a:rPr lang="fr-FR" sz="800" dirty="0"/>
              <a:t>]-</a:t>
            </a:r>
            <a:r>
              <a:rPr lang="fr-FR" sz="800" dirty="0" err="1"/>
              <a:t>isSvc</a:t>
            </a:r>
            <a:r>
              <a:rPr lang="fr-FR" sz="800" dirty="0"/>
              <a:t>-no]</a:t>
            </a:r>
          </a:p>
          <a:p>
            <a:pPr>
              <a:spcBef>
                <a:spcPts val="0"/>
              </a:spcBef>
            </a:pPr>
            <a:r>
              <a:rPr lang="fr-FR" sz="800" dirty="0"/>
              <a:t>state        : </a:t>
            </a:r>
            <a:r>
              <a:rPr lang="fr-FR" sz="800" dirty="0" err="1"/>
              <a:t>formed</a:t>
            </a:r>
            <a:endParaRPr lang="fr-FR" sz="800" dirty="0"/>
          </a:p>
          <a:p>
            <a:pPr>
              <a:spcBef>
                <a:spcPts val="0"/>
              </a:spcBef>
            </a:pPr>
            <a:r>
              <a:rPr lang="fr-FR" sz="800" dirty="0" err="1"/>
              <a:t>stateQual</a:t>
            </a:r>
            <a:r>
              <a:rPr lang="fr-FR" sz="800" dirty="0"/>
              <a:t>    : none</a:t>
            </a:r>
          </a:p>
          <a:p>
            <a:pPr>
              <a:spcBef>
                <a:spcPts val="0"/>
              </a:spcBef>
            </a:pPr>
            <a:r>
              <a:rPr lang="fr-FR" sz="800" dirty="0" err="1"/>
              <a:t>status</a:t>
            </a:r>
            <a:r>
              <a:rPr lang="fr-FR" sz="800" dirty="0"/>
              <a:t>       :</a:t>
            </a:r>
          </a:p>
          <a:p>
            <a:pPr>
              <a:spcBef>
                <a:spcPts val="0"/>
              </a:spcBef>
            </a:pPr>
            <a:r>
              <a:rPr lang="fr-FR" sz="800" dirty="0" err="1"/>
              <a:t>tCl</a:t>
            </a:r>
            <a:r>
              <a:rPr lang="fr-FR" sz="800" dirty="0"/>
              <a:t>          : </a:t>
            </a:r>
            <a:r>
              <a:rPr lang="fr-FR" sz="800" dirty="0" err="1"/>
              <a:t>fvBDHolder</a:t>
            </a:r>
            <a:endParaRPr lang="fr-FR" sz="800" dirty="0"/>
          </a:p>
          <a:p>
            <a:pPr>
              <a:spcBef>
                <a:spcPts val="0"/>
              </a:spcBef>
            </a:pPr>
            <a:r>
              <a:rPr lang="fr-FR" sz="800" dirty="0" err="1"/>
              <a:t>tType</a:t>
            </a:r>
            <a:r>
              <a:rPr lang="fr-FR" sz="800" dirty="0"/>
              <a:t>        : mo</a:t>
            </a:r>
          </a:p>
          <a:p>
            <a:pPr>
              <a:spcBef>
                <a:spcPts val="0"/>
              </a:spcBef>
            </a:pPr>
            <a:endParaRPr lang="fr-FR" sz="800" dirty="0"/>
          </a:p>
          <a:p>
            <a:pPr>
              <a:spcBef>
                <a:spcPts val="0"/>
              </a:spcBef>
            </a:pPr>
            <a:r>
              <a:rPr lang="fr-FR" sz="800" dirty="0"/>
              <a:t>pod2-leaf3# </a:t>
            </a:r>
            <a:r>
              <a:rPr lang="fr-FR" sz="800" dirty="0" err="1"/>
              <a:t>moquery</a:t>
            </a:r>
            <a:r>
              <a:rPr lang="fr-FR" sz="800" dirty="0"/>
              <a:t> -d </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r>
              <a:rPr lang="fr-FR" sz="800" dirty="0"/>
              <a:t>Total </a:t>
            </a:r>
            <a:r>
              <a:rPr lang="fr-FR" sz="800" dirty="0" err="1"/>
              <a:t>Objects</a:t>
            </a:r>
            <a:r>
              <a:rPr lang="fr-FR" sz="800" dirty="0"/>
              <a:t> </a:t>
            </a:r>
            <a:r>
              <a:rPr lang="fr-FR" sz="800" dirty="0" err="1"/>
              <a:t>shown</a:t>
            </a:r>
            <a:r>
              <a:rPr lang="fr-FR" sz="800" dirty="0"/>
              <a:t>: 1</a:t>
            </a:r>
          </a:p>
          <a:p>
            <a:pPr>
              <a:spcBef>
                <a:spcPts val="0"/>
              </a:spcBef>
            </a:pPr>
            <a:endParaRPr lang="fr-FR" sz="800" dirty="0"/>
          </a:p>
          <a:p>
            <a:pPr>
              <a:spcBef>
                <a:spcPts val="0"/>
              </a:spcBef>
            </a:pPr>
            <a:r>
              <a:rPr lang="fr-FR" sz="800" dirty="0"/>
              <a:t># </a:t>
            </a:r>
            <a:r>
              <a:rPr lang="fr-FR" sz="800" dirty="0" err="1"/>
              <a:t>fv.Cons</a:t>
            </a:r>
            <a:endParaRPr lang="fr-FR" sz="800" dirty="0"/>
          </a:p>
          <a:p>
            <a:pPr>
              <a:spcBef>
                <a:spcPts val="0"/>
              </a:spcBef>
            </a:pPr>
            <a:r>
              <a:rPr lang="fr-FR" sz="800" dirty="0" err="1"/>
              <a:t>consDn</a:t>
            </a:r>
            <a:r>
              <a:rPr lang="fr-FR" sz="800" dirty="0"/>
              <a:t>       : </a:t>
            </a:r>
            <a:r>
              <a:rPr lang="fr-FR" sz="800" dirty="0" err="1"/>
              <a:t>cdef</a:t>
            </a:r>
            <a:r>
              <a:rPr lang="fr-FR" sz="800" dirty="0"/>
              <a:t>-[uni/</a:t>
            </a:r>
            <a:r>
              <a:rPr lang="fr-FR" sz="800" dirty="0" err="1"/>
              <a:t>tn-Subnet</a:t>
            </a:r>
            <a:r>
              <a:rPr lang="fr-FR" sz="800" dirty="0"/>
              <a:t>/</a:t>
            </a:r>
            <a:r>
              <a:rPr lang="fr-FR" sz="800" dirty="0" err="1"/>
              <a:t>b</a:t>
            </a:r>
            <a:r>
              <a:rPr lang="fr-FR" sz="800" b="1" dirty="0" err="1">
                <a:solidFill>
                  <a:srgbClr val="FF0000"/>
                </a:solidFill>
              </a:rPr>
              <a:t>rc</a:t>
            </a:r>
            <a:r>
              <a:rPr lang="fr-FR" sz="800" b="1" dirty="0">
                <a:solidFill>
                  <a:srgbClr val="FF0000"/>
                </a:solidFill>
              </a:rPr>
              <a:t>-ICMP</a:t>
            </a:r>
            <a:r>
              <a:rPr lang="fr-FR" sz="800" dirty="0"/>
              <a:t>]/</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solidFill>
                  <a:srgbClr val="FF0000"/>
                </a:solidFill>
              </a:rPr>
              <a:t>fr</a:t>
            </a:r>
            <a:r>
              <a:rPr lang="fr-FR" sz="800" dirty="0">
                <a:solidFill>
                  <a:srgbClr val="FF0000"/>
                </a:solidFill>
              </a:rPr>
              <a:t>-</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a:t>
            </a:r>
            <a:r>
              <a:rPr lang="fr-FR" sz="800" dirty="0">
                <a:solidFill>
                  <a:srgbClr val="FF0000"/>
                </a:solidFill>
              </a:rPr>
              <a:t>epg-EPG1</a:t>
            </a:r>
            <a:r>
              <a:rPr lang="fr-FR" sz="800" dirty="0"/>
              <a:t>]-</a:t>
            </a:r>
            <a:r>
              <a:rPr lang="fr-FR" sz="800" dirty="0" err="1"/>
              <a:t>any</a:t>
            </a:r>
            <a:r>
              <a:rPr lang="fr-FR" sz="800" dirty="0"/>
              <a:t>-no]/</a:t>
            </a:r>
            <a:r>
              <a:rPr lang="fr-FR" sz="800" dirty="0">
                <a:solidFill>
                  <a:srgbClr val="FF0000"/>
                </a:solidFill>
              </a:rPr>
              <a:t>to-</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a:t>
            </a:r>
            <a:r>
              <a:rPr lang="fr-FR" sz="800" dirty="0">
                <a:solidFill>
                  <a:srgbClr val="FF0000"/>
                </a:solidFill>
              </a:rPr>
              <a:t>epg-EPG-2</a:t>
            </a:r>
            <a:r>
              <a:rPr lang="fr-FR" sz="800" dirty="0"/>
              <a:t>]-</a:t>
            </a:r>
            <a:r>
              <a:rPr lang="fr-FR" sz="800" dirty="0" err="1"/>
              <a:t>any</a:t>
            </a:r>
            <a:r>
              <a:rPr lang="fr-FR" sz="800" dirty="0"/>
              <a:t>-no]</a:t>
            </a:r>
          </a:p>
          <a:p>
            <a:pPr>
              <a:spcBef>
                <a:spcPts val="0"/>
              </a:spcBef>
            </a:pPr>
            <a:r>
              <a:rPr lang="fr-FR" sz="800" dirty="0" err="1"/>
              <a:t>childAction</a:t>
            </a:r>
            <a:r>
              <a:rPr lang="fr-FR" sz="800" dirty="0"/>
              <a:t>  :</a:t>
            </a:r>
          </a:p>
          <a:p>
            <a:pPr>
              <a:spcBef>
                <a:spcPts val="0"/>
              </a:spcBef>
            </a:pPr>
            <a:r>
              <a:rPr lang="fr-FR" sz="800" dirty="0" err="1"/>
              <a:t>dn</a:t>
            </a:r>
            <a:r>
              <a:rPr lang="fr-FR" sz="800" dirty="0"/>
              <a:t>           : </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r>
              <a:rPr lang="fr-FR" sz="800" dirty="0" err="1"/>
              <a:t>lcOwn</a:t>
            </a:r>
            <a:r>
              <a:rPr lang="fr-FR" sz="800" dirty="0"/>
              <a:t>        : local</a:t>
            </a:r>
          </a:p>
          <a:p>
            <a:pPr>
              <a:spcBef>
                <a:spcPts val="0"/>
              </a:spcBef>
            </a:pPr>
            <a:r>
              <a:rPr lang="fr-FR" sz="800" dirty="0"/>
              <a:t>modTs        : 2016-03-24T15:04:40.983+01:00</a:t>
            </a:r>
          </a:p>
          <a:p>
            <a:pPr>
              <a:spcBef>
                <a:spcPts val="0"/>
              </a:spcBef>
            </a:pPr>
            <a:r>
              <a:rPr lang="fr-FR" sz="800" dirty="0" err="1"/>
              <a:t>name</a:t>
            </a:r>
            <a:r>
              <a:rPr lang="fr-FR" sz="800" dirty="0"/>
              <a:t>         :</a:t>
            </a:r>
          </a:p>
          <a:p>
            <a:pPr>
              <a:spcBef>
                <a:spcPts val="0"/>
              </a:spcBef>
            </a:pPr>
            <a:r>
              <a:rPr lang="fr-FR" sz="800" dirty="0"/>
              <a:t>rn           : 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r>
              <a:rPr lang="fr-FR" sz="800" dirty="0" err="1"/>
              <a:t>status</a:t>
            </a:r>
            <a:r>
              <a:rPr lang="fr-FR" sz="800" dirty="0"/>
              <a:t>       :</a:t>
            </a:r>
          </a:p>
          <a:p>
            <a:pPr>
              <a:spcBef>
                <a:spcPts val="0"/>
              </a:spcBef>
            </a:pPr>
            <a:endParaRPr lang="fr-FR" sz="800" dirty="0"/>
          </a:p>
          <a:p>
            <a:pPr>
              <a:spcBef>
                <a:spcPts val="0"/>
              </a:spcBef>
            </a:pPr>
            <a:endParaRPr lang="fr-FR" sz="800" dirty="0"/>
          </a:p>
        </p:txBody>
      </p:sp>
    </p:spTree>
    <p:extLst>
      <p:ext uri="{BB962C8B-B14F-4D97-AF65-F5344CB8AC3E}">
        <p14:creationId xmlns:p14="http://schemas.microsoft.com/office/powerpoint/2010/main" val="2193795714"/>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87" y="0"/>
            <a:ext cx="8345488" cy="731837"/>
          </a:xfrm>
        </p:spPr>
        <p:txBody>
          <a:bodyPr/>
          <a:lstStyle/>
          <a:p>
            <a:r>
              <a:rPr lang="fr-FR" dirty="0" err="1" smtClean="0"/>
              <a:t>Simplified</a:t>
            </a:r>
            <a:r>
              <a:rPr lang="fr-FR" dirty="0" smtClean="0"/>
              <a:t> </a:t>
            </a:r>
            <a:r>
              <a:rPr lang="fr-FR" dirty="0" err="1" smtClean="0"/>
              <a:t>Remote</a:t>
            </a:r>
            <a:r>
              <a:rPr lang="fr-FR" dirty="0" smtClean="0"/>
              <a:t> </a:t>
            </a:r>
            <a:r>
              <a:rPr lang="fr-FR" dirty="0" err="1" smtClean="0"/>
              <a:t>policy</a:t>
            </a:r>
            <a:r>
              <a:rPr lang="fr-FR" dirty="0" smtClean="0"/>
              <a:t> for </a:t>
            </a:r>
            <a:r>
              <a:rPr lang="fr-FR" dirty="0" err="1" smtClean="0"/>
              <a:t>step</a:t>
            </a:r>
            <a:r>
              <a:rPr lang="fr-FR" dirty="0" smtClean="0"/>
              <a:t> 4</a:t>
            </a:r>
            <a:endParaRPr lang="fr-FR" dirty="0"/>
          </a:p>
        </p:txBody>
      </p:sp>
      <p:sp>
        <p:nvSpPr>
          <p:cNvPr id="4" name="Rectangle 3"/>
          <p:cNvSpPr/>
          <p:nvPr/>
        </p:nvSpPr>
        <p:spPr>
          <a:xfrm>
            <a:off x="2138551" y="903436"/>
            <a:ext cx="1143000" cy="3048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fvRemotePolHolder</a:t>
            </a:r>
            <a:endParaRPr lang="en-US" sz="700" b="1" dirty="0" smtClean="0">
              <a:solidFill>
                <a:srgbClr val="FF0000"/>
              </a:solidFill>
            </a:endParaRPr>
          </a:p>
          <a:p>
            <a:pPr algn="ctr"/>
            <a:r>
              <a:rPr lang="en-US" sz="700" b="1" dirty="0" smtClean="0">
                <a:solidFill>
                  <a:schemeClr val="accent1"/>
                </a:solidFill>
              </a:rPr>
              <a:t>Leaf always there</a:t>
            </a:r>
            <a:endParaRPr lang="en-US" sz="700" b="1" dirty="0">
              <a:solidFill>
                <a:schemeClr val="accent1"/>
              </a:solidFill>
            </a:endParaRPr>
          </a:p>
        </p:txBody>
      </p:sp>
      <p:sp>
        <p:nvSpPr>
          <p:cNvPr id="5" name="Rectangle 4"/>
          <p:cNvSpPr/>
          <p:nvPr/>
        </p:nvSpPr>
        <p:spPr>
          <a:xfrm>
            <a:off x="1736429" y="2674252"/>
            <a:ext cx="1371600" cy="37605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fvRsToRemoteBDDef</a:t>
            </a:r>
            <a:endParaRPr lang="en-US" sz="700" b="1" dirty="0" smtClean="0">
              <a:solidFill>
                <a:srgbClr val="FF0000"/>
              </a:solidFill>
            </a:endParaRPr>
          </a:p>
          <a:p>
            <a:pPr algn="ctr"/>
            <a:r>
              <a:rPr lang="en-US" sz="700" b="1" dirty="0" smtClean="0">
                <a:solidFill>
                  <a:srgbClr val="FF0000"/>
                </a:solidFill>
              </a:rPr>
              <a:t>(only for BD with local Path)</a:t>
            </a:r>
          </a:p>
        </p:txBody>
      </p:sp>
      <p:cxnSp>
        <p:nvCxnSpPr>
          <p:cNvPr id="6" name="Straight Connector 5"/>
          <p:cNvCxnSpPr>
            <a:stCxn id="5" idx="0"/>
            <a:endCxn id="4" idx="2"/>
          </p:cNvCxnSpPr>
          <p:nvPr/>
        </p:nvCxnSpPr>
        <p:spPr>
          <a:xfrm flipV="1">
            <a:off x="2422229" y="1208236"/>
            <a:ext cx="287822" cy="1466016"/>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2176651" y="3307841"/>
            <a:ext cx="838200" cy="44461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a:p>
            <a:pPr algn="ctr"/>
            <a:r>
              <a:rPr lang="en-US" sz="700" b="1" dirty="0" smtClean="0">
                <a:solidFill>
                  <a:schemeClr val="accent1"/>
                </a:solidFill>
              </a:rPr>
              <a:t>(one per EPG consuming the BD on that leaf)</a:t>
            </a:r>
          </a:p>
        </p:txBody>
      </p:sp>
      <p:cxnSp>
        <p:nvCxnSpPr>
          <p:cNvPr id="8" name="Straight Connector 7"/>
          <p:cNvCxnSpPr>
            <a:stCxn id="7" idx="0"/>
            <a:endCxn id="5" idx="2"/>
          </p:cNvCxnSpPr>
          <p:nvPr/>
        </p:nvCxnSpPr>
        <p:spPr>
          <a:xfrm flipH="1" flipV="1">
            <a:off x="2422229" y="3050309"/>
            <a:ext cx="173522" cy="257532"/>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170"/>
          <p:cNvCxnSpPr>
            <a:stCxn id="10" idx="3"/>
            <a:endCxn id="29" idx="1"/>
          </p:cNvCxnSpPr>
          <p:nvPr/>
        </p:nvCxnSpPr>
        <p:spPr>
          <a:xfrm>
            <a:off x="3967352" y="3164611"/>
            <a:ext cx="1619102" cy="583333"/>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281551" y="3050310"/>
            <a:ext cx="685801" cy="22860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p:txBody>
      </p:sp>
      <p:cxnSp>
        <p:nvCxnSpPr>
          <p:cNvPr id="11" name="Straight Connector 10"/>
          <p:cNvCxnSpPr>
            <a:stCxn id="10" idx="0"/>
            <a:endCxn id="12" idx="2"/>
          </p:cNvCxnSpPr>
          <p:nvPr/>
        </p:nvCxnSpPr>
        <p:spPr>
          <a:xfrm flipH="1" flipV="1">
            <a:off x="3538726" y="2589317"/>
            <a:ext cx="85726" cy="460993"/>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939687" y="2207876"/>
            <a:ext cx="1198078" cy="38144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fvRsToRemoteBDHolder</a:t>
            </a:r>
            <a:endParaRPr lang="en-US" sz="700" b="1" dirty="0" smtClean="0">
              <a:solidFill>
                <a:srgbClr val="FF0000"/>
              </a:solidFill>
            </a:endParaRPr>
          </a:p>
          <a:p>
            <a:pPr algn="ctr"/>
            <a:r>
              <a:rPr lang="en-US" sz="700" b="1" dirty="0" smtClean="0">
                <a:solidFill>
                  <a:srgbClr val="FF0000"/>
                </a:solidFill>
              </a:rPr>
              <a:t>(on for each BD with local path or not)</a:t>
            </a:r>
          </a:p>
        </p:txBody>
      </p:sp>
      <p:cxnSp>
        <p:nvCxnSpPr>
          <p:cNvPr id="13" name="Straight Connector 12"/>
          <p:cNvCxnSpPr>
            <a:stCxn id="12" idx="0"/>
            <a:endCxn id="4" idx="2"/>
          </p:cNvCxnSpPr>
          <p:nvPr/>
        </p:nvCxnSpPr>
        <p:spPr>
          <a:xfrm flipH="1" flipV="1">
            <a:off x="2710051" y="1208236"/>
            <a:ext cx="828675" cy="999640"/>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995680" y="1716705"/>
            <a:ext cx="1107280"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fvRsToRemoteCtxDef</a:t>
            </a:r>
            <a:endParaRPr lang="en-US" sz="700" b="1" dirty="0" smtClean="0">
              <a:solidFill>
                <a:srgbClr val="FF0000"/>
              </a:solidFill>
            </a:endParaRPr>
          </a:p>
        </p:txBody>
      </p:sp>
      <p:sp>
        <p:nvSpPr>
          <p:cNvPr id="15" name="Rectangle 14"/>
          <p:cNvSpPr/>
          <p:nvPr/>
        </p:nvSpPr>
        <p:spPr>
          <a:xfrm>
            <a:off x="1224150" y="2131676"/>
            <a:ext cx="685801"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fvCons</a:t>
            </a:r>
            <a:endParaRPr lang="en-US" sz="700" b="1" dirty="0" smtClean="0">
              <a:solidFill>
                <a:srgbClr val="FF0000"/>
              </a:solidFill>
            </a:endParaRPr>
          </a:p>
        </p:txBody>
      </p:sp>
      <p:cxnSp>
        <p:nvCxnSpPr>
          <p:cNvPr id="16" name="Straight Connector 15"/>
          <p:cNvCxnSpPr>
            <a:stCxn id="14" idx="0"/>
            <a:endCxn id="4" idx="2"/>
          </p:cNvCxnSpPr>
          <p:nvPr/>
        </p:nvCxnSpPr>
        <p:spPr>
          <a:xfrm flipV="1">
            <a:off x="1549320" y="1208236"/>
            <a:ext cx="1160731" cy="5084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0"/>
            <a:endCxn id="14" idx="2"/>
          </p:cNvCxnSpPr>
          <p:nvPr/>
        </p:nvCxnSpPr>
        <p:spPr>
          <a:xfrm flipH="1" flipV="1">
            <a:off x="1549320" y="1869105"/>
            <a:ext cx="17731" cy="262571"/>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253320" y="3062510"/>
            <a:ext cx="704039" cy="276999"/>
          </a:xfrm>
          <a:prstGeom prst="rect">
            <a:avLst/>
          </a:prstGeom>
          <a:noFill/>
        </p:spPr>
        <p:txBody>
          <a:bodyPr wrap="none" rtlCol="0">
            <a:spAutoFit/>
          </a:bodyPr>
          <a:lstStyle/>
          <a:p>
            <a:r>
              <a:rPr lang="fr-FR" sz="1200" dirty="0" err="1" smtClean="0">
                <a:solidFill>
                  <a:schemeClr val="accent1"/>
                </a:solidFill>
              </a:rPr>
              <a:t>consDn</a:t>
            </a:r>
            <a:endParaRPr lang="fr-FR" sz="1200" dirty="0">
              <a:solidFill>
                <a:schemeClr val="accent1"/>
              </a:solidFill>
            </a:endParaRPr>
          </a:p>
        </p:txBody>
      </p:sp>
      <p:sp>
        <p:nvSpPr>
          <p:cNvPr id="23" name="Oval 22"/>
          <p:cNvSpPr/>
          <p:nvPr/>
        </p:nvSpPr>
        <p:spPr>
          <a:xfrm>
            <a:off x="3072117" y="2961061"/>
            <a:ext cx="1104668" cy="378872"/>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29" name="Rectangle 28"/>
          <p:cNvSpPr/>
          <p:nvPr/>
        </p:nvSpPr>
        <p:spPr>
          <a:xfrm>
            <a:off x="5586454" y="3648830"/>
            <a:ext cx="629095" cy="198227"/>
          </a:xfrm>
          <a:prstGeom prst="rect">
            <a:avLst/>
          </a:prstGeom>
        </p:spPr>
        <p:style>
          <a:lnRef idx="1">
            <a:schemeClr val="accent5"/>
          </a:lnRef>
          <a:fillRef idx="2">
            <a:schemeClr val="accent5"/>
          </a:fillRef>
          <a:effectRef idx="1">
            <a:schemeClr val="accent5"/>
          </a:effectRef>
          <a:fontRef idx="minor">
            <a:schemeClr val="dk1"/>
          </a:fontRef>
        </p:style>
        <p:txBody>
          <a:bodyPr lIns="68589" tIns="34295" rIns="68589" bIns="34295" rtlCol="0" anchor="ctr"/>
          <a:lstStyle/>
          <a:p>
            <a:pPr algn="ctr"/>
            <a:r>
              <a:rPr lang="en-US" sz="700" b="1" dirty="0" err="1" smtClean="0">
                <a:solidFill>
                  <a:srgbClr val="FF0000"/>
                </a:solidFill>
              </a:rPr>
              <a:t>vzToEPg</a:t>
            </a:r>
            <a:endParaRPr lang="en-US" sz="700" b="1" dirty="0" smtClean="0">
              <a:solidFill>
                <a:srgbClr val="FF0000"/>
              </a:solidFill>
            </a:endParaRPr>
          </a:p>
        </p:txBody>
      </p:sp>
      <p:sp>
        <p:nvSpPr>
          <p:cNvPr id="38" name="Rectangle 37"/>
          <p:cNvSpPr/>
          <p:nvPr/>
        </p:nvSpPr>
        <p:spPr>
          <a:xfrm>
            <a:off x="6372700" y="1238762"/>
            <a:ext cx="557356" cy="209954"/>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fvCtxDef</a:t>
            </a:r>
            <a:endParaRPr lang="en-US" sz="700" b="1" dirty="0" smtClean="0">
              <a:solidFill>
                <a:srgbClr val="FF0000"/>
              </a:solidFill>
            </a:endParaRPr>
          </a:p>
        </p:txBody>
      </p:sp>
      <p:sp>
        <p:nvSpPr>
          <p:cNvPr id="39" name="Rectangle 38"/>
          <p:cNvSpPr/>
          <p:nvPr/>
        </p:nvSpPr>
        <p:spPr>
          <a:xfrm>
            <a:off x="7855429" y="1550905"/>
            <a:ext cx="658646" cy="220097"/>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fvBDDef</a:t>
            </a:r>
            <a:endParaRPr lang="en-US" sz="700" b="1" dirty="0" smtClean="0">
              <a:solidFill>
                <a:srgbClr val="FF0000"/>
              </a:solidFill>
            </a:endParaRPr>
          </a:p>
        </p:txBody>
      </p:sp>
      <p:sp>
        <p:nvSpPr>
          <p:cNvPr id="40" name="Rectangle 39"/>
          <p:cNvSpPr/>
          <p:nvPr/>
        </p:nvSpPr>
        <p:spPr>
          <a:xfrm>
            <a:off x="7404373" y="665409"/>
            <a:ext cx="656922" cy="1687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smtClean="0">
                <a:solidFill>
                  <a:srgbClr val="FF0000"/>
                </a:solidFill>
              </a:rPr>
              <a:t>UNI</a:t>
            </a:r>
          </a:p>
        </p:txBody>
      </p:sp>
      <p:cxnSp>
        <p:nvCxnSpPr>
          <p:cNvPr id="41" name="Straight Connector 40"/>
          <p:cNvCxnSpPr>
            <a:stCxn id="39" idx="0"/>
            <a:endCxn id="40" idx="2"/>
          </p:cNvCxnSpPr>
          <p:nvPr/>
        </p:nvCxnSpPr>
        <p:spPr>
          <a:xfrm flipH="1" flipV="1">
            <a:off x="7732834" y="834190"/>
            <a:ext cx="451918" cy="716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8" idx="0"/>
            <a:endCxn id="40" idx="2"/>
          </p:cNvCxnSpPr>
          <p:nvPr/>
        </p:nvCxnSpPr>
        <p:spPr>
          <a:xfrm flipV="1">
            <a:off x="6651378" y="834190"/>
            <a:ext cx="1081456" cy="404572"/>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6732056" y="2376681"/>
            <a:ext cx="1143000" cy="169933"/>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fv.AssocBDDefCont</a:t>
            </a:r>
            <a:endParaRPr lang="en-US" sz="700" b="1" dirty="0" smtClean="0">
              <a:solidFill>
                <a:srgbClr val="FF0000"/>
              </a:solidFill>
            </a:endParaRPr>
          </a:p>
        </p:txBody>
      </p:sp>
      <p:cxnSp>
        <p:nvCxnSpPr>
          <p:cNvPr id="44" name="Straight Arrow Connector 170"/>
          <p:cNvCxnSpPr>
            <a:stCxn id="43" idx="0"/>
            <a:endCxn id="39" idx="2"/>
          </p:cNvCxnSpPr>
          <p:nvPr/>
        </p:nvCxnSpPr>
        <p:spPr>
          <a:xfrm flipV="1">
            <a:off x="7303556" y="1771002"/>
            <a:ext cx="881196" cy="605679"/>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3" idx="0"/>
            <a:endCxn id="38" idx="2"/>
          </p:cNvCxnSpPr>
          <p:nvPr/>
        </p:nvCxnSpPr>
        <p:spPr>
          <a:xfrm flipH="1" flipV="1">
            <a:off x="6651378" y="1448716"/>
            <a:ext cx="652178" cy="927965"/>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059300" y="4175713"/>
            <a:ext cx="771435" cy="15240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fvEpP</a:t>
            </a:r>
            <a:endParaRPr lang="en-US" sz="700" b="1" dirty="0">
              <a:solidFill>
                <a:schemeClr val="accent1"/>
              </a:solidFill>
            </a:endParaRPr>
          </a:p>
        </p:txBody>
      </p:sp>
      <p:sp>
        <p:nvSpPr>
          <p:cNvPr id="47" name="Rectangle 46"/>
          <p:cNvSpPr/>
          <p:nvPr/>
        </p:nvSpPr>
        <p:spPr>
          <a:xfrm>
            <a:off x="7517548" y="2877608"/>
            <a:ext cx="1064893" cy="174181"/>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fvBDHolder</a:t>
            </a:r>
            <a:endParaRPr lang="en-US" sz="700" b="1" dirty="0">
              <a:solidFill>
                <a:schemeClr val="accent1"/>
              </a:solidFill>
            </a:endParaRPr>
          </a:p>
        </p:txBody>
      </p:sp>
      <p:cxnSp>
        <p:nvCxnSpPr>
          <p:cNvPr id="50" name="Straight Connector 49"/>
          <p:cNvCxnSpPr>
            <a:stCxn id="47" idx="0"/>
            <a:endCxn id="40" idx="2"/>
          </p:cNvCxnSpPr>
          <p:nvPr/>
        </p:nvCxnSpPr>
        <p:spPr>
          <a:xfrm flipH="1" flipV="1">
            <a:off x="7732834" y="834190"/>
            <a:ext cx="317161" cy="2043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Arrow Connector 170"/>
          <p:cNvCxnSpPr>
            <a:stCxn id="39" idx="1"/>
            <a:endCxn id="38" idx="3"/>
          </p:cNvCxnSpPr>
          <p:nvPr/>
        </p:nvCxnSpPr>
        <p:spPr>
          <a:xfrm flipH="1" flipV="1">
            <a:off x="6930056" y="1343739"/>
            <a:ext cx="925373" cy="317215"/>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7442446" y="4404390"/>
            <a:ext cx="1347752" cy="247650"/>
          </a:xfrm>
          <a:prstGeom prst="rect">
            <a:avLst/>
          </a:prstGeom>
        </p:spPr>
        <p:style>
          <a:lnRef idx="1">
            <a:schemeClr val="accent3"/>
          </a:lnRef>
          <a:fillRef idx="2">
            <a:schemeClr val="accent3"/>
          </a:fillRef>
          <a:effectRef idx="1">
            <a:schemeClr val="accent3"/>
          </a:effectRef>
          <a:fontRef idx="minor">
            <a:schemeClr val="dk1"/>
          </a:fontRef>
        </p:style>
        <p:txBody>
          <a:bodyPr lIns="68589" tIns="34295" rIns="68589" bIns="34295" rtlCol="0" anchor="ctr"/>
          <a:lstStyle/>
          <a:p>
            <a:pPr algn="ctr"/>
            <a:r>
              <a:rPr lang="en-US" sz="700" b="1" dirty="0" err="1" smtClean="0">
                <a:solidFill>
                  <a:srgbClr val="FF0000"/>
                </a:solidFill>
              </a:rPr>
              <a:t>ipRouteDef</a:t>
            </a:r>
            <a:endParaRPr lang="en-US" sz="700" b="1" dirty="0" smtClean="0">
              <a:solidFill>
                <a:srgbClr val="FF0000"/>
              </a:solidFill>
            </a:endParaRPr>
          </a:p>
          <a:p>
            <a:pPr algn="ctr"/>
            <a:r>
              <a:rPr lang="en-US" sz="700" b="1" dirty="0" smtClean="0">
                <a:solidFill>
                  <a:schemeClr val="tx2"/>
                </a:solidFill>
              </a:rPr>
              <a:t>(subnet under the BD)</a:t>
            </a:r>
            <a:endParaRPr lang="en-US" sz="700" b="1" dirty="0">
              <a:solidFill>
                <a:schemeClr val="tx2"/>
              </a:solidFill>
            </a:endParaRPr>
          </a:p>
        </p:txBody>
      </p:sp>
      <p:cxnSp>
        <p:nvCxnSpPr>
          <p:cNvPr id="56" name="Straight Connector 55"/>
          <p:cNvCxnSpPr>
            <a:stCxn id="55" idx="0"/>
            <a:endCxn id="47" idx="2"/>
          </p:cNvCxnSpPr>
          <p:nvPr/>
        </p:nvCxnSpPr>
        <p:spPr>
          <a:xfrm flipH="1" flipV="1">
            <a:off x="8049995" y="3051789"/>
            <a:ext cx="66327" cy="1352601"/>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Arrow Connector 170"/>
          <p:cNvCxnSpPr>
            <a:stCxn id="15" idx="3"/>
            <a:endCxn id="39" idx="1"/>
          </p:cNvCxnSpPr>
          <p:nvPr/>
        </p:nvCxnSpPr>
        <p:spPr>
          <a:xfrm flipV="1">
            <a:off x="1909951" y="1660954"/>
            <a:ext cx="5945478" cy="546922"/>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170"/>
          <p:cNvCxnSpPr>
            <a:stCxn id="7" idx="3"/>
            <a:endCxn id="46" idx="1"/>
          </p:cNvCxnSpPr>
          <p:nvPr/>
        </p:nvCxnSpPr>
        <p:spPr>
          <a:xfrm>
            <a:off x="3014851" y="3530146"/>
            <a:ext cx="3044449" cy="721767"/>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170"/>
          <p:cNvCxnSpPr>
            <a:stCxn id="10" idx="3"/>
            <a:endCxn id="39" idx="1"/>
          </p:cNvCxnSpPr>
          <p:nvPr/>
        </p:nvCxnSpPr>
        <p:spPr>
          <a:xfrm flipV="1">
            <a:off x="3967352" y="1660954"/>
            <a:ext cx="3888077" cy="1503657"/>
          </a:xfrm>
          <a:prstGeom prst="straightConnector1">
            <a:avLst/>
          </a:prstGeom>
          <a:ln cap="flat">
            <a:solidFill>
              <a:schemeClr val="accent6">
                <a:lumMod val="7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38" idx="1"/>
          </p:cNvCxnSpPr>
          <p:nvPr/>
        </p:nvCxnSpPr>
        <p:spPr>
          <a:xfrm flipV="1">
            <a:off x="2138551" y="1343739"/>
            <a:ext cx="4234149" cy="512160"/>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12" idx="3"/>
            <a:endCxn id="47" idx="1"/>
          </p:cNvCxnSpPr>
          <p:nvPr/>
        </p:nvCxnSpPr>
        <p:spPr>
          <a:xfrm>
            <a:off x="4137765" y="2398597"/>
            <a:ext cx="3379783" cy="566102"/>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 idx="3"/>
            <a:endCxn id="39" idx="1"/>
          </p:cNvCxnSpPr>
          <p:nvPr/>
        </p:nvCxnSpPr>
        <p:spPr>
          <a:xfrm flipV="1">
            <a:off x="3108029" y="1660954"/>
            <a:ext cx="4747400" cy="1201327"/>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2691353" y="2001816"/>
            <a:ext cx="1711597" cy="672435"/>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81" name="Oval 80"/>
          <p:cNvSpPr/>
          <p:nvPr/>
        </p:nvSpPr>
        <p:spPr>
          <a:xfrm>
            <a:off x="5332718" y="3530146"/>
            <a:ext cx="1112299" cy="424399"/>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82" name="Oval 81"/>
          <p:cNvSpPr/>
          <p:nvPr/>
        </p:nvSpPr>
        <p:spPr>
          <a:xfrm>
            <a:off x="7025188" y="4328113"/>
            <a:ext cx="2118812" cy="357777"/>
          </a:xfrm>
          <a:prstGeom prst="ellipse">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49126127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400036" indent="-342900">
              <a:buFont typeface="+mj-lt"/>
              <a:buAutoNum type="arabicPeriod"/>
            </a:pPr>
            <a:r>
              <a:rPr lang="en-US" sz="1500" dirty="0"/>
              <a:t>Contract is pushed to leaf (this is what we configured here)</a:t>
            </a:r>
          </a:p>
          <a:p>
            <a:pPr marL="400036" indent="-342900">
              <a:buFont typeface="+mj-lt"/>
              <a:buAutoNum type="arabicPeriod"/>
            </a:pPr>
            <a:r>
              <a:rPr lang="en-US" sz="1500" dirty="0"/>
              <a:t>Some </a:t>
            </a:r>
            <a:r>
              <a:rPr lang="en-US" sz="1500" dirty="0" err="1"/>
              <a:t>remotePolicyHolder</a:t>
            </a:r>
            <a:r>
              <a:rPr lang="en-US" sz="1500" dirty="0"/>
              <a:t>  and </a:t>
            </a:r>
            <a:r>
              <a:rPr lang="en-US" sz="1500" dirty="0" err="1"/>
              <a:t>fvCons</a:t>
            </a:r>
            <a:r>
              <a:rPr lang="en-US" sz="1500" dirty="0"/>
              <a:t> are created to express the relation between EPG1 and EPG2 on that leaf</a:t>
            </a:r>
          </a:p>
          <a:p>
            <a:pPr marL="400036" indent="-342900">
              <a:buFont typeface="+mj-lt"/>
              <a:buAutoNum type="arabicPeriod"/>
            </a:pPr>
            <a:r>
              <a:rPr lang="en-US" sz="1500" dirty="0" err="1"/>
              <a:t>vzToEPg</a:t>
            </a:r>
            <a:r>
              <a:rPr lang="en-US" sz="1500" dirty="0"/>
              <a:t> is created (it will lead to concrete MO to create the zoning-rule)</a:t>
            </a:r>
          </a:p>
          <a:p>
            <a:pPr marL="400036" indent="-342900">
              <a:buFont typeface="+mj-lt"/>
              <a:buAutoNum type="arabicPeriod"/>
            </a:pPr>
            <a:r>
              <a:rPr lang="en-US" sz="1500" dirty="0"/>
              <a:t>As we do not have yet BD2 that contains EPG2, we create </a:t>
            </a:r>
            <a:r>
              <a:rPr lang="en-US" sz="1500" dirty="0" err="1"/>
              <a:t>remoteBDHolder</a:t>
            </a:r>
            <a:r>
              <a:rPr lang="en-US" sz="1500" dirty="0"/>
              <a:t> MO and consumer </a:t>
            </a:r>
          </a:p>
          <a:p>
            <a:pPr marL="400036" indent="-342900">
              <a:buFont typeface="+mj-lt"/>
              <a:buAutoNum type="arabicPeriod"/>
            </a:pPr>
            <a:r>
              <a:rPr lang="en-US" sz="1500" dirty="0"/>
              <a:t>Finally we create BD2 and its child subnet</a:t>
            </a:r>
          </a:p>
          <a:p>
            <a:endParaRPr lang="fr-FR" dirty="0"/>
          </a:p>
        </p:txBody>
      </p:sp>
      <p:sp>
        <p:nvSpPr>
          <p:cNvPr id="3" name="Title 2"/>
          <p:cNvSpPr>
            <a:spLocks noGrp="1"/>
          </p:cNvSpPr>
          <p:nvPr>
            <p:ph type="title"/>
          </p:nvPr>
        </p:nvSpPr>
        <p:spPr/>
        <p:txBody>
          <a:bodyPr/>
          <a:lstStyle/>
          <a:p>
            <a:endParaRPr lang="fr-FR"/>
          </a:p>
        </p:txBody>
      </p:sp>
    </p:spTree>
    <p:extLst>
      <p:ext uri="{BB962C8B-B14F-4D97-AF65-F5344CB8AC3E}">
        <p14:creationId xmlns:p14="http://schemas.microsoft.com/office/powerpoint/2010/main" val="332743393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2495" y="505426"/>
            <a:ext cx="8852231" cy="4212571"/>
          </a:xfrm>
        </p:spPr>
        <p:txBody>
          <a:bodyPr/>
          <a:lstStyle/>
          <a:p>
            <a:pPr>
              <a:spcBef>
                <a:spcPts val="0"/>
              </a:spcBef>
            </a:pPr>
            <a:r>
              <a:rPr lang="fr-FR" sz="800" dirty="0"/>
              <a:t>pod2-leaf3# </a:t>
            </a:r>
            <a:r>
              <a:rPr lang="fr-FR" sz="800" dirty="0" err="1"/>
              <a:t>zgrep</a:t>
            </a:r>
            <a:r>
              <a:rPr lang="fr-FR" sz="800" dirty="0"/>
              <a:t> "</a:t>
            </a:r>
            <a:r>
              <a:rPr lang="fr-FR" sz="800" dirty="0" err="1"/>
              <a:t>mit_update</a:t>
            </a:r>
            <a:r>
              <a:rPr lang="fr-FR" sz="800" dirty="0"/>
              <a:t>.*MIT ADD" svc_ifc_policyelem.log.5909.gz | </a:t>
            </a:r>
            <a:r>
              <a:rPr lang="fr-FR" sz="800" dirty="0" err="1"/>
              <a:t>egrep</a:t>
            </a:r>
            <a:r>
              <a:rPr lang="fr-FR" sz="800" dirty="0"/>
              <a:t> "15:09:" | </a:t>
            </a:r>
            <a:r>
              <a:rPr lang="fr-FR" sz="800" dirty="0" err="1"/>
              <a:t>awk</a:t>
            </a:r>
            <a:r>
              <a:rPr lang="fr-FR" sz="800" dirty="0"/>
              <a:t> '{</a:t>
            </a:r>
            <a:r>
              <a:rPr lang="fr-FR" sz="800" dirty="0" err="1"/>
              <a:t>print</a:t>
            </a:r>
            <a:r>
              <a:rPr lang="fr-FR" sz="800" dirty="0"/>
              <a:t> $2}' |  </a:t>
            </a:r>
            <a:r>
              <a:rPr lang="fr-FR" sz="800" dirty="0" err="1"/>
              <a:t>sed</a:t>
            </a:r>
            <a:r>
              <a:rPr lang="fr-FR" sz="800" dirty="0"/>
              <a:t> 's/||MIT//g' |  </a:t>
            </a:r>
            <a:r>
              <a:rPr lang="fr-FR" sz="800" dirty="0" err="1"/>
              <a:t>sed</a:t>
            </a:r>
            <a:r>
              <a:rPr lang="fr-FR" sz="800" dirty="0"/>
              <a:t> 's/||</a:t>
            </a:r>
            <a:r>
              <a:rPr lang="fr-FR" sz="800" dirty="0" err="1"/>
              <a:t>mit_update</a:t>
            </a:r>
            <a:r>
              <a:rPr lang="fr-FR" sz="800" dirty="0"/>
              <a:t>.*</a:t>
            </a:r>
            <a:r>
              <a:rPr lang="fr-FR" sz="800" dirty="0" err="1"/>
              <a:t>dn</a:t>
            </a:r>
            <a:r>
              <a:rPr lang="fr-FR" sz="800" dirty="0"/>
              <a:t>/ </a:t>
            </a:r>
            <a:r>
              <a:rPr lang="fr-FR" sz="800" dirty="0" err="1"/>
              <a:t>dn</a:t>
            </a:r>
            <a:r>
              <a:rPr lang="fr-FR" sz="800" dirty="0"/>
              <a:t>/g'</a:t>
            </a:r>
          </a:p>
          <a:p>
            <a:pPr>
              <a:spcBef>
                <a:spcPts val="0"/>
              </a:spcBef>
            </a:pPr>
            <a:r>
              <a:rPr lang="fr-FR" sz="800" b="1" dirty="0">
                <a:solidFill>
                  <a:srgbClr val="FF0000"/>
                </a:solidFill>
              </a:rPr>
              <a:t>15:09:51.799+01:00 </a:t>
            </a:r>
            <a:r>
              <a:rPr lang="fr-FR" sz="800" b="1" dirty="0" err="1">
                <a:solidFill>
                  <a:srgbClr val="FF0000"/>
                </a:solidFill>
              </a:rPr>
              <a:t>dn</a:t>
            </a:r>
            <a:r>
              <a:rPr lang="fr-FR" sz="800" b="1" dirty="0">
                <a:solidFill>
                  <a:srgbClr val="FF0000"/>
                </a:solidFill>
              </a:rPr>
              <a:t>=uni/</a:t>
            </a:r>
            <a:r>
              <a:rPr lang="fr-FR" sz="800" b="1" dirty="0" err="1">
                <a:solidFill>
                  <a:srgbClr val="FF0000"/>
                </a:solidFill>
              </a:rPr>
              <a:t>epp</a:t>
            </a:r>
            <a:r>
              <a:rPr lang="fr-FR" sz="800" b="1" dirty="0">
                <a:solidFill>
                  <a:srgbClr val="FF0000"/>
                </a:solidFill>
              </a:rPr>
              <a:t>/</a:t>
            </a:r>
            <a:r>
              <a:rPr lang="fr-FR" sz="800" b="1" dirty="0" err="1">
                <a:solidFill>
                  <a:srgbClr val="FF0000"/>
                </a:solidFill>
              </a:rPr>
              <a:t>fv</a:t>
            </a:r>
            <a:r>
              <a:rPr lang="fr-FR" sz="800" b="1" dirty="0">
                <a:solidFill>
                  <a:srgbClr val="FF0000"/>
                </a:solidFill>
              </a:rPr>
              <a:t>-[uni/</a:t>
            </a:r>
            <a:r>
              <a:rPr lang="fr-FR" sz="800" b="1" dirty="0" err="1">
                <a:solidFill>
                  <a:srgbClr val="FF0000"/>
                </a:solidFill>
              </a:rPr>
              <a:t>tn-Subnet</a:t>
            </a:r>
            <a:r>
              <a:rPr lang="fr-FR" sz="800" b="1" dirty="0">
                <a:solidFill>
                  <a:srgbClr val="FF0000"/>
                </a:solidFill>
              </a:rPr>
              <a:t>/</a:t>
            </a:r>
            <a:r>
              <a:rPr lang="fr-FR" sz="800" b="1" dirty="0" err="1">
                <a:solidFill>
                  <a:srgbClr val="FF0000"/>
                </a:solidFill>
              </a:rPr>
              <a:t>ap</a:t>
            </a:r>
            <a:r>
              <a:rPr lang="fr-FR" sz="800" b="1" dirty="0">
                <a:solidFill>
                  <a:srgbClr val="FF0000"/>
                </a:solidFill>
              </a:rPr>
              <a:t>-App/epg-EPG1]/</a:t>
            </a:r>
            <a:r>
              <a:rPr lang="fr-FR" sz="800" b="1" dirty="0" err="1">
                <a:solidFill>
                  <a:srgbClr val="FF0000"/>
                </a:solidFill>
              </a:rPr>
              <a:t>reppcont</a:t>
            </a:r>
            <a:r>
              <a:rPr lang="fr-FR" sz="800" b="1" dirty="0">
                <a:solidFill>
                  <a:srgbClr val="FF0000"/>
                </a:solidFill>
              </a:rPr>
              <a:t>/</a:t>
            </a:r>
            <a:r>
              <a:rPr lang="fr-FR" sz="800" b="1" dirty="0" err="1">
                <a:solidFill>
                  <a:srgbClr val="FF0000"/>
                </a:solidFill>
              </a:rPr>
              <a:t>ctrct</a:t>
            </a:r>
            <a:r>
              <a:rPr lang="fr-FR" sz="800" b="1" dirty="0">
                <a:solidFill>
                  <a:srgbClr val="FF0000"/>
                </a:solidFill>
              </a:rPr>
              <a:t>-[uni/</a:t>
            </a:r>
            <a:r>
              <a:rPr lang="fr-FR" sz="800" b="1" dirty="0" err="1">
                <a:solidFill>
                  <a:srgbClr val="FF0000"/>
                </a:solidFill>
              </a:rPr>
              <a:t>tn-Subnet</a:t>
            </a:r>
            <a:r>
              <a:rPr lang="fr-FR" sz="800" b="1" dirty="0">
                <a:solidFill>
                  <a:srgbClr val="FF0000"/>
                </a:solidFill>
              </a:rPr>
              <a:t>/</a:t>
            </a:r>
            <a:r>
              <a:rPr lang="fr-FR" sz="800" b="1" dirty="0" err="1">
                <a:solidFill>
                  <a:srgbClr val="FF0000"/>
                </a:solidFill>
              </a:rPr>
              <a:t>brc</a:t>
            </a:r>
            <a:r>
              <a:rPr lang="fr-FR" sz="800" b="1" dirty="0">
                <a:solidFill>
                  <a:srgbClr val="FF0000"/>
                </a:solidFill>
              </a:rPr>
              <a:t>-ICMP]</a:t>
            </a:r>
          </a:p>
          <a:p>
            <a:pPr>
              <a:spcBef>
                <a:spcPts val="0"/>
              </a:spcBef>
            </a:pPr>
            <a:r>
              <a:rPr lang="fr-FR" sz="800" dirty="0"/>
              <a:t>15:09:51.799+01:00 </a:t>
            </a:r>
            <a:r>
              <a:rPr lang="fr-FR" sz="800" dirty="0" err="1"/>
              <a:t>dn</a:t>
            </a:r>
            <a:r>
              <a:rPr lang="fr-FR" sz="800" dirty="0"/>
              <a:t>=uni/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r>
              <a:rPr lang="fr-FR" sz="800" dirty="0" err="1"/>
              <a:t>rstoCtrct</a:t>
            </a:r>
            <a:endParaRPr lang="fr-FR" sz="800" dirty="0"/>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pndgCtrctCont</a:t>
            </a:r>
            <a:r>
              <a:rPr lang="fr-FR" sz="800" dirty="0"/>
              <a:t>/</a:t>
            </a:r>
            <a:r>
              <a:rPr lang="fr-FR" sz="800" dirty="0" err="1"/>
              <a:t>rstoRemoteCtrct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pndgCtrctCont</a:t>
            </a:r>
            <a:r>
              <a:rPr lang="fr-FR" sz="800" dirty="0"/>
              <a:t>/</a:t>
            </a:r>
            <a:r>
              <a:rPr lang="fr-FR" sz="800" dirty="0" err="1"/>
              <a:t>rstoRemoteCtrct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-App/epg-EPG1]]/cons-[uni/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-App/epg-EPG1]]/cons-[uni/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p>
          <a:p>
            <a:pPr>
              <a:spcBef>
                <a:spcPts val="0"/>
              </a:spcBef>
            </a:pPr>
            <a:r>
              <a:rPr lang="fr-FR" sz="800" dirty="0"/>
              <a:t>15:09:51.799+01:00 </a:t>
            </a:r>
            <a:r>
              <a:rPr lang="fr-FR" sz="800" dirty="0" err="1"/>
              <a:t>dn</a:t>
            </a:r>
            <a:r>
              <a:rPr lang="fr-FR" sz="800" dirty="0"/>
              <a:t>=svccont-6-9/rcont-relnresolve-2929739</a:t>
            </a:r>
          </a:p>
          <a:p>
            <a:pPr>
              <a:spcBef>
                <a:spcPts val="0"/>
              </a:spcBef>
            </a:pPr>
            <a:r>
              <a:rPr lang="fr-FR" sz="800" dirty="0"/>
              <a:t>15:09:51.799+01:00 </a:t>
            </a:r>
            <a:r>
              <a:rPr lang="fr-FR" sz="800" dirty="0" err="1"/>
              <a:t>dn</a:t>
            </a:r>
            <a:r>
              <a:rPr lang="fr-FR" sz="800" dirty="0"/>
              <a:t>=svccont-6-9/rcont-relnresolve-2929739/</a:t>
            </a:r>
            <a:r>
              <a:rPr lang="fr-FR" sz="800" dirty="0" err="1"/>
              <a:t>rinst</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t>
            </a:r>
            <a:r>
              <a:rPr lang="fr-FR" sz="800" dirty="0" err="1"/>
              <a:t>reltcont</a:t>
            </a:r>
            <a:r>
              <a:rPr lang="fr-FR" sz="800" dirty="0"/>
              <a:t>/</a:t>
            </a:r>
            <a:r>
              <a:rPr lang="fr-FR" sz="800" dirty="0" err="1"/>
              <a:t>reltinst</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=action/</a:t>
            </a:r>
            <a:r>
              <a:rPr lang="fr-FR" sz="800" dirty="0" err="1"/>
              <a:t>policyelemsubj</a:t>
            </a:r>
            <a:r>
              <a:rPr lang="fr-FR" sz="800" dirty="0"/>
              <a:t>-[svccont-6-9/rcont-relnresolve-2929739]</a:t>
            </a:r>
          </a:p>
          <a:p>
            <a:pPr>
              <a:spcBef>
                <a:spcPts val="0"/>
              </a:spcBef>
            </a:pPr>
            <a:r>
              <a:rPr lang="fr-FR" sz="800" dirty="0"/>
              <a:t>15:09:51.799+01:00 </a:t>
            </a:r>
            <a:r>
              <a:rPr lang="fr-FR" sz="800" dirty="0" err="1"/>
              <a:t>dn</a:t>
            </a:r>
            <a:r>
              <a:rPr lang="fr-FR" sz="800" dirty="0"/>
              <a:t>=action/</a:t>
            </a:r>
            <a:r>
              <a:rPr lang="fr-FR" sz="800" dirty="0" err="1"/>
              <a:t>policyelemsubj</a:t>
            </a:r>
            <a:r>
              <a:rPr lang="fr-FR" sz="800" dirty="0"/>
              <a:t>-[svccont-6-9/rcont-relnresolve-2929739]/</a:t>
            </a:r>
            <a:r>
              <a:rPr lang="fr-FR" sz="800" dirty="0" err="1"/>
              <a:t>relnRelTaskContTask-relnResolve</a:t>
            </a:r>
            <a:endParaRPr lang="fr-FR" sz="800" dirty="0"/>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a:t>
            </a:r>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rtfvToCtrct</a:t>
            </a:r>
            <a:r>
              <a:rPr lang="fr-FR" sz="800" dirty="0"/>
              <a:t>-[uni/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rtfvToRemoteCtrctEPgCont</a:t>
            </a:r>
            <a:r>
              <a:rPr lang="fr-FR" sz="800" dirty="0"/>
              <a:t>-[</a:t>
            </a:r>
            <a:r>
              <a:rPr lang="fr-FR" sz="800" dirty="0" err="1"/>
              <a:t>remotepolholder</a:t>
            </a:r>
            <a:r>
              <a:rPr lang="fr-FR" sz="800" dirty="0"/>
              <a:t>/</a:t>
            </a:r>
            <a:r>
              <a:rPr lang="fr-FR" sz="800" dirty="0" err="1"/>
              <a:t>pndgCont</a:t>
            </a:r>
            <a:r>
              <a:rPr lang="fr-FR" sz="800" dirty="0"/>
              <a:t>]</a:t>
            </a:r>
          </a:p>
          <a:p>
            <a:pPr>
              <a:spcBef>
                <a:spcPts val="0"/>
              </a:spcBef>
            </a:pPr>
            <a:r>
              <a:rPr lang="fr-FR" sz="800" dirty="0"/>
              <a:t>15:09:51.883+01:00 </a:t>
            </a:r>
            <a:r>
              <a:rPr lang="fr-FR" sz="800" dirty="0" err="1"/>
              <a:t>dn</a:t>
            </a:r>
            <a:r>
              <a:rPr lang="fr-FR" sz="800" dirty="0"/>
              <a:t>=svccont-6-9/rcont-targetcreate-2929740</a:t>
            </a:r>
          </a:p>
          <a:p>
            <a:pPr>
              <a:spcBef>
                <a:spcPts val="0"/>
              </a:spcBef>
            </a:pPr>
            <a:r>
              <a:rPr lang="fr-FR" sz="800" dirty="0"/>
              <a:t>15:09:51.883+01:00 </a:t>
            </a:r>
            <a:r>
              <a:rPr lang="fr-FR" sz="800" dirty="0" err="1"/>
              <a:t>dn</a:t>
            </a:r>
            <a:r>
              <a:rPr lang="fr-FR" sz="800" dirty="0"/>
              <a:t>=svccont-6-9/rcont-targetcreate-2929740/</a:t>
            </a:r>
            <a:r>
              <a:rPr lang="fr-FR" sz="800" dirty="0" err="1"/>
              <a:t>rinst</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15:09:51.883+01:00 </a:t>
            </a:r>
            <a:r>
              <a:rPr lang="fr-FR" sz="800" dirty="0" err="1"/>
              <a:t>dn</a:t>
            </a:r>
            <a:r>
              <a:rPr lang="fr-FR" sz="800" dirty="0"/>
              <a:t>=action/</a:t>
            </a:r>
            <a:r>
              <a:rPr lang="fr-FR" sz="800" dirty="0" err="1"/>
              <a:t>policyelemsubj</a:t>
            </a:r>
            <a:r>
              <a:rPr lang="fr-FR" sz="800" dirty="0"/>
              <a:t>-[svccont-6-9/rcont-targetcreate-2929740]</a:t>
            </a:r>
          </a:p>
          <a:p>
            <a:pPr>
              <a:spcBef>
                <a:spcPts val="0"/>
              </a:spcBef>
            </a:pPr>
            <a:r>
              <a:rPr lang="fr-FR" sz="800" dirty="0"/>
              <a:t>15:09:51.883+01:00 </a:t>
            </a:r>
            <a:r>
              <a:rPr lang="fr-FR" sz="800" dirty="0" err="1"/>
              <a:t>dn</a:t>
            </a:r>
            <a:r>
              <a:rPr lang="fr-FR" sz="800" dirty="0"/>
              <a:t>=action/</a:t>
            </a:r>
            <a:r>
              <a:rPr lang="fr-FR" sz="800" dirty="0" err="1"/>
              <a:t>policyelemsubj</a:t>
            </a:r>
            <a:r>
              <a:rPr lang="fr-FR" sz="800" dirty="0"/>
              <a:t>-[svccont-6-9/rcont-targetcreate-2929740]/</a:t>
            </a:r>
            <a:r>
              <a:rPr lang="fr-FR" sz="800" dirty="0" err="1"/>
              <a:t>relnRelTaskContTask-relnTargetCreate</a:t>
            </a:r>
            <a:endParaRPr lang="fr-FR" sz="800" dirty="0"/>
          </a:p>
          <a:p>
            <a:pPr>
              <a:spcBef>
                <a:spcPts val="0"/>
              </a:spcBef>
            </a:pPr>
            <a:r>
              <a:rPr lang="fr-FR" sz="800" dirty="0"/>
              <a:t>15:09:51.883+01:00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rtfvToRemoteCtrct</a:t>
            </a:r>
            <a:r>
              <a:rPr lang="fr-FR" sz="800" dirty="0"/>
              <a:t>-[</a:t>
            </a:r>
            <a:r>
              <a:rPr lang="fr-FR" sz="800" dirty="0" err="1"/>
              <a:t>remotepolholder</a:t>
            </a:r>
            <a:r>
              <a:rPr lang="fr-FR" sz="800" dirty="0"/>
              <a:t>/</a:t>
            </a:r>
            <a:r>
              <a:rPr lang="fr-FR" sz="800" dirty="0" err="1"/>
              <a:t>pndgCtrctCont</a:t>
            </a:r>
            <a:r>
              <a:rPr lang="fr-FR" sz="800" dirty="0"/>
              <a:t>]</a:t>
            </a:r>
          </a:p>
          <a:p>
            <a:pPr>
              <a:spcBef>
                <a:spcPts val="0"/>
              </a:spcBef>
            </a:pPr>
            <a:r>
              <a:rPr lang="fr-FR" sz="800" dirty="0"/>
              <a:t>15:09:55.853+01:00 </a:t>
            </a:r>
            <a:r>
              <a:rPr lang="fr-FR" sz="800" dirty="0" err="1"/>
              <a:t>dn</a:t>
            </a:r>
            <a:r>
              <a:rPr lang="fr-FR" sz="800" dirty="0"/>
              <a:t>=action/</a:t>
            </a:r>
            <a:r>
              <a:rPr lang="fr-FR" sz="800" dirty="0" err="1"/>
              <a:t>policyelemsubj</a:t>
            </a:r>
            <a:r>
              <a:rPr lang="fr-FR" sz="800" dirty="0"/>
              <a:t>-[uni/</a:t>
            </a:r>
            <a:r>
              <a:rPr lang="fr-FR" sz="800" dirty="0" err="1"/>
              <a:t>fabsslcomm</a:t>
            </a:r>
            <a:r>
              <a:rPr lang="fr-FR" sz="800" dirty="0"/>
              <a:t>/ifmcertnode-103]</a:t>
            </a:r>
          </a:p>
          <a:p>
            <a:pPr>
              <a:spcBef>
                <a:spcPts val="0"/>
              </a:spcBef>
            </a:pPr>
            <a:r>
              <a:rPr lang="fr-FR" sz="800" dirty="0"/>
              <a:t>15:09:55.853+01:00 </a:t>
            </a:r>
            <a:r>
              <a:rPr lang="fr-FR" sz="800" dirty="0" err="1"/>
              <a:t>dn</a:t>
            </a:r>
            <a:r>
              <a:rPr lang="fr-FR" sz="800" dirty="0"/>
              <a:t>=action/</a:t>
            </a:r>
            <a:r>
              <a:rPr lang="fr-FR" sz="800" dirty="0" err="1"/>
              <a:t>policyelemsubj</a:t>
            </a:r>
            <a:r>
              <a:rPr lang="fr-FR" sz="800" dirty="0"/>
              <a:t>-[uni/</a:t>
            </a:r>
            <a:r>
              <a:rPr lang="fr-FR" sz="800" dirty="0" err="1"/>
              <a:t>fabsslcomm</a:t>
            </a:r>
            <a:r>
              <a:rPr lang="fr-FR" sz="800" dirty="0"/>
              <a:t>/ifmcertnode-103]/</a:t>
            </a:r>
            <a:r>
              <a:rPr lang="fr-FR" sz="800" dirty="0" err="1"/>
              <a:t>pkiFabricNodeSSLCertificateTask-PushIFMSSLCerts</a:t>
            </a:r>
            <a:endParaRPr lang="fr-FR" sz="800" dirty="0"/>
          </a:p>
          <a:p>
            <a:pPr>
              <a:spcBef>
                <a:spcPts val="0"/>
              </a:spcBef>
            </a:pPr>
            <a:endParaRPr lang="fr-FR" sz="800" dirty="0" smtClean="0"/>
          </a:p>
        </p:txBody>
      </p:sp>
      <p:sp>
        <p:nvSpPr>
          <p:cNvPr id="3" name="Title 2"/>
          <p:cNvSpPr>
            <a:spLocks noGrp="1"/>
          </p:cNvSpPr>
          <p:nvPr>
            <p:ph type="title"/>
          </p:nvPr>
        </p:nvSpPr>
        <p:spPr>
          <a:xfrm>
            <a:off x="99668" y="-107576"/>
            <a:ext cx="8345488" cy="731837"/>
          </a:xfrm>
        </p:spPr>
        <p:txBody>
          <a:bodyPr/>
          <a:lstStyle/>
          <a:p>
            <a:r>
              <a:rPr lang="fr-FR" dirty="0" err="1" smtClean="0"/>
              <a:t>Example</a:t>
            </a:r>
            <a:r>
              <a:rPr lang="fr-FR" dirty="0" smtClean="0"/>
              <a:t> – </a:t>
            </a:r>
            <a:r>
              <a:rPr lang="fr-FR" dirty="0" err="1" smtClean="0"/>
              <a:t>step</a:t>
            </a:r>
            <a:r>
              <a:rPr lang="fr-FR" dirty="0" smtClean="0"/>
              <a:t> 4 (list of MIT ADD MO)</a:t>
            </a:r>
            <a:endParaRPr lang="fr-FR" dirty="0"/>
          </a:p>
        </p:txBody>
      </p:sp>
    </p:spTree>
    <p:extLst>
      <p:ext uri="{BB962C8B-B14F-4D97-AF65-F5344CB8AC3E}">
        <p14:creationId xmlns:p14="http://schemas.microsoft.com/office/powerpoint/2010/main" val="3675166465"/>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4192" y="390165"/>
            <a:ext cx="8852231" cy="4753335"/>
          </a:xfrm>
        </p:spPr>
        <p:txBody>
          <a:bodyPr/>
          <a:lstStyle/>
          <a:p>
            <a:pPr>
              <a:spcBef>
                <a:spcPts val="0"/>
              </a:spcBef>
            </a:pPr>
            <a:r>
              <a:rPr lang="fr-FR" sz="800" dirty="0"/>
              <a:t>pod2-leaf3# </a:t>
            </a:r>
            <a:r>
              <a:rPr lang="fr-FR" sz="800" dirty="0" err="1"/>
              <a:t>zgrep</a:t>
            </a:r>
            <a:r>
              <a:rPr lang="fr-FR" sz="800" dirty="0"/>
              <a:t> "</a:t>
            </a:r>
            <a:r>
              <a:rPr lang="fr-FR" sz="800" dirty="0" err="1"/>
              <a:t>mit_update</a:t>
            </a:r>
            <a:r>
              <a:rPr lang="fr-FR" sz="800" dirty="0"/>
              <a:t>.*MIT ADD" svc_ifc_policyelem.log.5909.gz | </a:t>
            </a:r>
            <a:r>
              <a:rPr lang="fr-FR" sz="800" dirty="0" err="1"/>
              <a:t>egrep</a:t>
            </a:r>
            <a:r>
              <a:rPr lang="fr-FR" sz="800" dirty="0"/>
              <a:t> "15:10" | </a:t>
            </a:r>
            <a:r>
              <a:rPr lang="fr-FR" sz="800" dirty="0" err="1"/>
              <a:t>awk</a:t>
            </a:r>
            <a:r>
              <a:rPr lang="fr-FR" sz="800" dirty="0"/>
              <a:t> '{</a:t>
            </a:r>
            <a:r>
              <a:rPr lang="fr-FR" sz="800" dirty="0" err="1"/>
              <a:t>print</a:t>
            </a:r>
            <a:r>
              <a:rPr lang="fr-FR" sz="800" dirty="0"/>
              <a:t> $2}' |  </a:t>
            </a:r>
            <a:r>
              <a:rPr lang="fr-FR" sz="800" dirty="0" err="1"/>
              <a:t>sed</a:t>
            </a:r>
            <a:r>
              <a:rPr lang="fr-FR" sz="800" dirty="0"/>
              <a:t> 's/||MIT//g' |  </a:t>
            </a:r>
            <a:r>
              <a:rPr lang="fr-FR" sz="800" dirty="0" err="1"/>
              <a:t>sed</a:t>
            </a:r>
            <a:r>
              <a:rPr lang="fr-FR" sz="800" dirty="0"/>
              <a:t> 's/||</a:t>
            </a:r>
            <a:r>
              <a:rPr lang="fr-FR" sz="800" dirty="0" err="1"/>
              <a:t>mit_update</a:t>
            </a:r>
            <a:r>
              <a:rPr lang="fr-FR" sz="800" dirty="0"/>
              <a:t>.*</a:t>
            </a:r>
            <a:r>
              <a:rPr lang="fr-FR" sz="800" dirty="0" err="1"/>
              <a:t>dn</a:t>
            </a:r>
            <a:r>
              <a:rPr lang="fr-FR" sz="800" dirty="0"/>
              <a:t>/ </a:t>
            </a:r>
            <a:r>
              <a:rPr lang="fr-FR" sz="800" dirty="0" err="1"/>
              <a:t>dn</a:t>
            </a:r>
            <a:r>
              <a:rPr lang="fr-FR" sz="800" dirty="0"/>
              <a:t>/g'</a:t>
            </a:r>
          </a:p>
          <a:p>
            <a:pPr>
              <a:spcBef>
                <a:spcPts val="0"/>
              </a:spcBef>
            </a:pPr>
            <a:r>
              <a:rPr lang="fr-FR" sz="800" dirty="0"/>
              <a:t>15:10:00.327+01:00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r>
              <a:rPr lang="fr-FR" sz="800" dirty="0"/>
              <a:t>15:10:00.327+01:00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r>
              <a:rPr lang="fr-FR" sz="800" dirty="0" err="1"/>
              <a:t>rsrFltAtt</a:t>
            </a:r>
            <a:r>
              <a:rPr lang="fr-FR" sz="800" dirty="0"/>
              <a:t>-[uni/</a:t>
            </a:r>
            <a:r>
              <a:rPr lang="fr-FR" sz="800" dirty="0" err="1"/>
              <a:t>tn-common</a:t>
            </a:r>
            <a:r>
              <a:rPr lang="fr-FR" sz="800" dirty="0"/>
              <a:t>/fp-5]</a:t>
            </a:r>
          </a:p>
          <a:p>
            <a:pPr>
              <a:spcBef>
                <a:spcPts val="0"/>
              </a:spcBef>
            </a:pPr>
            <a:r>
              <a:rPr lang="fr-FR" sz="800" dirty="0"/>
              <a:t>15:10:00.327+01:00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r>
              <a:rPr lang="fr-FR" sz="800" dirty="0" err="1"/>
              <a:t>rsrFltAtt</a:t>
            </a:r>
            <a:r>
              <a:rPr lang="fr-FR" sz="800" dirty="0"/>
              <a:t>-[uni/</a:t>
            </a:r>
            <a:r>
              <a:rPr lang="fr-FR" sz="800" dirty="0" err="1"/>
              <a:t>tn-common</a:t>
            </a:r>
            <a:r>
              <a:rPr lang="fr-FR" sz="800" dirty="0"/>
              <a:t>/fp-5]/by-[uni/</a:t>
            </a:r>
            <a:r>
              <a:rPr lang="fr-FR" sz="800" dirty="0" err="1"/>
              <a:t>tn-Subnet</a:t>
            </a:r>
            <a:r>
              <a:rPr lang="fr-FR" sz="800" dirty="0"/>
              <a:t>/</a:t>
            </a:r>
            <a:r>
              <a:rPr lang="fr-FR" sz="800" dirty="0" err="1"/>
              <a:t>brc</a:t>
            </a:r>
            <a:r>
              <a:rPr lang="fr-FR" sz="800" dirty="0"/>
              <a:t>-ICMP/</a:t>
            </a:r>
            <a:r>
              <a:rPr lang="fr-FR" sz="800" dirty="0" err="1"/>
              <a:t>subj</a:t>
            </a:r>
            <a:r>
              <a:rPr lang="fr-FR" sz="800" dirty="0"/>
              <a:t>-ICMP/</a:t>
            </a:r>
            <a:r>
              <a:rPr lang="fr-FR" sz="800" dirty="0" err="1"/>
              <a:t>rssubjFiltAtt-icmp</a:t>
            </a:r>
            <a:r>
              <a:rPr lang="fr-FR" sz="800" dirty="0"/>
              <a:t>]</a:t>
            </a:r>
          </a:p>
          <a:p>
            <a:pPr>
              <a:spcBef>
                <a:spcPts val="0"/>
              </a:spcBef>
            </a:pPr>
            <a:r>
              <a:rPr lang="fr-FR" sz="800" dirty="0"/>
              <a:t>15:10:00.327+01:00 </a:t>
            </a:r>
            <a:r>
              <a:rPr lang="fr-FR" sz="800" dirty="0" err="1"/>
              <a:t>dn</a:t>
            </a:r>
            <a:r>
              <a:rPr lang="fr-FR" sz="800" dirty="0"/>
              <a:t>=</a:t>
            </a:r>
            <a:r>
              <a:rPr lang="fr-FR" sz="800" dirty="0" err="1"/>
              <a:t>remotepolholder</a:t>
            </a:r>
            <a:r>
              <a:rPr lang="fr-FR" sz="800" dirty="0"/>
              <a:t>/</a:t>
            </a:r>
            <a:r>
              <a:rPr lang="fr-FR" sz="800" dirty="0" err="1"/>
              <a:t>pndgRFltPCont</a:t>
            </a:r>
            <a:r>
              <a:rPr lang="fr-FR" sz="800" dirty="0"/>
              <a:t>/</a:t>
            </a:r>
            <a:r>
              <a:rPr lang="fr-FR" sz="800" dirty="0" err="1"/>
              <a:t>rstoRemoteRFltP</a:t>
            </a:r>
            <a:r>
              <a:rPr lang="fr-FR" sz="800" dirty="0"/>
              <a:t>-[uni/</a:t>
            </a:r>
            <a:r>
              <a:rPr lang="fr-FR" sz="800" dirty="0" err="1"/>
              <a:t>tn-common</a:t>
            </a:r>
            <a:r>
              <a:rPr lang="fr-FR" sz="800" dirty="0"/>
              <a:t>/fp-5]/cons-[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r>
              <a:rPr lang="fr-FR" sz="800" dirty="0" err="1"/>
              <a:t>rsrFltAtt</a:t>
            </a:r>
            <a:r>
              <a:rPr lang="fr-FR" sz="800" dirty="0"/>
              <a:t>-[uni/</a:t>
            </a:r>
            <a:r>
              <a:rPr lang="fr-FR" sz="800" dirty="0" err="1"/>
              <a:t>tn-common</a:t>
            </a:r>
            <a:r>
              <a:rPr lang="fr-FR" sz="800" dirty="0"/>
              <a:t>/fp-5]]</a:t>
            </a:r>
          </a:p>
          <a:p>
            <a:pPr>
              <a:spcBef>
                <a:spcPts val="0"/>
              </a:spcBef>
            </a:pPr>
            <a:r>
              <a:rPr lang="fr-FR" sz="800" dirty="0"/>
              <a:t>15:10:00.327+01:00 </a:t>
            </a:r>
            <a:r>
              <a:rPr lang="fr-FR" sz="800" dirty="0" err="1"/>
              <a:t>dn</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15:10:00.327+01:00 </a:t>
            </a:r>
            <a:r>
              <a:rPr lang="fr-FR" sz="800" dirty="0" err="1"/>
              <a:t>dn</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r>
              <a:rPr lang="fr-FR" sz="800" dirty="0"/>
              <a:t>15:10:00.327+01:00 </a:t>
            </a:r>
            <a:r>
              <a:rPr lang="fr-FR" sz="800" dirty="0" err="1"/>
              <a:t>dn</a:t>
            </a:r>
            <a:r>
              <a:rPr lang="fr-FR" sz="800" dirty="0"/>
              <a:t>=svccont-6-9/rcont-relnresolve-2929757</a:t>
            </a:r>
          </a:p>
          <a:p>
            <a:pPr>
              <a:spcBef>
                <a:spcPts val="0"/>
              </a:spcBef>
            </a:pPr>
            <a:r>
              <a:rPr lang="fr-FR" sz="800" dirty="0"/>
              <a:t>15:10:00.327+01:00 </a:t>
            </a:r>
            <a:r>
              <a:rPr lang="fr-FR" sz="800" dirty="0" err="1"/>
              <a:t>dn</a:t>
            </a:r>
            <a:r>
              <a:rPr lang="fr-FR" sz="800" dirty="0"/>
              <a:t>=svccont-6-9/rcont-relnresolve-2929757/</a:t>
            </a:r>
            <a:r>
              <a:rPr lang="fr-FR" sz="800" dirty="0" err="1"/>
              <a:t>rinst</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15:10:00.327+01:00 </a:t>
            </a:r>
            <a:r>
              <a:rPr lang="fr-FR" sz="800" dirty="0" err="1"/>
              <a:t>dn</a:t>
            </a:r>
            <a:r>
              <a:rPr lang="fr-FR" sz="800" dirty="0"/>
              <a:t>=</a:t>
            </a:r>
            <a:r>
              <a:rPr lang="fr-FR" sz="800" dirty="0" err="1"/>
              <a:t>reltcont</a:t>
            </a:r>
            <a:r>
              <a:rPr lang="fr-FR" sz="800" dirty="0"/>
              <a:t>/</a:t>
            </a:r>
            <a:r>
              <a:rPr lang="fr-FR" sz="800" dirty="0" err="1"/>
              <a:t>reltinst</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15:10:00.327+01:00 </a:t>
            </a:r>
            <a:r>
              <a:rPr lang="fr-FR" sz="800" dirty="0" err="1"/>
              <a:t>dn</a:t>
            </a:r>
            <a:r>
              <a:rPr lang="fr-FR" sz="800" dirty="0"/>
              <a:t>=action/</a:t>
            </a:r>
            <a:r>
              <a:rPr lang="fr-FR" sz="800" dirty="0" err="1"/>
              <a:t>policyelemsubj</a:t>
            </a:r>
            <a:r>
              <a:rPr lang="fr-FR" sz="800" dirty="0"/>
              <a:t>-[svccont-6-9/rcont-relnresolve-2929757]</a:t>
            </a:r>
          </a:p>
          <a:p>
            <a:pPr>
              <a:spcBef>
                <a:spcPts val="0"/>
              </a:spcBef>
            </a:pPr>
            <a:r>
              <a:rPr lang="fr-FR" sz="800" dirty="0"/>
              <a:t>15:10:00.327+01:00 </a:t>
            </a:r>
            <a:r>
              <a:rPr lang="fr-FR" sz="800" dirty="0" err="1"/>
              <a:t>dn</a:t>
            </a:r>
            <a:r>
              <a:rPr lang="fr-FR" sz="800" dirty="0"/>
              <a:t>=action/</a:t>
            </a:r>
            <a:r>
              <a:rPr lang="fr-FR" sz="800" dirty="0" err="1"/>
              <a:t>policyelemsubj</a:t>
            </a:r>
            <a:r>
              <a:rPr lang="fr-FR" sz="800" dirty="0"/>
              <a:t>-[svccont-6-9/rcont-relnresolve-2929757]/</a:t>
            </a:r>
            <a:r>
              <a:rPr lang="fr-FR" sz="800" dirty="0" err="1"/>
              <a:t>relnRelTaskContTask-relnResolve</a:t>
            </a:r>
            <a:endParaRPr lang="fr-FR" sz="800" dirty="0"/>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r>
              <a:rPr lang="fr-FR" sz="800" dirty="0" err="1"/>
              <a:t>rt</a:t>
            </a:r>
            <a:r>
              <a:rPr lang="fr-FR" sz="800" dirty="0"/>
              <a:t>-[10.98.98.1/24]</a:t>
            </a:r>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r>
              <a:rPr lang="fr-FR" sz="800" dirty="0" err="1"/>
              <a:t>rttoRemoteBDHolder</a:t>
            </a:r>
            <a:r>
              <a:rPr lang="fr-FR" sz="800" dirty="0"/>
              <a:t>-[</a:t>
            </a:r>
            <a:r>
              <a:rPr lang="fr-FR" sz="800" dirty="0" err="1"/>
              <a:t>remotepolholder</a:t>
            </a:r>
            <a:r>
              <a:rPr lang="fr-FR" sz="800" dirty="0"/>
              <a:t>]</a:t>
            </a:r>
          </a:p>
          <a:p>
            <a:pPr>
              <a:spcBef>
                <a:spcPts val="0"/>
              </a:spcBef>
            </a:pPr>
            <a:r>
              <a:rPr lang="fr-FR" sz="800" dirty="0"/>
              <a:t>15:10:00.374+01:00 </a:t>
            </a:r>
            <a:r>
              <a:rPr lang="fr-FR" sz="800" dirty="0" err="1"/>
              <a:t>dn</a:t>
            </a:r>
            <a:r>
              <a:rPr lang="fr-FR" sz="800" dirty="0"/>
              <a:t>=svccont-6-9/rcont-targetcreate-2929758</a:t>
            </a:r>
          </a:p>
          <a:p>
            <a:pPr>
              <a:spcBef>
                <a:spcPts val="0"/>
              </a:spcBef>
            </a:pPr>
            <a:r>
              <a:rPr lang="fr-FR" sz="800" dirty="0"/>
              <a:t>15:10:00.374+01:00 </a:t>
            </a:r>
            <a:r>
              <a:rPr lang="fr-FR" sz="800" dirty="0" err="1"/>
              <a:t>dn</a:t>
            </a:r>
            <a:r>
              <a:rPr lang="fr-FR" sz="800" dirty="0"/>
              <a:t>=svccont-6-9/rcont-targetcreate-2929758/</a:t>
            </a:r>
            <a:r>
              <a:rPr lang="fr-FR" sz="800" dirty="0" err="1"/>
              <a:t>rinst</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15:10:00.374+01:00 </a:t>
            </a:r>
            <a:r>
              <a:rPr lang="fr-FR" sz="800" dirty="0" err="1"/>
              <a:t>dn</a:t>
            </a:r>
            <a:r>
              <a:rPr lang="fr-FR" sz="800" dirty="0"/>
              <a:t>=action/</a:t>
            </a:r>
            <a:r>
              <a:rPr lang="fr-FR" sz="800" dirty="0" err="1"/>
              <a:t>policyelemsubj</a:t>
            </a:r>
            <a:r>
              <a:rPr lang="fr-FR" sz="800" dirty="0"/>
              <a:t>-[svccont-6-9/rcont-targetcreate-2929758]</a:t>
            </a:r>
          </a:p>
          <a:p>
            <a:pPr>
              <a:spcBef>
                <a:spcPts val="0"/>
              </a:spcBef>
            </a:pPr>
            <a:r>
              <a:rPr lang="fr-FR" sz="800" dirty="0"/>
              <a:t>15:10:00.374+01:00 </a:t>
            </a:r>
            <a:r>
              <a:rPr lang="fr-FR" sz="800" dirty="0" err="1"/>
              <a:t>dn</a:t>
            </a:r>
            <a:r>
              <a:rPr lang="fr-FR" sz="800" dirty="0"/>
              <a:t>=action/</a:t>
            </a:r>
            <a:r>
              <a:rPr lang="fr-FR" sz="800" dirty="0" err="1"/>
              <a:t>policyelemsubj</a:t>
            </a:r>
            <a:r>
              <a:rPr lang="fr-FR" sz="800" dirty="0"/>
              <a:t>-[svccont-6-9/rcont-targetcreate-2929758]/</a:t>
            </a:r>
            <a:r>
              <a:rPr lang="fr-FR" sz="800" dirty="0" err="1"/>
              <a:t>relnRelTaskContTask-relnTargetCreate</a:t>
            </a:r>
            <a:endParaRPr lang="fr-FR" sz="800" dirty="0"/>
          </a:p>
          <a:p>
            <a:pPr>
              <a:spcBef>
                <a:spcPts val="0"/>
              </a:spcBef>
            </a:pPr>
            <a:r>
              <a:rPr lang="fr-FR" sz="800" dirty="0"/>
              <a:t>15:10:00.374+01:00 </a:t>
            </a:r>
            <a:r>
              <a:rPr lang="fr-FR" sz="800" dirty="0" err="1"/>
              <a:t>dn</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p>
          <a:p>
            <a:pPr>
              <a:spcBef>
                <a:spcPts val="0"/>
              </a:spcBef>
            </a:pPr>
            <a:r>
              <a:rPr lang="fr-FR" sz="800" dirty="0"/>
              <a:t>15:10:00.374+01:00 </a:t>
            </a:r>
            <a:r>
              <a:rPr lang="fr-FR" sz="800" dirty="0" err="1"/>
              <a:t>dn</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r>
              <a:rPr lang="fr-FR" sz="800" dirty="0" err="1"/>
              <a:t>nh</a:t>
            </a:r>
            <a:r>
              <a:rPr lang="fr-FR" sz="800" dirty="0"/>
              <a:t>-[</a:t>
            </a:r>
            <a:r>
              <a:rPr lang="fr-FR" sz="800" dirty="0" err="1"/>
              <a:t>unspecified</a:t>
            </a:r>
            <a:r>
              <a:rPr lang="fr-FR" sz="800" dirty="0"/>
              <a:t>]-</a:t>
            </a:r>
            <a:r>
              <a:rPr lang="fr-FR" sz="800" dirty="0" err="1"/>
              <a:t>addr</a:t>
            </a:r>
            <a:r>
              <a:rPr lang="fr-FR" sz="800" dirty="0"/>
              <a:t>-[10.0.232.65/32]-</a:t>
            </a:r>
            <a:r>
              <a:rPr lang="fr-FR" sz="800" dirty="0" err="1"/>
              <a:t>vrf</a:t>
            </a:r>
            <a:r>
              <a:rPr lang="fr-FR" sz="800" dirty="0"/>
              <a:t>-[overlay-1]</a:t>
            </a:r>
          </a:p>
          <a:p>
            <a:pPr>
              <a:spcBef>
                <a:spcPts val="0"/>
              </a:spcBef>
            </a:pPr>
            <a:r>
              <a:rPr lang="fr-FR" sz="800" dirty="0"/>
              <a:t>15:10:00.374+01:00 </a:t>
            </a:r>
            <a:r>
              <a:rPr lang="fr-FR" sz="800" dirty="0" err="1"/>
              <a:t>dn</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r>
              <a:rPr lang="fr-FR" sz="800" dirty="0" err="1"/>
              <a:t>rsrouteToRouteDef</a:t>
            </a:r>
            <a:r>
              <a:rPr lang="fr-FR" sz="800" dirty="0"/>
              <a:t>-[bd-[uni/</a:t>
            </a:r>
            <a:r>
              <a:rPr lang="fr-FR" sz="800" dirty="0" err="1"/>
              <a:t>tn-Subnet</a:t>
            </a:r>
            <a:r>
              <a:rPr lang="fr-FR" sz="800" dirty="0"/>
              <a:t>/BD-BD2]-</a:t>
            </a:r>
            <a:r>
              <a:rPr lang="fr-FR" sz="800" dirty="0" err="1"/>
              <a:t>isSvc</a:t>
            </a:r>
            <a:r>
              <a:rPr lang="fr-FR" sz="800" dirty="0"/>
              <a:t>-no/</a:t>
            </a:r>
            <a:r>
              <a:rPr lang="fr-FR" sz="800" dirty="0" err="1"/>
              <a:t>rt</a:t>
            </a:r>
            <a:r>
              <a:rPr lang="fr-FR" sz="800" dirty="0"/>
              <a:t>-[10.98.98.1/24]]</a:t>
            </a:r>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r>
              <a:rPr lang="fr-FR" sz="800" dirty="0" err="1"/>
              <a:t>rt</a:t>
            </a:r>
            <a:r>
              <a:rPr lang="fr-FR" sz="800" dirty="0"/>
              <a:t>-[10.98.98.1/24]/</a:t>
            </a:r>
            <a:r>
              <a:rPr lang="fr-FR" sz="800" dirty="0" err="1"/>
              <a:t>rtrouteToRouteDef</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p>
          <a:p>
            <a:pPr>
              <a:spcBef>
                <a:spcPts val="0"/>
              </a:spcBef>
            </a:pPr>
            <a:r>
              <a:rPr lang="fr-FR" sz="800" dirty="0"/>
              <a:t>15:10:00.374+01:00 </a:t>
            </a:r>
            <a:r>
              <a:rPr lang="fr-FR" sz="800" dirty="0" err="1"/>
              <a:t>dn</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r>
              <a:rPr lang="fr-FR" sz="800" dirty="0" err="1"/>
              <a:t>rsrouteToRouteDef</a:t>
            </a:r>
            <a:r>
              <a:rPr lang="fr-FR" sz="800" dirty="0"/>
              <a:t>-[bd-[uni/</a:t>
            </a:r>
            <a:r>
              <a:rPr lang="fr-FR" sz="800" dirty="0" err="1"/>
              <a:t>tn-Subnet</a:t>
            </a:r>
            <a:r>
              <a:rPr lang="fr-FR" sz="800" dirty="0"/>
              <a:t>/BD-BD2]-</a:t>
            </a:r>
            <a:r>
              <a:rPr lang="fr-FR" sz="800" dirty="0" err="1"/>
              <a:t>isSvc</a:t>
            </a:r>
            <a:r>
              <a:rPr lang="fr-FR" sz="800" dirty="0"/>
              <a:t>-no/</a:t>
            </a:r>
            <a:r>
              <a:rPr lang="fr-FR" sz="800" dirty="0" err="1"/>
              <a:t>rt</a:t>
            </a:r>
            <a:r>
              <a:rPr lang="fr-FR" sz="800" dirty="0"/>
              <a:t>-[10.98.98.1/24]]/cons-[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r>
              <a:rPr lang="fr-FR" sz="800" dirty="0" err="1"/>
              <a:t>sub</a:t>
            </a:r>
            <a:r>
              <a:rPr lang="fr-FR" sz="800" dirty="0"/>
              <a:t>-[]</a:t>
            </a:r>
          </a:p>
          <a:p>
            <a:pPr>
              <a:spcBef>
                <a:spcPts val="0"/>
              </a:spcBef>
            </a:pPr>
            <a:r>
              <a:rPr lang="fr-FR" sz="800" dirty="0"/>
              <a:t>15:10:00.374+01:00 </a:t>
            </a:r>
            <a:r>
              <a:rPr lang="fr-FR" sz="800" dirty="0" err="1"/>
              <a:t>dn</a:t>
            </a:r>
            <a:r>
              <a:rPr lang="fr-FR" sz="800" dirty="0"/>
              <a:t>=</a:t>
            </a:r>
            <a:r>
              <a:rPr lang="fr-FR" sz="800" dirty="0" err="1"/>
              <a:t>sys</a:t>
            </a:r>
            <a:r>
              <a:rPr lang="fr-FR" sz="800" dirty="0"/>
              <a:t>/ipv4/</a:t>
            </a:r>
            <a:r>
              <a:rPr lang="fr-FR" sz="800" dirty="0" err="1"/>
              <a:t>inst</a:t>
            </a:r>
            <a:r>
              <a:rPr lang="fr-FR" sz="800" dirty="0"/>
              <a:t>/</a:t>
            </a:r>
            <a:r>
              <a:rPr lang="fr-FR" sz="800" dirty="0" err="1"/>
              <a:t>dom-Subnet:Subnet</a:t>
            </a:r>
            <a:r>
              <a:rPr lang="fr-FR" sz="800" dirty="0"/>
              <a:t>/</a:t>
            </a:r>
            <a:r>
              <a:rPr lang="fr-FR" sz="800" dirty="0" err="1"/>
              <a:t>rt</a:t>
            </a:r>
            <a:r>
              <a:rPr lang="fr-FR" sz="800" dirty="0"/>
              <a:t>-[10.98.98.0/24]/</a:t>
            </a:r>
            <a:r>
              <a:rPr lang="fr-FR" sz="800" dirty="0" err="1"/>
              <a:t>nh</a:t>
            </a:r>
            <a:r>
              <a:rPr lang="fr-FR" sz="800" dirty="0"/>
              <a:t>-[</a:t>
            </a:r>
            <a:r>
              <a:rPr lang="fr-FR" sz="800" dirty="0" err="1"/>
              <a:t>unspecified</a:t>
            </a:r>
            <a:r>
              <a:rPr lang="fr-FR" sz="800" dirty="0"/>
              <a:t>]-</a:t>
            </a:r>
            <a:r>
              <a:rPr lang="fr-FR" sz="800" dirty="0" err="1"/>
              <a:t>addr</a:t>
            </a:r>
            <a:r>
              <a:rPr lang="fr-FR" sz="800" dirty="0"/>
              <a:t>-[10.0.232.65/32]-</a:t>
            </a:r>
            <a:r>
              <a:rPr lang="fr-FR" sz="800" dirty="0" err="1"/>
              <a:t>vrf</a:t>
            </a:r>
            <a:r>
              <a:rPr lang="fr-FR" sz="800" dirty="0"/>
              <a:t>-[overlay-1]/</a:t>
            </a:r>
            <a:r>
              <a:rPr lang="fr-FR" sz="800" dirty="0" err="1"/>
              <a:t>rsnexthopToProtG</a:t>
            </a:r>
            <a:r>
              <a:rPr lang="fr-FR" sz="800" dirty="0"/>
              <a:t>-[</a:t>
            </a:r>
            <a:r>
              <a:rPr lang="fr-FR" sz="800" dirty="0" smtClean="0"/>
              <a:t>uni/</a:t>
            </a:r>
            <a:r>
              <a:rPr lang="fr-FR" sz="800" dirty="0" err="1" smtClean="0"/>
              <a:t>fabric</a:t>
            </a:r>
            <a:r>
              <a:rPr lang="fr-FR" sz="800" dirty="0" smtClean="0"/>
              <a:t>/ipv4protp-default/ipv4expg-default]</a:t>
            </a:r>
          </a:p>
        </p:txBody>
      </p:sp>
      <p:sp>
        <p:nvSpPr>
          <p:cNvPr id="3" name="Title 2"/>
          <p:cNvSpPr>
            <a:spLocks noGrp="1"/>
          </p:cNvSpPr>
          <p:nvPr>
            <p:ph type="title"/>
          </p:nvPr>
        </p:nvSpPr>
        <p:spPr>
          <a:xfrm>
            <a:off x="99668" y="-107576"/>
            <a:ext cx="8345488" cy="731837"/>
          </a:xfrm>
        </p:spPr>
        <p:txBody>
          <a:bodyPr/>
          <a:lstStyle/>
          <a:p>
            <a:r>
              <a:rPr lang="fr-FR" dirty="0" err="1" smtClean="0"/>
              <a:t>Example</a:t>
            </a:r>
            <a:r>
              <a:rPr lang="fr-FR" dirty="0" smtClean="0"/>
              <a:t> – </a:t>
            </a:r>
            <a:r>
              <a:rPr lang="fr-FR" dirty="0" err="1" smtClean="0"/>
              <a:t>step</a:t>
            </a:r>
            <a:r>
              <a:rPr lang="fr-FR" dirty="0" smtClean="0"/>
              <a:t> 4 (list of MIT ADD MO- </a:t>
            </a:r>
            <a:r>
              <a:rPr lang="fr-FR" dirty="0" err="1" smtClean="0"/>
              <a:t>cont</a:t>
            </a:r>
            <a:r>
              <a:rPr lang="fr-FR" dirty="0" smtClean="0"/>
              <a:t>)</a:t>
            </a:r>
            <a:endParaRPr lang="fr-FR" dirty="0"/>
          </a:p>
        </p:txBody>
      </p:sp>
    </p:spTree>
    <p:extLst>
      <p:ext uri="{BB962C8B-B14F-4D97-AF65-F5344CB8AC3E}">
        <p14:creationId xmlns:p14="http://schemas.microsoft.com/office/powerpoint/2010/main" val="3866755375"/>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2505" y="1171054"/>
            <a:ext cx="8345488" cy="3554625"/>
          </a:xfrm>
        </p:spPr>
        <p:txBody>
          <a:bodyPr/>
          <a:lstStyle/>
          <a:p>
            <a:pPr>
              <a:spcBef>
                <a:spcPts val="0"/>
              </a:spcBef>
            </a:pPr>
            <a:r>
              <a:rPr lang="fr-FR" sz="800" dirty="0" smtClean="0">
                <a:solidFill>
                  <a:srgbClr val="FF0000"/>
                </a:solidFill>
              </a:rPr>
              <a:t>! </a:t>
            </a:r>
            <a:r>
              <a:rPr lang="fr-FR" sz="800" dirty="0" err="1" smtClean="0">
                <a:solidFill>
                  <a:srgbClr val="FF0000"/>
                </a:solidFill>
              </a:rPr>
              <a:t>We</a:t>
            </a:r>
            <a:r>
              <a:rPr lang="fr-FR" sz="800" dirty="0" smtClean="0">
                <a:solidFill>
                  <a:srgbClr val="FF0000"/>
                </a:solidFill>
              </a:rPr>
              <a:t> </a:t>
            </a:r>
            <a:r>
              <a:rPr lang="fr-FR" sz="800" dirty="0" err="1" smtClean="0">
                <a:solidFill>
                  <a:srgbClr val="FF0000"/>
                </a:solidFill>
              </a:rPr>
              <a:t>add</a:t>
            </a:r>
            <a:r>
              <a:rPr lang="fr-FR" sz="800" dirty="0" smtClean="0">
                <a:solidFill>
                  <a:srgbClr val="FF0000"/>
                </a:solidFill>
              </a:rPr>
              <a:t> ICMP </a:t>
            </a:r>
            <a:r>
              <a:rPr lang="fr-FR" sz="800" dirty="0" err="1" smtClean="0">
                <a:solidFill>
                  <a:srgbClr val="FF0000"/>
                </a:solidFill>
              </a:rPr>
              <a:t>contract</a:t>
            </a:r>
            <a:r>
              <a:rPr lang="fr-FR" sz="800" dirty="0" smtClean="0">
                <a:solidFill>
                  <a:srgbClr val="FF0000"/>
                </a:solidFill>
              </a:rPr>
              <a:t> as </a:t>
            </a:r>
            <a:r>
              <a:rPr lang="fr-FR" sz="800" dirty="0" err="1" smtClean="0">
                <a:solidFill>
                  <a:srgbClr val="FF0000"/>
                </a:solidFill>
              </a:rPr>
              <a:t>provided</a:t>
            </a:r>
            <a:r>
              <a:rPr lang="fr-FR" sz="800" dirty="0" smtClean="0">
                <a:solidFill>
                  <a:srgbClr val="FF0000"/>
                </a:solidFill>
              </a:rPr>
              <a:t> on EPG1</a:t>
            </a:r>
          </a:p>
          <a:p>
            <a:pPr>
              <a:spcBef>
                <a:spcPts val="0"/>
              </a:spcBef>
            </a:pPr>
            <a:r>
              <a:rPr lang="fr-FR" sz="800" dirty="0" smtClean="0"/>
              <a:t>15:09:51.799+01:00 </a:t>
            </a:r>
            <a:r>
              <a:rPr lang="fr-FR" sz="800" dirty="0" err="1"/>
              <a:t>dn</a:t>
            </a:r>
            <a:r>
              <a:rPr lang="fr-FR" sz="800" dirty="0"/>
              <a:t>=uni/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r>
              <a:rPr lang="fr-FR" sz="800" dirty="0" smtClean="0"/>
              <a:t>]</a:t>
            </a:r>
          </a:p>
          <a:p>
            <a:pPr>
              <a:spcBef>
                <a:spcPts val="0"/>
              </a:spcBef>
            </a:pPr>
            <a:endParaRPr lang="fr-FR" sz="800" dirty="0" smtClean="0"/>
          </a:p>
          <a:p>
            <a:pPr>
              <a:spcBef>
                <a:spcPts val="0"/>
              </a:spcBef>
            </a:pPr>
            <a:r>
              <a:rPr lang="fr-FR" sz="800" dirty="0" smtClean="0">
                <a:solidFill>
                  <a:srgbClr val="FF0000"/>
                </a:solidFill>
              </a:rPr>
              <a:t>! </a:t>
            </a:r>
            <a:r>
              <a:rPr lang="fr-FR" sz="800" dirty="0" err="1" smtClean="0">
                <a:solidFill>
                  <a:srgbClr val="FF0000"/>
                </a:solidFill>
              </a:rPr>
              <a:t>Some</a:t>
            </a:r>
            <a:r>
              <a:rPr lang="fr-FR" sz="800" dirty="0" smtClean="0">
                <a:solidFill>
                  <a:srgbClr val="FF0000"/>
                </a:solidFill>
              </a:rPr>
              <a:t> </a:t>
            </a:r>
            <a:r>
              <a:rPr lang="fr-FR" sz="800" dirty="0" err="1" smtClean="0">
                <a:solidFill>
                  <a:srgbClr val="FF0000"/>
                </a:solidFill>
              </a:rPr>
              <a:t>child</a:t>
            </a:r>
            <a:r>
              <a:rPr lang="fr-FR" sz="800" dirty="0" smtClean="0">
                <a:solidFill>
                  <a:srgbClr val="FF0000"/>
                </a:solidFill>
              </a:rPr>
              <a:t> of </a:t>
            </a:r>
            <a:r>
              <a:rPr lang="fr-FR" sz="800" dirty="0" err="1" smtClean="0">
                <a:solidFill>
                  <a:srgbClr val="FF0000"/>
                </a:solidFill>
              </a:rPr>
              <a:t>remotePolHolder</a:t>
            </a:r>
            <a:r>
              <a:rPr lang="fr-FR" sz="800" dirty="0" smtClean="0">
                <a:solidFill>
                  <a:srgbClr val="FF0000"/>
                </a:solidFill>
              </a:rPr>
              <a:t> </a:t>
            </a:r>
            <a:r>
              <a:rPr lang="fr-FR" sz="800" dirty="0" err="1" smtClean="0">
                <a:solidFill>
                  <a:srgbClr val="FF0000"/>
                </a:solidFill>
              </a:rPr>
              <a:t>gets</a:t>
            </a:r>
            <a:r>
              <a:rPr lang="fr-FR" sz="800" dirty="0" smtClean="0">
                <a:solidFill>
                  <a:srgbClr val="FF0000"/>
                </a:solidFill>
              </a:rPr>
              <a:t> </a:t>
            </a:r>
            <a:r>
              <a:rPr lang="fr-FR" sz="800" dirty="0" err="1" smtClean="0">
                <a:solidFill>
                  <a:srgbClr val="FF0000"/>
                </a:solidFill>
              </a:rPr>
              <a:t>created</a:t>
            </a:r>
            <a:r>
              <a:rPr lang="fr-FR" sz="800" dirty="0" smtClean="0">
                <a:solidFill>
                  <a:srgbClr val="FF0000"/>
                </a:solidFill>
              </a:rPr>
              <a:t> :</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pndgCtrctCont</a:t>
            </a:r>
            <a:r>
              <a:rPr lang="fr-FR" sz="800" dirty="0"/>
              <a:t>/</a:t>
            </a:r>
            <a:r>
              <a:rPr lang="fr-FR" sz="800" dirty="0" err="1"/>
              <a:t>rstoRemoteCtrct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pndgCtrctCont</a:t>
            </a:r>
            <a:r>
              <a:rPr lang="fr-FR" sz="800" dirty="0"/>
              <a:t>/</a:t>
            </a:r>
            <a:r>
              <a:rPr lang="fr-FR" sz="800" dirty="0" err="1"/>
              <a:t>rstoRemoteCtrct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-App/epg-EPG1]]/cons-[uni/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p>
          <a:p>
            <a:pPr>
              <a:spcBef>
                <a:spcPts val="0"/>
              </a:spcBef>
            </a:pPr>
            <a:r>
              <a:rPr lang="fr-FR" sz="800" dirty="0"/>
              <a:t>15:09:51.799+01:00 </a:t>
            </a:r>
            <a:r>
              <a:rPr lang="fr-FR" sz="800" dirty="0" err="1"/>
              <a:t>dn</a:t>
            </a:r>
            <a:r>
              <a:rPr lang="fr-FR" sz="800" dirty="0"/>
              <a:t>=</a:t>
            </a:r>
            <a:r>
              <a:rPr lang="fr-FR" sz="800" dirty="0" err="1"/>
              <a:t>remotepolholder</a:t>
            </a:r>
            <a:r>
              <a:rPr lang="fr-FR" sz="800" dirty="0"/>
              <a:t>/</a:t>
            </a:r>
            <a:r>
              <a:rPr lang="fr-FR" sz="800" dirty="0" err="1"/>
              <a:t>pndgCont</a:t>
            </a:r>
            <a:r>
              <a:rPr lang="fr-FR" sz="800" dirty="0"/>
              <a:t>/</a:t>
            </a:r>
            <a:r>
              <a:rPr lang="fr-FR" sz="800" dirty="0" err="1"/>
              <a:t>rstoRemoteCtrctEPgCont</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-App/epg-EPG1]]/cons-[uni/</a:t>
            </a:r>
            <a:r>
              <a:rPr lang="fr-FR" sz="800" dirty="0" err="1"/>
              <a:t>epp</a:t>
            </a:r>
            <a:r>
              <a:rPr lang="fr-FR" sz="800" dirty="0"/>
              <a:t>/</a:t>
            </a:r>
            <a:r>
              <a:rPr lang="fr-FR" sz="800" dirty="0" err="1"/>
              <a:t>fv</a:t>
            </a:r>
            <a:r>
              <a:rPr lang="fr-FR" sz="800" dirty="0"/>
              <a:t>-[uni/</a:t>
            </a:r>
            <a:r>
              <a:rPr lang="fr-FR" sz="800" dirty="0" err="1"/>
              <a:t>tn-Subnet</a:t>
            </a:r>
            <a:r>
              <a:rPr lang="fr-FR" sz="800" dirty="0"/>
              <a:t>/</a:t>
            </a:r>
            <a:r>
              <a:rPr lang="fr-FR" sz="800" dirty="0" err="1"/>
              <a:t>ap</a:t>
            </a:r>
            <a:r>
              <a:rPr lang="fr-FR" sz="800" dirty="0"/>
              <a:t>-App/epg-EPG1]/</a:t>
            </a:r>
            <a:r>
              <a:rPr lang="fr-FR" sz="800" dirty="0" err="1"/>
              <a:t>reppcont</a:t>
            </a:r>
            <a:r>
              <a:rPr lang="fr-FR" sz="800" dirty="0"/>
              <a:t>/</a:t>
            </a:r>
            <a:r>
              <a:rPr lang="fr-FR" sz="800" dirty="0" err="1"/>
              <a:t>ctrct</a:t>
            </a:r>
            <a:r>
              <a:rPr lang="fr-FR" sz="800" dirty="0"/>
              <a:t>-[uni/</a:t>
            </a:r>
            <a:r>
              <a:rPr lang="fr-FR" sz="800" dirty="0" err="1"/>
              <a:t>tn-Subnet</a:t>
            </a:r>
            <a:r>
              <a:rPr lang="fr-FR" sz="800" dirty="0"/>
              <a:t>/</a:t>
            </a:r>
            <a:r>
              <a:rPr lang="fr-FR" sz="800" dirty="0" err="1"/>
              <a:t>brc</a:t>
            </a:r>
            <a:r>
              <a:rPr lang="fr-FR" sz="800" dirty="0"/>
              <a:t>-ICMP</a:t>
            </a:r>
            <a:r>
              <a:rPr lang="fr-FR" sz="800" dirty="0" smtClean="0"/>
              <a:t>]]</a:t>
            </a:r>
          </a:p>
          <a:p>
            <a:pPr>
              <a:spcBef>
                <a:spcPts val="0"/>
              </a:spcBef>
            </a:pPr>
            <a:endParaRPr lang="fr-FR" sz="800" dirty="0"/>
          </a:p>
          <a:p>
            <a:pPr>
              <a:spcBef>
                <a:spcPts val="0"/>
              </a:spcBef>
            </a:pPr>
            <a:r>
              <a:rPr lang="fr-FR" sz="800" dirty="0" smtClean="0">
                <a:solidFill>
                  <a:srgbClr val="FF0000"/>
                </a:solidFill>
              </a:rPr>
              <a:t>! </a:t>
            </a:r>
            <a:r>
              <a:rPr lang="fr-FR" sz="800" dirty="0" err="1" smtClean="0">
                <a:solidFill>
                  <a:srgbClr val="FF0000"/>
                </a:solidFill>
              </a:rPr>
              <a:t>vzToEPg</a:t>
            </a:r>
            <a:r>
              <a:rPr lang="fr-FR" sz="800" dirty="0" smtClean="0">
                <a:solidFill>
                  <a:srgbClr val="FF0000"/>
                </a:solidFill>
              </a:rPr>
              <a:t> </a:t>
            </a:r>
            <a:r>
              <a:rPr lang="fr-FR" sz="800" dirty="0" err="1" smtClean="0">
                <a:solidFill>
                  <a:srgbClr val="FF0000"/>
                </a:solidFill>
              </a:rPr>
              <a:t>is</a:t>
            </a:r>
            <a:r>
              <a:rPr lang="fr-FR" sz="800" dirty="0" smtClean="0">
                <a:solidFill>
                  <a:srgbClr val="FF0000"/>
                </a:solidFill>
              </a:rPr>
              <a:t> </a:t>
            </a:r>
            <a:r>
              <a:rPr lang="fr-FR" sz="800" dirty="0" err="1" smtClean="0">
                <a:solidFill>
                  <a:srgbClr val="FF0000"/>
                </a:solidFill>
              </a:rPr>
              <a:t>created</a:t>
            </a:r>
            <a:r>
              <a:rPr lang="fr-FR" sz="800" dirty="0" smtClean="0">
                <a:solidFill>
                  <a:srgbClr val="FF0000"/>
                </a:solidFill>
              </a:rPr>
              <a:t>  </a:t>
            </a:r>
            <a:r>
              <a:rPr lang="fr-FR" sz="800" dirty="0" err="1" smtClean="0">
                <a:solidFill>
                  <a:srgbClr val="FF0000"/>
                </a:solidFill>
              </a:rPr>
              <a:t>that</a:t>
            </a:r>
            <a:r>
              <a:rPr lang="fr-FR" sz="800" dirty="0" smtClean="0">
                <a:solidFill>
                  <a:srgbClr val="FF0000"/>
                </a:solidFill>
              </a:rPr>
              <a:t> </a:t>
            </a:r>
            <a:r>
              <a:rPr lang="fr-FR" sz="800" dirty="0" err="1" smtClean="0">
                <a:solidFill>
                  <a:srgbClr val="FF0000"/>
                </a:solidFill>
              </a:rPr>
              <a:t>created</a:t>
            </a:r>
            <a:r>
              <a:rPr lang="fr-FR" sz="800" dirty="0" smtClean="0">
                <a:solidFill>
                  <a:srgbClr val="FF0000"/>
                </a:solidFill>
              </a:rPr>
              <a:t> a </a:t>
            </a:r>
            <a:r>
              <a:rPr lang="fr-FR" sz="800" dirty="0" err="1" smtClean="0">
                <a:solidFill>
                  <a:srgbClr val="FF0000"/>
                </a:solidFill>
              </a:rPr>
              <a:t>link</a:t>
            </a:r>
            <a:r>
              <a:rPr lang="fr-FR" sz="800" dirty="0" smtClean="0">
                <a:solidFill>
                  <a:srgbClr val="FF0000"/>
                </a:solidFill>
              </a:rPr>
              <a:t> </a:t>
            </a:r>
            <a:r>
              <a:rPr lang="fr-FR" sz="800" dirty="0" err="1" smtClean="0">
                <a:solidFill>
                  <a:srgbClr val="FF0000"/>
                </a:solidFill>
              </a:rPr>
              <a:t>from</a:t>
            </a:r>
            <a:r>
              <a:rPr lang="fr-FR" sz="800" dirty="0" smtClean="0">
                <a:solidFill>
                  <a:srgbClr val="FF0000"/>
                </a:solidFill>
              </a:rPr>
              <a:t> EPG1 to EPG-2</a:t>
            </a:r>
            <a:endParaRPr lang="fr-FR" sz="800" dirty="0">
              <a:solidFill>
                <a:srgbClr val="FF0000"/>
              </a:solidFill>
            </a:endParaRPr>
          </a:p>
          <a:p>
            <a:pPr>
              <a:spcBef>
                <a:spcPts val="0"/>
              </a:spcBef>
            </a:pPr>
            <a:r>
              <a:rPr lang="fr-FR" sz="800" dirty="0"/>
              <a:t>15:10:00.327+01:00 </a:t>
            </a:r>
            <a:r>
              <a:rPr lang="fr-FR" sz="800" dirty="0" err="1"/>
              <a:t>dn</a:t>
            </a:r>
            <a:r>
              <a:rPr lang="fr-FR" sz="800" dirty="0"/>
              <a:t>=</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a:solidFill>
                  <a:srgbClr val="7030A0"/>
                </a:solidFill>
              </a:rPr>
              <a:t>cons</a:t>
            </a:r>
            <a:r>
              <a:rPr lang="fr-FR" sz="800" dirty="0"/>
              <a:t>-[</a:t>
            </a:r>
            <a:r>
              <a:rPr lang="fr-FR" sz="800" b="1" dirty="0">
                <a:solidFill>
                  <a:srgbClr val="7030A0"/>
                </a:solidFill>
              </a:rPr>
              <a:t>uni/</a:t>
            </a:r>
            <a:r>
              <a:rPr lang="fr-FR" sz="800" b="1" dirty="0" err="1">
                <a:solidFill>
                  <a:srgbClr val="7030A0"/>
                </a:solidFill>
              </a:rPr>
              <a:t>tn-Subnet</a:t>
            </a:r>
            <a:r>
              <a:rPr lang="fr-FR" sz="800" b="1" dirty="0">
                <a:solidFill>
                  <a:srgbClr val="7030A0"/>
                </a:solidFill>
              </a:rPr>
              <a:t>/</a:t>
            </a:r>
            <a:r>
              <a:rPr lang="fr-FR" sz="800" b="1" dirty="0" err="1">
                <a:solidFill>
                  <a:srgbClr val="7030A0"/>
                </a:solidFill>
              </a:rPr>
              <a:t>ap</a:t>
            </a:r>
            <a:r>
              <a:rPr lang="fr-FR" sz="800" b="1" dirty="0">
                <a:solidFill>
                  <a:srgbClr val="7030A0"/>
                </a:solidFill>
              </a:rPr>
              <a:t>-App/epg-EPG-2]-</a:t>
            </a:r>
            <a:r>
              <a:rPr lang="fr-FR" sz="800" b="1" dirty="0" err="1">
                <a:solidFill>
                  <a:srgbClr val="7030A0"/>
                </a:solidFill>
              </a:rPr>
              <a:t>any</a:t>
            </a:r>
            <a:r>
              <a:rPr lang="fr-FR" sz="800" b="1" dirty="0">
                <a:solidFill>
                  <a:srgbClr val="7030A0"/>
                </a:solidFill>
              </a:rPr>
              <a:t>-no]</a:t>
            </a:r>
          </a:p>
          <a:p>
            <a:pPr>
              <a:spcBef>
                <a:spcPts val="0"/>
              </a:spcBef>
            </a:pPr>
            <a:endParaRPr lang="fr-FR" sz="800" dirty="0" smtClean="0"/>
          </a:p>
          <a:p>
            <a:pPr>
              <a:spcBef>
                <a:spcPts val="0"/>
              </a:spcBef>
            </a:pPr>
            <a:r>
              <a:rPr lang="fr-FR" sz="800" b="1" dirty="0" smtClean="0">
                <a:solidFill>
                  <a:srgbClr val="FF0000"/>
                </a:solidFill>
              </a:rPr>
              <a:t>! </a:t>
            </a:r>
            <a:r>
              <a:rPr lang="fr-FR" sz="800" b="1" dirty="0" err="1" smtClean="0">
                <a:solidFill>
                  <a:srgbClr val="FF0000"/>
                </a:solidFill>
              </a:rPr>
              <a:t>fvRstoRemoteBDHolder</a:t>
            </a:r>
            <a:r>
              <a:rPr lang="fr-FR" sz="800" b="1" dirty="0" smtClean="0">
                <a:solidFill>
                  <a:srgbClr val="FF0000"/>
                </a:solidFill>
              </a:rPr>
              <a:t> for BD2 </a:t>
            </a:r>
            <a:r>
              <a:rPr lang="fr-FR" sz="800" b="1" dirty="0" err="1" smtClean="0">
                <a:solidFill>
                  <a:srgbClr val="FF0000"/>
                </a:solidFill>
              </a:rPr>
              <a:t>is</a:t>
            </a:r>
            <a:r>
              <a:rPr lang="fr-FR" sz="800" b="1" dirty="0" smtClean="0">
                <a:solidFill>
                  <a:srgbClr val="FF0000"/>
                </a:solidFill>
              </a:rPr>
              <a:t> </a:t>
            </a:r>
            <a:r>
              <a:rPr lang="fr-FR" sz="800" b="1" dirty="0" err="1" smtClean="0">
                <a:solidFill>
                  <a:srgbClr val="FF0000"/>
                </a:solidFill>
              </a:rPr>
              <a:t>created</a:t>
            </a:r>
            <a:r>
              <a:rPr lang="fr-FR" sz="800" b="1" dirty="0" smtClean="0">
                <a:solidFill>
                  <a:srgbClr val="FF0000"/>
                </a:solidFill>
              </a:rPr>
              <a:t> on leaf3 and a </a:t>
            </a:r>
            <a:r>
              <a:rPr lang="fr-FR" sz="800" b="1" dirty="0" err="1" smtClean="0">
                <a:solidFill>
                  <a:srgbClr val="FF0000"/>
                </a:solidFill>
              </a:rPr>
              <a:t>child</a:t>
            </a:r>
            <a:r>
              <a:rPr lang="fr-FR" sz="800" b="1" dirty="0" smtClean="0">
                <a:solidFill>
                  <a:srgbClr val="FF0000"/>
                </a:solidFill>
              </a:rPr>
              <a:t> consumer</a:t>
            </a:r>
          </a:p>
          <a:p>
            <a:pPr>
              <a:spcBef>
                <a:spcPts val="0"/>
              </a:spcBef>
            </a:pPr>
            <a:r>
              <a:rPr lang="fr-FR" sz="800" dirty="0"/>
              <a:t>15:10:00.327+01:00 </a:t>
            </a:r>
            <a:r>
              <a:rPr lang="fr-FR" sz="800" dirty="0" err="1"/>
              <a:t>dn</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15:10:00.327+01:00 </a:t>
            </a:r>
            <a:r>
              <a:rPr lang="fr-FR" sz="800" dirty="0" err="1"/>
              <a:t>dn</a:t>
            </a:r>
            <a:r>
              <a:rPr lang="fr-FR" sz="800" dirty="0"/>
              <a:t>=</a:t>
            </a:r>
            <a:r>
              <a:rPr lang="fr-FR" sz="800" dirty="0" err="1"/>
              <a:t>remotepolholder</a:t>
            </a:r>
            <a:r>
              <a:rPr lang="fr-FR" sz="800" dirty="0"/>
              <a:t>/</a:t>
            </a:r>
            <a:r>
              <a:rPr lang="fr-FR" sz="800" dirty="0" err="1"/>
              <a:t>rstoRemoteBDHolder</a:t>
            </a:r>
            <a:r>
              <a:rPr lang="fr-FR" sz="800" dirty="0"/>
              <a:t>-[bd-[uni/</a:t>
            </a:r>
            <a:r>
              <a:rPr lang="fr-FR" sz="800" dirty="0" err="1"/>
              <a:t>tn-Subnet</a:t>
            </a:r>
            <a:r>
              <a:rPr lang="fr-FR" sz="800" dirty="0"/>
              <a:t>/BD-BD2]-</a:t>
            </a:r>
            <a:r>
              <a:rPr lang="fr-FR" sz="800" dirty="0" err="1"/>
              <a:t>isSvc</a:t>
            </a:r>
            <a:r>
              <a:rPr lang="fr-FR" sz="800" dirty="0"/>
              <a:t>-no]/cons-[</a:t>
            </a:r>
            <a:r>
              <a:rPr lang="fr-FR" sz="800" dirty="0" err="1"/>
              <a:t>cdef</a:t>
            </a:r>
            <a:r>
              <a:rPr lang="fr-FR" sz="800" dirty="0"/>
              <a:t>-[uni/</a:t>
            </a:r>
            <a:r>
              <a:rPr lang="fr-FR" sz="800" dirty="0" err="1"/>
              <a:t>tn-Subnet</a:t>
            </a:r>
            <a:r>
              <a:rPr lang="fr-FR" sz="800" dirty="0"/>
              <a:t>/</a:t>
            </a:r>
            <a:r>
              <a:rPr lang="fr-FR" sz="800" dirty="0" err="1"/>
              <a:t>brc</a:t>
            </a:r>
            <a:r>
              <a:rPr lang="fr-FR" sz="800" dirty="0"/>
              <a:t>-ICMP]/</a:t>
            </a:r>
            <a:r>
              <a:rPr lang="fr-FR" sz="800" dirty="0" err="1"/>
              <a:t>epgCont</a:t>
            </a:r>
            <a:r>
              <a:rPr lang="fr-FR" sz="800" dirty="0"/>
              <a:t>-[uni/</a:t>
            </a:r>
            <a:r>
              <a:rPr lang="fr-FR" sz="800" dirty="0" err="1"/>
              <a:t>tn-Subnet</a:t>
            </a:r>
            <a:r>
              <a:rPr lang="fr-FR" sz="800" dirty="0"/>
              <a:t>/</a:t>
            </a:r>
            <a:r>
              <a:rPr lang="fr-FR" sz="800" dirty="0" err="1"/>
              <a:t>ap</a:t>
            </a:r>
            <a:r>
              <a:rPr lang="fr-FR" sz="800" dirty="0"/>
              <a:t>-App/epg-EPG1]/</a:t>
            </a:r>
            <a:r>
              <a:rPr lang="fr-FR" sz="800" dirty="0" err="1"/>
              <a:t>fr</a:t>
            </a:r>
            <a:r>
              <a:rPr lang="fr-FR" sz="800" dirty="0"/>
              <a:t>-[uni/</a:t>
            </a:r>
            <a:r>
              <a:rPr lang="fr-FR" sz="800" dirty="0" err="1"/>
              <a:t>tn-Subnet</a:t>
            </a:r>
            <a:r>
              <a:rPr lang="fr-FR" sz="800" dirty="0"/>
              <a:t>/</a:t>
            </a:r>
            <a:r>
              <a:rPr lang="fr-FR" sz="800" dirty="0" err="1"/>
              <a:t>brc</a:t>
            </a:r>
            <a:r>
              <a:rPr lang="fr-FR" sz="800" dirty="0"/>
              <a:t>-ICMP/</a:t>
            </a:r>
            <a:r>
              <a:rPr lang="fr-FR" sz="800" dirty="0" err="1"/>
              <a:t>dirass</a:t>
            </a:r>
            <a:r>
              <a:rPr lang="fr-FR" sz="800" dirty="0"/>
              <a:t>/</a:t>
            </a:r>
            <a:r>
              <a:rPr lang="fr-FR" sz="800" dirty="0" err="1"/>
              <a:t>prov</a:t>
            </a:r>
            <a:r>
              <a:rPr lang="fr-FR" sz="800" dirty="0"/>
              <a:t>-[uni/</a:t>
            </a:r>
            <a:r>
              <a:rPr lang="fr-FR" sz="800" dirty="0" err="1"/>
              <a:t>tn-Subnet</a:t>
            </a:r>
            <a:r>
              <a:rPr lang="fr-FR" sz="800" dirty="0"/>
              <a:t>/</a:t>
            </a:r>
            <a:r>
              <a:rPr lang="fr-FR" sz="800" dirty="0" err="1"/>
              <a:t>ap</a:t>
            </a:r>
            <a:r>
              <a:rPr lang="fr-FR" sz="800" dirty="0"/>
              <a:t>-App/epg-EPG1]-</a:t>
            </a:r>
            <a:r>
              <a:rPr lang="fr-FR" sz="800" dirty="0" err="1"/>
              <a:t>any</a:t>
            </a:r>
            <a:r>
              <a:rPr lang="fr-FR" sz="800" dirty="0"/>
              <a:t>-no]/to-[uni/</a:t>
            </a:r>
            <a:r>
              <a:rPr lang="fr-FR" sz="800" dirty="0" err="1"/>
              <a:t>tn-Subnet</a:t>
            </a:r>
            <a:r>
              <a:rPr lang="fr-FR" sz="800" dirty="0"/>
              <a:t>/</a:t>
            </a:r>
            <a:r>
              <a:rPr lang="fr-FR" sz="800" dirty="0" err="1"/>
              <a:t>brc</a:t>
            </a:r>
            <a:r>
              <a:rPr lang="fr-FR" sz="800" dirty="0"/>
              <a:t>-ICMP/</a:t>
            </a:r>
            <a:r>
              <a:rPr lang="fr-FR" sz="800" dirty="0" err="1"/>
              <a:t>dirass</a:t>
            </a:r>
            <a:r>
              <a:rPr lang="fr-FR" sz="800" dirty="0"/>
              <a:t>/cons-[uni/</a:t>
            </a:r>
            <a:r>
              <a:rPr lang="fr-FR" sz="800" dirty="0" err="1"/>
              <a:t>tn-Subnet</a:t>
            </a:r>
            <a:r>
              <a:rPr lang="fr-FR" sz="800" dirty="0"/>
              <a:t>/</a:t>
            </a:r>
            <a:r>
              <a:rPr lang="fr-FR" sz="800" dirty="0" err="1"/>
              <a:t>ap</a:t>
            </a:r>
            <a:r>
              <a:rPr lang="fr-FR" sz="800" dirty="0"/>
              <a:t>-App/epg-EPG-2]-</a:t>
            </a:r>
            <a:r>
              <a:rPr lang="fr-FR" sz="800" dirty="0" err="1"/>
              <a:t>any</a:t>
            </a:r>
            <a:r>
              <a:rPr lang="fr-FR" sz="800" dirty="0"/>
              <a:t>-no]]</a:t>
            </a:r>
          </a:p>
          <a:p>
            <a:pPr>
              <a:spcBef>
                <a:spcPts val="0"/>
              </a:spcBef>
            </a:pPr>
            <a:endParaRPr lang="fr-FR" sz="800" dirty="0" smtClean="0"/>
          </a:p>
          <a:p>
            <a:pPr>
              <a:spcBef>
                <a:spcPts val="0"/>
              </a:spcBef>
            </a:pPr>
            <a:r>
              <a:rPr lang="fr-FR" sz="800" b="1" dirty="0" smtClean="0">
                <a:solidFill>
                  <a:srgbClr val="FF0000"/>
                </a:solidFill>
              </a:rPr>
              <a:t>! </a:t>
            </a:r>
            <a:r>
              <a:rPr lang="fr-FR" sz="800" b="1" dirty="0" err="1" smtClean="0">
                <a:solidFill>
                  <a:srgbClr val="FF0000"/>
                </a:solidFill>
              </a:rPr>
              <a:t>Finally</a:t>
            </a:r>
            <a:r>
              <a:rPr lang="fr-FR" sz="800" b="1" dirty="0" smtClean="0">
                <a:solidFill>
                  <a:srgbClr val="FF0000"/>
                </a:solidFill>
              </a:rPr>
              <a:t> </a:t>
            </a:r>
            <a:r>
              <a:rPr lang="fr-FR" sz="800" b="1" dirty="0" err="1" smtClean="0">
                <a:solidFill>
                  <a:srgbClr val="FF0000"/>
                </a:solidFill>
              </a:rPr>
              <a:t>we</a:t>
            </a:r>
            <a:r>
              <a:rPr lang="fr-FR" sz="800" b="1" dirty="0" smtClean="0">
                <a:solidFill>
                  <a:srgbClr val="FF0000"/>
                </a:solidFill>
              </a:rPr>
              <a:t> </a:t>
            </a:r>
            <a:r>
              <a:rPr lang="fr-FR" sz="800" b="1" dirty="0" err="1" smtClean="0">
                <a:solidFill>
                  <a:srgbClr val="FF0000"/>
                </a:solidFill>
              </a:rPr>
              <a:t>create</a:t>
            </a:r>
            <a:r>
              <a:rPr lang="fr-FR" sz="800" b="1" dirty="0" smtClean="0">
                <a:solidFill>
                  <a:srgbClr val="FF0000"/>
                </a:solidFill>
              </a:rPr>
              <a:t> BD2 (</a:t>
            </a:r>
            <a:r>
              <a:rPr lang="fr-FR" sz="800" b="1" dirty="0" err="1" smtClean="0">
                <a:solidFill>
                  <a:srgbClr val="FF0000"/>
                </a:solidFill>
              </a:rPr>
              <a:t>fvBDDef</a:t>
            </a:r>
            <a:r>
              <a:rPr lang="fr-FR" sz="800" b="1" dirty="0" smtClean="0">
                <a:solidFill>
                  <a:srgbClr val="FF0000"/>
                </a:solidFill>
              </a:rPr>
              <a:t>) and </a:t>
            </a:r>
            <a:r>
              <a:rPr lang="fr-FR" sz="800" b="1" dirty="0" err="1" smtClean="0">
                <a:solidFill>
                  <a:srgbClr val="FF0000"/>
                </a:solidFill>
              </a:rPr>
              <a:t>its</a:t>
            </a:r>
            <a:r>
              <a:rPr lang="fr-FR" sz="800" b="1" dirty="0" smtClean="0">
                <a:solidFill>
                  <a:srgbClr val="FF0000"/>
                </a:solidFill>
              </a:rPr>
              <a:t> </a:t>
            </a:r>
            <a:r>
              <a:rPr lang="fr-FR" sz="800" b="1" dirty="0" err="1" smtClean="0">
                <a:solidFill>
                  <a:srgbClr val="FF0000"/>
                </a:solidFill>
              </a:rPr>
              <a:t>underlying</a:t>
            </a:r>
            <a:r>
              <a:rPr lang="fr-FR" sz="800" b="1" dirty="0" smtClean="0">
                <a:solidFill>
                  <a:srgbClr val="FF0000"/>
                </a:solidFill>
              </a:rPr>
              <a:t> route 10.98.98.1/24</a:t>
            </a:r>
          </a:p>
          <a:p>
            <a:pPr>
              <a:spcBef>
                <a:spcPts val="0"/>
              </a:spcBef>
            </a:pPr>
            <a:r>
              <a:rPr lang="fr-FR" sz="800" dirty="0" smtClean="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r>
              <a:rPr lang="fr-FR" sz="800" dirty="0" err="1"/>
              <a:t>rt</a:t>
            </a:r>
            <a:r>
              <a:rPr lang="fr-FR" sz="800" dirty="0"/>
              <a:t>-[10.98.98.1/24]</a:t>
            </a:r>
          </a:p>
          <a:p>
            <a:pPr>
              <a:spcBef>
                <a:spcPts val="0"/>
              </a:spcBef>
            </a:pPr>
            <a:r>
              <a:rPr lang="fr-FR" sz="800" dirty="0"/>
              <a:t>15:10:00.374+01:00 </a:t>
            </a:r>
            <a:r>
              <a:rPr lang="fr-FR" sz="800" dirty="0" err="1"/>
              <a:t>dn</a:t>
            </a:r>
            <a:r>
              <a:rPr lang="fr-FR" sz="800" dirty="0"/>
              <a:t>=bd-[uni/</a:t>
            </a:r>
            <a:r>
              <a:rPr lang="fr-FR" sz="800" dirty="0" err="1"/>
              <a:t>tn-Subnet</a:t>
            </a:r>
            <a:r>
              <a:rPr lang="fr-FR" sz="800" dirty="0"/>
              <a:t>/BD-BD2]-</a:t>
            </a:r>
            <a:r>
              <a:rPr lang="fr-FR" sz="800" dirty="0" err="1"/>
              <a:t>isSvc</a:t>
            </a:r>
            <a:r>
              <a:rPr lang="fr-FR" sz="800" dirty="0"/>
              <a:t>-no/</a:t>
            </a:r>
            <a:r>
              <a:rPr lang="fr-FR" sz="800" dirty="0" err="1"/>
              <a:t>rttoRemoteBDHolder</a:t>
            </a:r>
            <a:r>
              <a:rPr lang="fr-FR" sz="800" dirty="0"/>
              <a:t>-[</a:t>
            </a:r>
            <a:r>
              <a:rPr lang="fr-FR" sz="800" dirty="0" err="1"/>
              <a:t>remotepolholder</a:t>
            </a:r>
            <a:r>
              <a:rPr lang="fr-FR" sz="800" dirty="0"/>
              <a:t>]</a:t>
            </a:r>
          </a:p>
          <a:p>
            <a:pPr>
              <a:spcBef>
                <a:spcPts val="0"/>
              </a:spcBef>
            </a:pPr>
            <a:r>
              <a:rPr lang="fr-FR" sz="800" dirty="0"/>
              <a:t>15:10:00.374+01:00 </a:t>
            </a:r>
            <a:r>
              <a:rPr lang="fr-FR" sz="800" dirty="0" err="1"/>
              <a:t>dn</a:t>
            </a:r>
            <a:r>
              <a:rPr lang="fr-FR" sz="800" dirty="0"/>
              <a:t>=svccont-6-9/rcont-targetcreate-2929758</a:t>
            </a:r>
          </a:p>
        </p:txBody>
      </p:sp>
      <p:sp>
        <p:nvSpPr>
          <p:cNvPr id="3" name="Title 2"/>
          <p:cNvSpPr>
            <a:spLocks noGrp="1"/>
          </p:cNvSpPr>
          <p:nvPr>
            <p:ph type="title"/>
          </p:nvPr>
        </p:nvSpPr>
        <p:spPr/>
        <p:txBody>
          <a:bodyPr/>
          <a:lstStyle/>
          <a:p>
            <a:r>
              <a:rPr lang="fr-FR" dirty="0" err="1" smtClean="0"/>
              <a:t>Example</a:t>
            </a:r>
            <a:r>
              <a:rPr lang="fr-FR" dirty="0" smtClean="0"/>
              <a:t> – </a:t>
            </a:r>
            <a:r>
              <a:rPr lang="fr-FR" dirty="0" err="1" smtClean="0"/>
              <a:t>step</a:t>
            </a:r>
            <a:r>
              <a:rPr lang="fr-FR" dirty="0" smtClean="0"/>
              <a:t> 4 – </a:t>
            </a:r>
            <a:r>
              <a:rPr lang="fr-FR" dirty="0" err="1" smtClean="0"/>
              <a:t>order</a:t>
            </a:r>
            <a:r>
              <a:rPr lang="fr-FR" dirty="0" smtClean="0"/>
              <a:t> of </a:t>
            </a:r>
            <a:r>
              <a:rPr lang="fr-FR" dirty="0" err="1" smtClean="0"/>
              <a:t>operation</a:t>
            </a:r>
            <a:r>
              <a:rPr lang="fr-FR" dirty="0" smtClean="0"/>
              <a:t> </a:t>
            </a:r>
            <a:r>
              <a:rPr lang="fr-FR" dirty="0" err="1" smtClean="0"/>
              <a:t>summary</a:t>
            </a:r>
            <a:r>
              <a:rPr lang="fr-FR" dirty="0" smtClean="0"/>
              <a:t> </a:t>
            </a:r>
            <a:endParaRPr lang="fr-FR" dirty="0"/>
          </a:p>
        </p:txBody>
      </p:sp>
    </p:spTree>
    <p:extLst>
      <p:ext uri="{BB962C8B-B14F-4D97-AF65-F5344CB8AC3E}">
        <p14:creationId xmlns:p14="http://schemas.microsoft.com/office/powerpoint/2010/main" val="33928804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59949" y="1073149"/>
            <a:ext cx="8674380" cy="3708522"/>
          </a:xfrm>
        </p:spPr>
        <p:txBody>
          <a:bodyPr/>
          <a:lstStyle/>
          <a:p>
            <a:r>
              <a:rPr lang="en-US" dirty="0" smtClean="0"/>
              <a:t>Find all EPGs with access encapsulation VLAN 3399.</a:t>
            </a:r>
          </a:p>
          <a:p>
            <a:pPr lvl="1"/>
            <a:r>
              <a:rPr lang="en-US" dirty="0" smtClean="0"/>
              <a:t>Class query , requesting output in </a:t>
            </a:r>
            <a:r>
              <a:rPr lang="en-US" dirty="0" err="1" smtClean="0"/>
              <a:t>json</a:t>
            </a:r>
            <a:r>
              <a:rPr lang="en-US" dirty="0"/>
              <a:t> </a:t>
            </a:r>
            <a:r>
              <a:rPr lang="en-US" dirty="0" smtClean="0"/>
              <a:t>and filtering on </a:t>
            </a:r>
            <a:r>
              <a:rPr lang="en-US" dirty="0" err="1" smtClean="0"/>
              <a:t>encaps</a:t>
            </a:r>
            <a:r>
              <a:rPr lang="en-US" dirty="0" smtClean="0"/>
              <a:t> property of the class :</a:t>
            </a:r>
          </a:p>
          <a:p>
            <a:pPr marL="284103" lvl="1" indent="0">
              <a:buNone/>
            </a:pPr>
            <a:r>
              <a:rPr lang="en-US" sz="1500" b="1" dirty="0" err="1" smtClean="0">
                <a:latin typeface="Consolas" panose="020B0609020204030204" pitchFamily="49" charset="0"/>
                <a:cs typeface="Consolas" panose="020B0609020204030204" pitchFamily="49" charset="0"/>
              </a:rPr>
              <a:t>moquery</a:t>
            </a:r>
            <a:r>
              <a:rPr lang="en-US" sz="1500" b="1" dirty="0" smtClean="0">
                <a:latin typeface="Consolas" panose="020B0609020204030204" pitchFamily="49" charset="0"/>
                <a:cs typeface="Consolas" panose="020B0609020204030204" pitchFamily="49" charset="0"/>
              </a:rPr>
              <a:t> </a:t>
            </a:r>
            <a:r>
              <a:rPr lang="en-US" sz="1500" b="1" dirty="0">
                <a:latin typeface="Consolas" panose="020B0609020204030204" pitchFamily="49" charset="0"/>
                <a:cs typeface="Consolas" panose="020B0609020204030204" pitchFamily="49" charset="0"/>
              </a:rPr>
              <a:t>-c </a:t>
            </a:r>
            <a:r>
              <a:rPr lang="en-US" sz="1500" b="1" dirty="0" err="1">
                <a:latin typeface="Consolas" panose="020B0609020204030204" pitchFamily="49" charset="0"/>
                <a:cs typeface="Consolas" panose="020B0609020204030204" pitchFamily="49" charset="0"/>
              </a:rPr>
              <a:t>fvRsPathAtt</a:t>
            </a:r>
            <a:r>
              <a:rPr lang="en-US" sz="1500" b="1" dirty="0">
                <a:latin typeface="Consolas" panose="020B0609020204030204" pitchFamily="49" charset="0"/>
                <a:cs typeface="Consolas" panose="020B0609020204030204" pitchFamily="49" charset="0"/>
              </a:rPr>
              <a:t> -o </a:t>
            </a:r>
            <a:r>
              <a:rPr lang="en-US" sz="1500" b="1" dirty="0" err="1">
                <a:latin typeface="Consolas" panose="020B0609020204030204" pitchFamily="49" charset="0"/>
                <a:cs typeface="Consolas" panose="020B0609020204030204" pitchFamily="49" charset="0"/>
              </a:rPr>
              <a:t>json</a:t>
            </a:r>
            <a:r>
              <a:rPr lang="en-US" sz="1500" b="1" dirty="0">
                <a:latin typeface="Consolas" panose="020B0609020204030204" pitchFamily="49" charset="0"/>
                <a:cs typeface="Consolas" panose="020B0609020204030204" pitchFamily="49" charset="0"/>
              </a:rPr>
              <a:t> -f </a:t>
            </a:r>
            <a:r>
              <a:rPr lang="en-US" sz="1500" b="1" dirty="0" smtClean="0">
                <a:latin typeface="Consolas" panose="020B0609020204030204" pitchFamily="49" charset="0"/>
                <a:cs typeface="Consolas" panose="020B0609020204030204" pitchFamily="49" charset="0"/>
              </a:rPr>
              <a:t>‘</a:t>
            </a:r>
            <a:r>
              <a:rPr lang="en-US" sz="1500" b="1" dirty="0" err="1" smtClean="0">
                <a:latin typeface="Consolas" panose="020B0609020204030204" pitchFamily="49" charset="0"/>
                <a:cs typeface="Consolas" panose="020B0609020204030204" pitchFamily="49" charset="0"/>
              </a:rPr>
              <a:t>fv.RsPathAtt.encap</a:t>
            </a:r>
            <a:r>
              <a:rPr lang="en-US" sz="1500" b="1" dirty="0">
                <a:latin typeface="Consolas" panose="020B0609020204030204" pitchFamily="49" charset="0"/>
                <a:cs typeface="Consolas" panose="020B0609020204030204" pitchFamily="49" charset="0"/>
              </a:rPr>
              <a:t>=="vlan-3399</a:t>
            </a:r>
            <a:r>
              <a:rPr lang="en-US" sz="1500" b="1" dirty="0" smtClean="0">
                <a:latin typeface="Consolas" panose="020B0609020204030204" pitchFamily="49" charset="0"/>
                <a:cs typeface="Consolas" panose="020B0609020204030204" pitchFamily="49" charset="0"/>
              </a:rPr>
              <a:t>"‘</a:t>
            </a:r>
          </a:p>
          <a:p>
            <a:pPr marL="228586" indent="-171450"/>
            <a:r>
              <a:rPr lang="en-US" dirty="0" smtClean="0">
                <a:latin typeface="+mj-lt"/>
                <a:cs typeface="Courier New" panose="02070309020205020404" pitchFamily="49" charset="0"/>
              </a:rPr>
              <a:t>Finding any interface where the ingress 5 min average </a:t>
            </a:r>
            <a:r>
              <a:rPr lang="en-US" dirty="0" err="1" smtClean="0">
                <a:latin typeface="+mj-lt"/>
                <a:cs typeface="Courier New" panose="02070309020205020404" pitchFamily="49" charset="0"/>
              </a:rPr>
              <a:t>pps</a:t>
            </a:r>
            <a:r>
              <a:rPr lang="en-US" dirty="0" smtClean="0">
                <a:latin typeface="+mj-lt"/>
                <a:cs typeface="Courier New" panose="02070309020205020404" pitchFamily="49" charset="0"/>
              </a:rPr>
              <a:t> is above 1000:</a:t>
            </a:r>
          </a:p>
          <a:p>
            <a:pPr marL="292040" lvl="1" indent="0">
              <a:spcBef>
                <a:spcPts val="0"/>
              </a:spcBef>
              <a:buNone/>
            </a:pPr>
            <a:r>
              <a:rPr lang="en-US" sz="1200" b="1" dirty="0" err="1">
                <a:solidFill>
                  <a:schemeClr val="tx1"/>
                </a:solidFill>
                <a:latin typeface="Courier New" panose="02070309020205020404" pitchFamily="49" charset="0"/>
                <a:cs typeface="Courier New" panose="02070309020205020404" pitchFamily="49" charset="0"/>
              </a:rPr>
              <a:t>moquery</a:t>
            </a:r>
            <a:r>
              <a:rPr lang="en-US" sz="1200" b="1" dirty="0">
                <a:solidFill>
                  <a:schemeClr val="tx1"/>
                </a:solidFill>
                <a:latin typeface="Courier New" panose="02070309020205020404" pitchFamily="49" charset="0"/>
                <a:cs typeface="Courier New" panose="02070309020205020404" pitchFamily="49" charset="0"/>
              </a:rPr>
              <a:t> -c eqptIngrPkts5min -f 'eqpt.IngrPkts5min.unicastRate&gt;"1000"' | </a:t>
            </a:r>
            <a:r>
              <a:rPr lang="en-US" sz="1200" b="1" dirty="0" err="1">
                <a:solidFill>
                  <a:schemeClr val="tx1"/>
                </a:solidFill>
                <a:latin typeface="Courier New" panose="02070309020205020404" pitchFamily="49" charset="0"/>
                <a:cs typeface="Courier New" panose="02070309020205020404" pitchFamily="49" charset="0"/>
              </a:rPr>
              <a:t>egrep</a:t>
            </a:r>
            <a:r>
              <a:rPr lang="en-US" sz="1200" b="1" dirty="0">
                <a:solidFill>
                  <a:schemeClr val="tx1"/>
                </a:solidFill>
                <a:latin typeface="Courier New" panose="02070309020205020404" pitchFamily="49" charset="0"/>
                <a:cs typeface="Courier New" panose="02070309020205020404" pitchFamily="49" charset="0"/>
              </a:rPr>
              <a:t> -e "^</a:t>
            </a:r>
            <a:r>
              <a:rPr lang="en-US" sz="1200" b="1" dirty="0" err="1">
                <a:solidFill>
                  <a:schemeClr val="tx1"/>
                </a:solidFill>
                <a:latin typeface="Courier New" panose="02070309020205020404" pitchFamily="49" charset="0"/>
                <a:cs typeface="Courier New" panose="02070309020205020404" pitchFamily="49" charset="0"/>
              </a:rPr>
              <a:t>dn</a:t>
            </a:r>
            <a:r>
              <a:rPr lang="en-US" sz="1200" b="1" dirty="0">
                <a:solidFill>
                  <a:schemeClr val="tx1"/>
                </a:solidFill>
                <a:latin typeface="Courier New" panose="02070309020205020404" pitchFamily="49" charset="0"/>
                <a:cs typeface="Courier New" panose="02070309020205020404" pitchFamily="49" charset="0"/>
              </a:rPr>
              <a:t>|^</a:t>
            </a:r>
            <a:r>
              <a:rPr lang="en-US" sz="1200" b="1" dirty="0" err="1" smtClean="0">
                <a:solidFill>
                  <a:schemeClr val="tx1"/>
                </a:solidFill>
                <a:latin typeface="Courier New" panose="02070309020205020404" pitchFamily="49" charset="0"/>
                <a:cs typeface="Courier New" panose="02070309020205020404" pitchFamily="49" charset="0"/>
              </a:rPr>
              <a:t>unicastRate</a:t>
            </a:r>
            <a:r>
              <a:rPr lang="en-US" sz="1200" b="1" dirty="0" smtClean="0">
                <a:solidFill>
                  <a:schemeClr val="tx1"/>
                </a:solidFill>
                <a:latin typeface="Courier New" panose="02070309020205020404" pitchFamily="49" charset="0"/>
                <a:cs typeface="Courier New" panose="02070309020205020404" pitchFamily="49" charset="0"/>
              </a:rPr>
              <a:t>“ </a:t>
            </a:r>
          </a:p>
          <a:p>
            <a:pPr marL="292040" lvl="1" indent="0">
              <a:spcBef>
                <a:spcPts val="0"/>
              </a:spcBef>
              <a:buNone/>
            </a:pPr>
            <a:r>
              <a:rPr lang="en-US" sz="1200" b="1" dirty="0" err="1" smtClean="0">
                <a:solidFill>
                  <a:schemeClr val="tx1"/>
                </a:solidFill>
                <a:latin typeface="Courier New" panose="02070309020205020404" pitchFamily="49" charset="0"/>
                <a:cs typeface="Courier New" panose="02070309020205020404" pitchFamily="49" charset="0"/>
              </a:rPr>
              <a:t>dn</a:t>
            </a:r>
            <a:r>
              <a:rPr lang="en-US" sz="1200" b="1" dirty="0" smtClean="0">
                <a:solidFill>
                  <a:schemeClr val="tx1"/>
                </a:solidFill>
                <a:latin typeface="Courier New" panose="02070309020205020404" pitchFamily="49" charset="0"/>
                <a:cs typeface="Courier New" panose="02070309020205020404" pitchFamily="49" charset="0"/>
              </a:rPr>
              <a:t>               </a:t>
            </a:r>
            <a:r>
              <a:rPr lang="en-US" sz="1200" b="1" dirty="0">
                <a:solidFill>
                  <a:schemeClr val="tx1"/>
                </a:solidFill>
                <a:latin typeface="Courier New" panose="02070309020205020404" pitchFamily="49" charset="0"/>
                <a:cs typeface="Courier New" panose="02070309020205020404" pitchFamily="49" charset="0"/>
              </a:rPr>
              <a:t>: topology/pod-1/</a:t>
            </a:r>
            <a:r>
              <a:rPr lang="en-US" sz="1200" b="1" dirty="0">
                <a:solidFill>
                  <a:srgbClr val="FF0000"/>
                </a:solidFill>
                <a:latin typeface="Courier New" panose="02070309020205020404" pitchFamily="49" charset="0"/>
                <a:cs typeface="Courier New" panose="02070309020205020404" pitchFamily="49" charset="0"/>
              </a:rPr>
              <a:t>node-101</a:t>
            </a:r>
            <a:r>
              <a:rPr lang="en-US" sz="1200" b="1" dirty="0">
                <a:solidFill>
                  <a:schemeClr val="tx1"/>
                </a:solidFill>
                <a:latin typeface="Courier New" panose="02070309020205020404" pitchFamily="49" charset="0"/>
                <a:cs typeface="Courier New" panose="02070309020205020404" pitchFamily="49" charset="0"/>
              </a:rPr>
              <a:t>/sys/</a:t>
            </a:r>
            <a:r>
              <a:rPr lang="en-US" sz="1200" b="1" dirty="0" err="1">
                <a:solidFill>
                  <a:schemeClr val="tx1"/>
                </a:solidFill>
                <a:latin typeface="Courier New" panose="02070309020205020404" pitchFamily="49" charset="0"/>
                <a:cs typeface="Courier New" panose="02070309020205020404" pitchFamily="49" charset="0"/>
              </a:rPr>
              <a:t>phys</a:t>
            </a:r>
            <a:r>
              <a:rPr lang="en-US" sz="1200" b="1" dirty="0">
                <a:solidFill>
                  <a:schemeClr val="tx1"/>
                </a:solidFill>
                <a:latin typeface="Courier New" panose="02070309020205020404" pitchFamily="49" charset="0"/>
                <a:cs typeface="Courier New" panose="02070309020205020404" pitchFamily="49" charset="0"/>
              </a:rPr>
              <a:t>-[</a:t>
            </a:r>
            <a:r>
              <a:rPr lang="en-US" sz="1200" b="1" dirty="0">
                <a:solidFill>
                  <a:srgbClr val="FF0000"/>
                </a:solidFill>
                <a:latin typeface="Courier New" panose="02070309020205020404" pitchFamily="49" charset="0"/>
                <a:cs typeface="Courier New" panose="02070309020205020404" pitchFamily="49" charset="0"/>
              </a:rPr>
              <a:t>eth1/34</a:t>
            </a:r>
            <a:r>
              <a:rPr lang="en-US" sz="1200" b="1" dirty="0">
                <a:solidFill>
                  <a:schemeClr val="tx1"/>
                </a:solidFill>
                <a:latin typeface="Courier New" panose="02070309020205020404" pitchFamily="49" charset="0"/>
                <a:cs typeface="Courier New" panose="02070309020205020404" pitchFamily="49" charset="0"/>
              </a:rPr>
              <a:t>]/CDeqptIngrPkts5min</a:t>
            </a:r>
          </a:p>
          <a:p>
            <a:pPr marL="292040" lvl="1" indent="0">
              <a:spcBef>
                <a:spcPts val="0"/>
              </a:spcBef>
              <a:buNone/>
            </a:pPr>
            <a:r>
              <a:rPr lang="en-US" sz="1200" b="1" dirty="0" err="1">
                <a:solidFill>
                  <a:srgbClr val="FF0000"/>
                </a:solidFill>
                <a:latin typeface="Courier New" panose="02070309020205020404" pitchFamily="49" charset="0"/>
                <a:cs typeface="Courier New" panose="02070309020205020404" pitchFamily="49" charset="0"/>
              </a:rPr>
              <a:t>unicastRate</a:t>
            </a:r>
            <a:r>
              <a:rPr lang="en-US" sz="1200" b="1" dirty="0">
                <a:solidFill>
                  <a:srgbClr val="FF0000"/>
                </a:solidFill>
                <a:latin typeface="Courier New" panose="02070309020205020404" pitchFamily="49" charset="0"/>
                <a:cs typeface="Courier New" panose="02070309020205020404" pitchFamily="49" charset="0"/>
              </a:rPr>
              <a:t>      : </a:t>
            </a:r>
            <a:r>
              <a:rPr lang="en-US" sz="1200" b="1" dirty="0" smtClean="0">
                <a:solidFill>
                  <a:srgbClr val="FF0000"/>
                </a:solidFill>
                <a:latin typeface="Courier New" panose="02070309020205020404" pitchFamily="49" charset="0"/>
                <a:cs typeface="Courier New" panose="02070309020205020404" pitchFamily="49" charset="0"/>
              </a:rPr>
              <a:t>1742.12</a:t>
            </a:r>
            <a:endParaRPr lang="en-US" sz="1200" b="1" dirty="0">
              <a:solidFill>
                <a:srgbClr val="FF0000"/>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en-US" dirty="0" err="1" smtClean="0"/>
              <a:t>moquery</a:t>
            </a:r>
            <a:r>
              <a:rPr lang="en-US" dirty="0" smtClean="0"/>
              <a:t> – some examples</a:t>
            </a:r>
            <a:endParaRPr lang="en-US" dirty="0"/>
          </a:p>
        </p:txBody>
      </p:sp>
      <p:sp>
        <p:nvSpPr>
          <p:cNvPr id="5" name="Slide Number Placeholder 4"/>
          <p:cNvSpPr>
            <a:spLocks noGrp="1"/>
          </p:cNvSpPr>
          <p:nvPr>
            <p:ph type="sldNum" sz="quarter" idx="4"/>
          </p:nvPr>
        </p:nvSpPr>
        <p:spPr/>
        <p:txBody>
          <a:bodyPr/>
          <a:lstStyle/>
          <a:p>
            <a:fld id="{96A97DD0-5BE7-4856-A2A9-C42C6688E607}" type="slidenum">
              <a:rPr lang="en-US" smtClean="0"/>
              <a:pPr/>
              <a:t>6</a:t>
            </a:fld>
            <a:endParaRPr lang="en-US" dirty="0"/>
          </a:p>
        </p:txBody>
      </p:sp>
      <p:sp>
        <p:nvSpPr>
          <p:cNvPr id="6" name="TextBox 5"/>
          <p:cNvSpPr txBox="1"/>
          <p:nvPr/>
        </p:nvSpPr>
        <p:spPr>
          <a:xfrm>
            <a:off x="3302527" y="4607870"/>
            <a:ext cx="4466961" cy="446276"/>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285750" indent="-285750">
              <a:lnSpc>
                <a:spcPct val="90000"/>
              </a:lnSpc>
              <a:spcBef>
                <a:spcPts val="600"/>
              </a:spcBef>
              <a:buFont typeface="Arial" charset="0"/>
              <a:buChar char="•"/>
            </a:pPr>
            <a:r>
              <a:rPr lang="en-US" sz="1000" dirty="0" smtClean="0"/>
              <a:t>Q: that’s cool, but how do I know which object/class to query …?</a:t>
            </a:r>
          </a:p>
          <a:p>
            <a:pPr marL="285750" indent="-285750">
              <a:lnSpc>
                <a:spcPct val="90000"/>
              </a:lnSpc>
              <a:spcBef>
                <a:spcPts val="600"/>
              </a:spcBef>
              <a:buFont typeface="Arial" charset="0"/>
              <a:buChar char="•"/>
            </a:pPr>
            <a:r>
              <a:rPr lang="en-US" sz="1000" dirty="0" smtClean="0"/>
              <a:t>Q</a:t>
            </a:r>
            <a:r>
              <a:rPr lang="en-US" sz="1000" dirty="0"/>
              <a:t>: it looks cryptic to me ... how do I find meaning of each field</a:t>
            </a:r>
            <a:r>
              <a:rPr lang="en-US" sz="1000" dirty="0" smtClean="0"/>
              <a:t>?</a:t>
            </a:r>
          </a:p>
        </p:txBody>
      </p:sp>
    </p:spTree>
    <p:extLst>
      <p:ext uri="{BB962C8B-B14F-4D97-AF65-F5344CB8AC3E}">
        <p14:creationId xmlns:p14="http://schemas.microsoft.com/office/powerpoint/2010/main" val="8282273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Concrete Object to ASIC hardware - </a:t>
            </a:r>
            <a:r>
              <a:rPr lang="en-US" dirty="0" err="1" smtClean="0"/>
              <a:t>vlan</a:t>
            </a:r>
            <a:endParaRPr lang="en-US" sz="3200" dirty="0"/>
          </a:p>
        </p:txBody>
      </p:sp>
    </p:spTree>
    <p:extLst>
      <p:ext uri="{BB962C8B-B14F-4D97-AF65-F5344CB8AC3E}">
        <p14:creationId xmlns:p14="http://schemas.microsoft.com/office/powerpoint/2010/main" val="123571157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err="1" smtClean="0"/>
              <a:t>Example</a:t>
            </a:r>
            <a:r>
              <a:rPr lang="fr-FR" dirty="0" smtClean="0"/>
              <a:t> 1 – Vlan programmation ELTM</a:t>
            </a:r>
          </a:p>
        </p:txBody>
      </p:sp>
      <p:sp>
        <p:nvSpPr>
          <p:cNvPr id="3" name="Title 2"/>
          <p:cNvSpPr>
            <a:spLocks noGrp="1"/>
          </p:cNvSpPr>
          <p:nvPr>
            <p:ph type="title"/>
          </p:nvPr>
        </p:nvSpPr>
        <p:spPr/>
        <p:txBody>
          <a:bodyPr/>
          <a:lstStyle/>
          <a:p>
            <a:r>
              <a:rPr lang="fr-FR" dirty="0" err="1" smtClean="0"/>
              <a:t>From</a:t>
            </a:r>
            <a:r>
              <a:rPr lang="fr-FR" dirty="0" smtClean="0"/>
              <a:t> </a:t>
            </a:r>
            <a:r>
              <a:rPr lang="fr-FR" dirty="0" err="1" smtClean="0"/>
              <a:t>Concrete</a:t>
            </a:r>
            <a:r>
              <a:rPr lang="fr-FR" dirty="0" smtClean="0"/>
              <a:t> to hardware ASIC	</a:t>
            </a:r>
            <a:endParaRPr lang="fr-FR" dirty="0"/>
          </a:p>
        </p:txBody>
      </p:sp>
    </p:spTree>
    <p:extLst>
      <p:ext uri="{BB962C8B-B14F-4D97-AF65-F5344CB8AC3E}">
        <p14:creationId xmlns:p14="http://schemas.microsoft.com/office/powerpoint/2010/main" val="1585321324"/>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127748" y="326091"/>
            <a:ext cx="8915399" cy="428625"/>
          </a:xfrm>
        </p:spPr>
        <p:txBody>
          <a:bodyPr/>
          <a:lstStyle/>
          <a:p>
            <a:pPr eaLnBrk="1" fontAlgn="auto" hangingPunct="1">
              <a:spcAft>
                <a:spcPts val="0"/>
              </a:spcAft>
              <a:defRPr/>
            </a:pPr>
            <a:r>
              <a:rPr lang="en-US" dirty="0" smtClean="0">
                <a:ea typeface="+mj-ea"/>
                <a:cs typeface="+mj-cs"/>
              </a:rPr>
              <a:t>ELTM/ELTMC complete view (ref from </a:t>
            </a:r>
            <a:r>
              <a:rPr lang="en-US" dirty="0" smtClean="0"/>
              <a:t>EDCS-</a:t>
            </a:r>
            <a:r>
              <a:rPr lang="fr-FR" b="0" dirty="0"/>
              <a:t>1447110</a:t>
            </a:r>
            <a:r>
              <a:rPr lang="en-US" dirty="0" smtClean="0">
                <a:ea typeface="+mj-ea"/>
                <a:cs typeface="+mj-cs"/>
              </a:rPr>
              <a:t>)</a:t>
            </a:r>
            <a:endParaRPr dirty="0" smtClean="0">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726061961"/>
              </p:ext>
            </p:extLst>
          </p:nvPr>
        </p:nvGraphicFramePr>
        <p:xfrm>
          <a:off x="1752600" y="1504950"/>
          <a:ext cx="5772150" cy="3038475"/>
        </p:xfrm>
        <a:graphic>
          <a:graphicData uri="http://schemas.openxmlformats.org/presentationml/2006/ole">
            <mc:AlternateContent xmlns:mc="http://schemas.openxmlformats.org/markup-compatibility/2006">
              <mc:Choice xmlns:v="urn:schemas-microsoft-com:vml" Requires="v">
                <p:oleObj spid="_x0000_s2107"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504950"/>
                        <a:ext cx="57721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Oval 2"/>
          <p:cNvSpPr/>
          <p:nvPr/>
        </p:nvSpPr>
        <p:spPr>
          <a:xfrm>
            <a:off x="7584141" y="3449171"/>
            <a:ext cx="1337983" cy="517711"/>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4" name="TextBox 3"/>
          <p:cNvSpPr txBox="1"/>
          <p:nvPr/>
        </p:nvSpPr>
        <p:spPr>
          <a:xfrm>
            <a:off x="7658099" y="3610389"/>
            <a:ext cx="1190065" cy="338554"/>
          </a:xfrm>
          <a:prstGeom prst="rect">
            <a:avLst/>
          </a:prstGeom>
          <a:noFill/>
        </p:spPr>
        <p:txBody>
          <a:bodyPr wrap="square" rtlCol="0">
            <a:spAutoFit/>
          </a:bodyPr>
          <a:lstStyle/>
          <a:p>
            <a:r>
              <a:rPr lang="fr-FR" sz="800" b="1" dirty="0" smtClean="0"/>
              <a:t>DME  </a:t>
            </a:r>
            <a:r>
              <a:rPr lang="fr-FR" sz="800" b="1" dirty="0" err="1" smtClean="0"/>
              <a:t>policyelem</a:t>
            </a:r>
            <a:r>
              <a:rPr lang="fr-FR" sz="800" b="1" dirty="0" smtClean="0"/>
              <a:t>– Object Store</a:t>
            </a:r>
            <a:endParaRPr lang="fr-FR" sz="800" b="1" dirty="0"/>
          </a:p>
        </p:txBody>
      </p:sp>
      <p:cxnSp>
        <p:nvCxnSpPr>
          <p:cNvPr id="6" name="Straight Arrow Connector 5"/>
          <p:cNvCxnSpPr>
            <a:stCxn id="3" idx="2"/>
          </p:cNvCxnSpPr>
          <p:nvPr/>
        </p:nvCxnSpPr>
        <p:spPr>
          <a:xfrm flipH="1">
            <a:off x="6891619" y="3708027"/>
            <a:ext cx="692522" cy="2050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459507" y="3227295"/>
            <a:ext cx="551328" cy="5985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572000" y="3368488"/>
            <a:ext cx="1" cy="54460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007224" y="4128247"/>
            <a:ext cx="262217" cy="1479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21841" y="4202206"/>
            <a:ext cx="0" cy="11317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76515" y="3966882"/>
            <a:ext cx="1684244" cy="215444"/>
          </a:xfrm>
          <a:prstGeom prst="rect">
            <a:avLst/>
          </a:prstGeom>
          <a:noFill/>
        </p:spPr>
        <p:txBody>
          <a:bodyPr wrap="square" rtlCol="0">
            <a:spAutoFit/>
          </a:bodyPr>
          <a:lstStyle/>
          <a:p>
            <a:r>
              <a:rPr lang="fr-FR" sz="800" dirty="0" smtClean="0">
                <a:solidFill>
                  <a:srgbClr val="FF0000"/>
                </a:solidFill>
              </a:rPr>
              <a:t>1. Notification (MTS)</a:t>
            </a:r>
          </a:p>
        </p:txBody>
      </p:sp>
      <p:sp>
        <p:nvSpPr>
          <p:cNvPr id="22" name="TextBox 21"/>
          <p:cNvSpPr txBox="1"/>
          <p:nvPr/>
        </p:nvSpPr>
        <p:spPr>
          <a:xfrm>
            <a:off x="5521138" y="3537770"/>
            <a:ext cx="314885" cy="215444"/>
          </a:xfrm>
          <a:prstGeom prst="rect">
            <a:avLst/>
          </a:prstGeom>
          <a:noFill/>
        </p:spPr>
        <p:txBody>
          <a:bodyPr wrap="square" rtlCol="0">
            <a:spAutoFit/>
          </a:bodyPr>
          <a:lstStyle/>
          <a:p>
            <a:r>
              <a:rPr lang="fr-FR" sz="800" dirty="0" smtClean="0">
                <a:solidFill>
                  <a:srgbClr val="FF0000"/>
                </a:solidFill>
              </a:rPr>
              <a:t>2</a:t>
            </a:r>
          </a:p>
        </p:txBody>
      </p:sp>
      <p:sp>
        <p:nvSpPr>
          <p:cNvPr id="23" name="TextBox 22"/>
          <p:cNvSpPr txBox="1"/>
          <p:nvPr/>
        </p:nvSpPr>
        <p:spPr>
          <a:xfrm>
            <a:off x="4523815" y="3418842"/>
            <a:ext cx="314885" cy="215444"/>
          </a:xfrm>
          <a:prstGeom prst="rect">
            <a:avLst/>
          </a:prstGeom>
          <a:noFill/>
        </p:spPr>
        <p:txBody>
          <a:bodyPr wrap="square" rtlCol="0">
            <a:spAutoFit/>
          </a:bodyPr>
          <a:lstStyle/>
          <a:p>
            <a:r>
              <a:rPr lang="fr-FR" sz="800" dirty="0" smtClean="0">
                <a:solidFill>
                  <a:srgbClr val="FF0000"/>
                </a:solidFill>
              </a:rPr>
              <a:t>3</a:t>
            </a:r>
          </a:p>
        </p:txBody>
      </p:sp>
      <p:sp>
        <p:nvSpPr>
          <p:cNvPr id="24" name="TextBox 23"/>
          <p:cNvSpPr txBox="1"/>
          <p:nvPr/>
        </p:nvSpPr>
        <p:spPr>
          <a:xfrm>
            <a:off x="4523814" y="4099941"/>
            <a:ext cx="314885" cy="215444"/>
          </a:xfrm>
          <a:prstGeom prst="rect">
            <a:avLst/>
          </a:prstGeom>
          <a:noFill/>
        </p:spPr>
        <p:txBody>
          <a:bodyPr wrap="square" rtlCol="0">
            <a:spAutoFit/>
          </a:bodyPr>
          <a:lstStyle/>
          <a:p>
            <a:r>
              <a:rPr lang="fr-FR" sz="800" dirty="0" smtClean="0">
                <a:solidFill>
                  <a:srgbClr val="FF0000"/>
                </a:solidFill>
              </a:rPr>
              <a:t>4</a:t>
            </a:r>
          </a:p>
        </p:txBody>
      </p:sp>
    </p:spTree>
    <p:extLst>
      <p:ext uri="{BB962C8B-B14F-4D97-AF65-F5344CB8AC3E}">
        <p14:creationId xmlns:p14="http://schemas.microsoft.com/office/powerpoint/2010/main" val="2758383880"/>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3637" y="153054"/>
            <a:ext cx="8585210" cy="731837"/>
          </a:xfrm>
        </p:spPr>
        <p:txBody>
          <a:bodyPr/>
          <a:lstStyle/>
          <a:p>
            <a:r>
              <a:rPr lang="fr-FR" dirty="0" smtClean="0">
                <a:solidFill>
                  <a:schemeClr val="tx1">
                    <a:lumMod val="75000"/>
                  </a:schemeClr>
                </a:solidFill>
              </a:rPr>
              <a:t>Vlan </a:t>
            </a:r>
            <a:r>
              <a:rPr lang="fr-FR" dirty="0" err="1" smtClean="0">
                <a:solidFill>
                  <a:schemeClr val="tx1">
                    <a:lumMod val="75000"/>
                  </a:schemeClr>
                </a:solidFill>
              </a:rPr>
              <a:t>Creation</a:t>
            </a:r>
            <a:r>
              <a:rPr lang="fr-FR" dirty="0" smtClean="0">
                <a:solidFill>
                  <a:schemeClr val="tx1">
                    <a:lumMod val="75000"/>
                  </a:schemeClr>
                </a:solidFill>
              </a:rPr>
              <a:t> </a:t>
            </a:r>
            <a:r>
              <a:rPr lang="fr-FR" dirty="0" err="1" smtClean="0">
                <a:solidFill>
                  <a:schemeClr val="tx1">
                    <a:lumMod val="75000"/>
                  </a:schemeClr>
                </a:solidFill>
              </a:rPr>
              <a:t>detail</a:t>
            </a:r>
            <a:r>
              <a:rPr lang="fr-FR" dirty="0" smtClean="0">
                <a:solidFill>
                  <a:schemeClr val="tx1">
                    <a:lumMod val="75000"/>
                  </a:schemeClr>
                </a:solidFill>
              </a:rPr>
              <a:t> </a:t>
            </a:r>
            <a:r>
              <a:rPr lang="en-US" dirty="0" smtClean="0">
                <a:solidFill>
                  <a:schemeClr val="tx1">
                    <a:lumMod val="75000"/>
                  </a:schemeClr>
                </a:solidFill>
              </a:rPr>
              <a:t>(</a:t>
            </a:r>
            <a:r>
              <a:rPr lang="en-US" dirty="0">
                <a:solidFill>
                  <a:schemeClr val="tx1">
                    <a:lumMod val="75000"/>
                  </a:schemeClr>
                </a:solidFill>
              </a:rPr>
              <a:t>ref from </a:t>
            </a:r>
            <a:r>
              <a:rPr lang="en-US" dirty="0" smtClean="0">
                <a:solidFill>
                  <a:schemeClr val="tx1">
                    <a:lumMod val="75000"/>
                  </a:schemeClr>
                </a:solidFill>
              </a:rPr>
              <a:t>EDCS-</a:t>
            </a:r>
            <a:r>
              <a:rPr lang="fr-FR" b="0" dirty="0" smtClean="0">
                <a:solidFill>
                  <a:schemeClr val="tx1">
                    <a:lumMod val="75000"/>
                  </a:schemeClr>
                </a:solidFill>
              </a:rPr>
              <a:t>1447110)</a:t>
            </a:r>
            <a:r>
              <a:rPr lang="en-US" dirty="0" smtClean="0"/>
              <a:t>)</a:t>
            </a:r>
            <a:r>
              <a:rPr lang="fr-FR" dirty="0" smtClean="0"/>
              <a:t> </a:t>
            </a:r>
            <a:endParaRPr lang="fr-FR"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aphicFrame>
        <p:nvGraphicFramePr>
          <p:cNvPr id="6" name="Object 5"/>
          <p:cNvGraphicFramePr>
            <a:graphicFrameLocks noChangeAspect="1"/>
          </p:cNvGraphicFramePr>
          <p:nvPr>
            <p:extLst>
              <p:ext uri="{D42A27DB-BD31-4B8C-83A1-F6EECF244321}">
                <p14:modId xmlns:p14="http://schemas.microsoft.com/office/powerpoint/2010/main" val="4025205995"/>
              </p:ext>
            </p:extLst>
          </p:nvPr>
        </p:nvGraphicFramePr>
        <p:xfrm>
          <a:off x="76200" y="1047750"/>
          <a:ext cx="5943600" cy="3133725"/>
        </p:xfrm>
        <a:graphic>
          <a:graphicData uri="http://schemas.openxmlformats.org/presentationml/2006/ole">
            <mc:AlternateContent xmlns:mc="http://schemas.openxmlformats.org/markup-compatibility/2006">
              <mc:Choice xmlns:v="urn:schemas-microsoft-com:vml" Requires="v">
                <p:oleObj spid="_x0000_s3131" name="Visio" r:id="rId3" imgW="6661118" imgH="3522240" progId="Visio.Drawing.11">
                  <p:embed/>
                </p:oleObj>
              </mc:Choice>
              <mc:Fallback>
                <p:oleObj name="Visio" r:id="rId3" imgW="6661118" imgH="35222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047750"/>
                        <a:ext cx="5943600" cy="313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6248400" y="1581150"/>
            <a:ext cx="2419252" cy="1508105"/>
          </a:xfrm>
          <a:prstGeom prst="rect">
            <a:avLst/>
          </a:prstGeom>
          <a:noFill/>
        </p:spPr>
        <p:txBody>
          <a:bodyPr wrap="none" rtlCol="0">
            <a:spAutoFit/>
          </a:bodyPr>
          <a:lstStyle/>
          <a:p>
            <a:pPr>
              <a:lnSpc>
                <a:spcPct val="90000"/>
              </a:lnSpc>
              <a:spcBef>
                <a:spcPts val="600"/>
              </a:spcBef>
            </a:pPr>
            <a:r>
              <a:rPr lang="fr-FR" sz="1600" dirty="0" smtClean="0">
                <a:solidFill>
                  <a:srgbClr val="000000"/>
                </a:solidFill>
              </a:rPr>
              <a:t>If NS or </a:t>
            </a:r>
            <a:r>
              <a:rPr lang="fr-FR" sz="1600" dirty="0" err="1" smtClean="0">
                <a:solidFill>
                  <a:srgbClr val="000000"/>
                </a:solidFill>
              </a:rPr>
              <a:t>Bcom</a:t>
            </a:r>
            <a:r>
              <a:rPr lang="fr-FR" sz="1600" dirty="0" smtClean="0">
                <a:solidFill>
                  <a:srgbClr val="000000"/>
                </a:solidFill>
              </a:rPr>
              <a:t> </a:t>
            </a:r>
            <a:r>
              <a:rPr lang="fr-FR" sz="1600" dirty="0" err="1" smtClean="0">
                <a:solidFill>
                  <a:srgbClr val="000000"/>
                </a:solidFill>
              </a:rPr>
              <a:t>can’t</a:t>
            </a:r>
            <a:r>
              <a:rPr lang="fr-FR" sz="1600" dirty="0" smtClean="0">
                <a:solidFill>
                  <a:srgbClr val="000000"/>
                </a:solidFill>
              </a:rPr>
              <a:t> </a:t>
            </a:r>
          </a:p>
          <a:p>
            <a:pPr>
              <a:lnSpc>
                <a:spcPct val="90000"/>
              </a:lnSpc>
              <a:spcBef>
                <a:spcPts val="600"/>
              </a:spcBef>
            </a:pPr>
            <a:r>
              <a:rPr lang="fr-FR" sz="1600" dirty="0" err="1" smtClean="0">
                <a:solidFill>
                  <a:srgbClr val="000000"/>
                </a:solidFill>
              </a:rPr>
              <a:t>Create</a:t>
            </a:r>
            <a:r>
              <a:rPr lang="fr-FR" sz="1600" dirty="0" smtClean="0">
                <a:solidFill>
                  <a:srgbClr val="000000"/>
                </a:solidFill>
              </a:rPr>
              <a:t> vlan , Notification</a:t>
            </a:r>
          </a:p>
          <a:p>
            <a:pPr>
              <a:lnSpc>
                <a:spcPct val="90000"/>
              </a:lnSpc>
              <a:spcBef>
                <a:spcPts val="600"/>
              </a:spcBef>
            </a:pPr>
            <a:r>
              <a:rPr lang="fr-FR" sz="1600" dirty="0" smtClean="0">
                <a:solidFill>
                  <a:srgbClr val="000000"/>
                </a:solidFill>
              </a:rPr>
              <a:t>Goes </a:t>
            </a:r>
            <a:r>
              <a:rPr lang="fr-FR" sz="1600" dirty="0" err="1" smtClean="0">
                <a:solidFill>
                  <a:srgbClr val="000000"/>
                </a:solidFill>
              </a:rPr>
              <a:t>upstream</a:t>
            </a:r>
            <a:r>
              <a:rPr lang="fr-FR" sz="1600" dirty="0" smtClean="0">
                <a:solidFill>
                  <a:srgbClr val="000000"/>
                </a:solidFill>
              </a:rPr>
              <a:t> and</a:t>
            </a:r>
          </a:p>
          <a:p>
            <a:pPr>
              <a:lnSpc>
                <a:spcPct val="90000"/>
              </a:lnSpc>
              <a:spcBef>
                <a:spcPts val="600"/>
              </a:spcBef>
            </a:pPr>
            <a:r>
              <a:rPr lang="fr-FR" sz="1600" dirty="0" err="1" smtClean="0">
                <a:solidFill>
                  <a:srgbClr val="000000"/>
                </a:solidFill>
              </a:rPr>
              <a:t>Eventually</a:t>
            </a:r>
            <a:r>
              <a:rPr lang="fr-FR" sz="1600" dirty="0" smtClean="0">
                <a:solidFill>
                  <a:srgbClr val="000000"/>
                </a:solidFill>
              </a:rPr>
              <a:t> vlan </a:t>
            </a:r>
            <a:r>
              <a:rPr lang="fr-FR" sz="1600" dirty="0" err="1" smtClean="0">
                <a:solidFill>
                  <a:srgbClr val="000000"/>
                </a:solidFill>
              </a:rPr>
              <a:t>mgr</a:t>
            </a:r>
            <a:endParaRPr lang="fr-FR" sz="1600" dirty="0" smtClean="0">
              <a:solidFill>
                <a:srgbClr val="000000"/>
              </a:solidFill>
            </a:endParaRPr>
          </a:p>
          <a:p>
            <a:pPr>
              <a:lnSpc>
                <a:spcPct val="90000"/>
              </a:lnSpc>
              <a:spcBef>
                <a:spcPts val="600"/>
              </a:spcBef>
            </a:pPr>
            <a:r>
              <a:rPr lang="fr-FR" sz="1600" dirty="0" smtClean="0">
                <a:solidFill>
                  <a:srgbClr val="000000"/>
                </a:solidFill>
              </a:rPr>
              <a:t>Will </a:t>
            </a:r>
            <a:r>
              <a:rPr lang="fr-FR" sz="1600" dirty="0" err="1" smtClean="0">
                <a:solidFill>
                  <a:srgbClr val="000000"/>
                </a:solidFill>
              </a:rPr>
              <a:t>generate</a:t>
            </a:r>
            <a:r>
              <a:rPr lang="fr-FR" sz="1600" dirty="0" smtClean="0">
                <a:solidFill>
                  <a:srgbClr val="000000"/>
                </a:solidFill>
              </a:rPr>
              <a:t> a </a:t>
            </a:r>
            <a:r>
              <a:rPr lang="fr-FR" sz="1600" dirty="0" err="1" smtClean="0">
                <a:solidFill>
                  <a:srgbClr val="000000"/>
                </a:solidFill>
              </a:rPr>
              <a:t>fault</a:t>
            </a:r>
            <a:r>
              <a:rPr lang="fr-FR" sz="1600" dirty="0" smtClean="0">
                <a:solidFill>
                  <a:srgbClr val="000000"/>
                </a:solidFill>
              </a:rPr>
              <a:t> MO</a:t>
            </a:r>
          </a:p>
        </p:txBody>
      </p:sp>
    </p:spTree>
    <p:extLst>
      <p:ext uri="{BB962C8B-B14F-4D97-AF65-F5344CB8AC3E}">
        <p14:creationId xmlns:p14="http://schemas.microsoft.com/office/powerpoint/2010/main" val="142504448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solidFill>
                  <a:srgbClr val="4D4D4D"/>
                </a:solidFill>
              </a:rPr>
              <a:t>Vlan </a:t>
            </a:r>
            <a:r>
              <a:rPr lang="fr-FR" dirty="0" err="1" smtClean="0">
                <a:solidFill>
                  <a:srgbClr val="4D4D4D"/>
                </a:solidFill>
              </a:rPr>
              <a:t>mgr</a:t>
            </a:r>
            <a:r>
              <a:rPr lang="fr-FR" dirty="0" smtClean="0">
                <a:solidFill>
                  <a:srgbClr val="4D4D4D"/>
                </a:solidFill>
              </a:rPr>
              <a:t> (</a:t>
            </a:r>
            <a:r>
              <a:rPr lang="fr-FR" dirty="0" err="1" smtClean="0">
                <a:solidFill>
                  <a:srgbClr val="4D4D4D"/>
                </a:solidFill>
              </a:rPr>
              <a:t>from</a:t>
            </a:r>
            <a:r>
              <a:rPr lang="fr-FR" dirty="0" smtClean="0">
                <a:solidFill>
                  <a:srgbClr val="4D4D4D"/>
                </a:solidFill>
              </a:rPr>
              <a:t> </a:t>
            </a:r>
            <a:r>
              <a:rPr lang="fr-FR" dirty="0" err="1" smtClean="0">
                <a:solidFill>
                  <a:srgbClr val="4D4D4D"/>
                </a:solidFill>
              </a:rPr>
              <a:t>vsh</a:t>
            </a:r>
            <a:r>
              <a:rPr lang="fr-FR" dirty="0">
                <a:solidFill>
                  <a:srgbClr val="4D4D4D"/>
                </a:solidFill>
              </a:rPr>
              <a:t> - </a:t>
            </a:r>
            <a:r>
              <a:rPr lang="fr-FR" dirty="0">
                <a:solidFill>
                  <a:srgbClr val="FF0000"/>
                </a:solidFill>
              </a:rPr>
              <a:t>show vlan </a:t>
            </a:r>
            <a:r>
              <a:rPr lang="fr-FR" dirty="0" err="1">
                <a:solidFill>
                  <a:srgbClr val="FF0000"/>
                </a:solidFill>
              </a:rPr>
              <a:t>internal</a:t>
            </a:r>
            <a:r>
              <a:rPr lang="fr-FR" dirty="0">
                <a:solidFill>
                  <a:srgbClr val="FF0000"/>
                </a:solidFill>
              </a:rPr>
              <a:t> </a:t>
            </a:r>
            <a:r>
              <a:rPr lang="fr-FR" dirty="0" smtClean="0">
                <a:solidFill>
                  <a:srgbClr val="FF0000"/>
                </a:solidFill>
              </a:rPr>
              <a:t>info)</a:t>
            </a:r>
            <a:r>
              <a:rPr lang="fr-FR" dirty="0" smtClean="0"/>
              <a:t>)</a:t>
            </a:r>
            <a:endParaRPr lang="fr-FR" dirty="0"/>
          </a:p>
        </p:txBody>
      </p:sp>
      <p:sp>
        <p:nvSpPr>
          <p:cNvPr id="3" name="Content Placeholder 2"/>
          <p:cNvSpPr>
            <a:spLocks noGrp="1"/>
          </p:cNvSpPr>
          <p:nvPr>
            <p:ph idx="4294967295"/>
          </p:nvPr>
        </p:nvSpPr>
        <p:spPr>
          <a:xfrm>
            <a:off x="29479" y="819150"/>
            <a:ext cx="6477000" cy="4419600"/>
          </a:xfrm>
          <a:prstGeom prst="rect">
            <a:avLst/>
          </a:prstGeom>
          <a:solidFill>
            <a:schemeClr val="bg1">
              <a:lumMod val="85000"/>
            </a:schemeClr>
          </a:solidFill>
        </p:spPr>
        <p:txBody>
          <a:bodyPr/>
          <a:lstStyle/>
          <a:p>
            <a:pPr marL="1785" indent="0">
              <a:spcBef>
                <a:spcPts val="0"/>
              </a:spcBef>
              <a:buNone/>
            </a:pPr>
            <a:r>
              <a:rPr lang="fr-FR" sz="1000" dirty="0" smtClean="0">
                <a:latin typeface="Courier New" panose="02070309020205020404" pitchFamily="49" charset="0"/>
                <a:cs typeface="Courier New" panose="02070309020205020404" pitchFamily="49" charset="0"/>
              </a:rPr>
              <a:t>Entry </a:t>
            </a:r>
            <a:r>
              <a:rPr lang="fr-FR" sz="1000" dirty="0">
                <a:latin typeface="Courier New" panose="02070309020205020404" pitchFamily="49" charset="0"/>
                <a:cs typeface="Courier New" panose="02070309020205020404" pitchFamily="49" charset="0"/>
              </a:rPr>
              <a:t>No: 17</a:t>
            </a:r>
          </a:p>
          <a:p>
            <a:pPr marL="1785" indent="0">
              <a:spcBef>
                <a:spcPts val="0"/>
              </a:spcBef>
              <a:buNone/>
            </a:pPr>
            <a:r>
              <a:rPr lang="fr-FR" sz="1000" dirty="0">
                <a:latin typeface="Courier New" panose="02070309020205020404" pitchFamily="49" charset="0"/>
                <a:cs typeface="Courier New" panose="02070309020205020404" pitchFamily="49" charset="0"/>
              </a:rPr>
              <a:t>------------</a:t>
            </a:r>
          </a:p>
          <a:p>
            <a:pPr marL="1785" indent="0">
              <a:spcBef>
                <a:spcPts val="0"/>
              </a:spcBef>
              <a:buNone/>
            </a:pPr>
            <a:r>
              <a:rPr lang="fr-FR" sz="1000" dirty="0">
                <a:latin typeface="Courier New" panose="02070309020205020404" pitchFamily="49" charset="0"/>
                <a:cs typeface="Courier New" panose="02070309020205020404" pitchFamily="49" charset="0"/>
              </a:rPr>
              <a:t>  vlan id 43</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vdc</a:t>
            </a:r>
            <a:r>
              <a:rPr lang="fr-FR" sz="1000" dirty="0">
                <a:latin typeface="Courier New" panose="02070309020205020404" pitchFamily="49" charset="0"/>
                <a:cs typeface="Courier New" panose="02070309020205020404" pitchFamily="49" charset="0"/>
              </a:rPr>
              <a:t> 1 </a:t>
            </a:r>
            <a:r>
              <a:rPr lang="fr-FR" sz="1000" dirty="0" err="1">
                <a:latin typeface="Courier New" panose="02070309020205020404" pitchFamily="49" charset="0"/>
                <a:cs typeface="Courier New" panose="02070309020205020404" pitchFamily="49" charset="0"/>
              </a:rPr>
              <a:t>bd_id</a:t>
            </a:r>
            <a:r>
              <a:rPr lang="fr-FR" sz="1000" dirty="0">
                <a:latin typeface="Courier New" panose="02070309020205020404" pitchFamily="49" charset="0"/>
                <a:cs typeface="Courier New" panose="02070309020205020404" pitchFamily="49" charset="0"/>
              </a:rPr>
              <a:t> = 2, </a:t>
            </a:r>
            <a:r>
              <a:rPr lang="fr-FR" sz="1000" dirty="0" err="1">
                <a:latin typeface="Courier New" panose="02070309020205020404" pitchFamily="49" charset="0"/>
                <a:cs typeface="Courier New" panose="02070309020205020404" pitchFamily="49" charset="0"/>
              </a:rPr>
              <a:t>bd_id_orig</a:t>
            </a:r>
            <a:r>
              <a:rPr lang="fr-FR" sz="1000" dirty="0">
                <a:latin typeface="Courier New" panose="02070309020205020404" pitchFamily="49" charset="0"/>
                <a:cs typeface="Courier New" panose="02070309020205020404" pitchFamily="49" charset="0"/>
              </a:rPr>
              <a:t> = 2, </a:t>
            </a:r>
            <a:r>
              <a:rPr lang="fr-FR" sz="1000" b="1" dirty="0" err="1">
                <a:solidFill>
                  <a:schemeClr val="accent1"/>
                </a:solidFill>
                <a:latin typeface="Courier New" panose="02070309020205020404" pitchFamily="49" charset="0"/>
                <a:cs typeface="Courier New" panose="02070309020205020404" pitchFamily="49" charset="0"/>
              </a:rPr>
              <a:t>vlan_type</a:t>
            </a:r>
            <a:r>
              <a:rPr lang="fr-FR" sz="1000" b="1" dirty="0">
                <a:solidFill>
                  <a:schemeClr val="accent1"/>
                </a:solidFill>
                <a:latin typeface="Courier New" panose="02070309020205020404" pitchFamily="49" charset="0"/>
                <a:cs typeface="Courier New" panose="02070309020205020404" pitchFamily="49" charset="0"/>
              </a:rPr>
              <a:t> = BD_USER_VLAN(11)</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sdb_vlan_type</a:t>
            </a:r>
            <a:r>
              <a:rPr lang="fr-FR" sz="1000" dirty="0">
                <a:latin typeface="Courier New" panose="02070309020205020404" pitchFamily="49" charset="0"/>
                <a:cs typeface="Courier New" panose="02070309020205020404" pitchFamily="49" charset="0"/>
              </a:rPr>
              <a:t> BD_USER_VLAN(11,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oper</a:t>
            </a:r>
            <a:r>
              <a:rPr lang="fr-FR" sz="1000" dirty="0">
                <a:latin typeface="Courier New" panose="02070309020205020404" pitchFamily="49" charset="0"/>
                <a:cs typeface="Courier New" panose="02070309020205020404" pitchFamily="49" charset="0"/>
              </a:rPr>
              <a:t> =up</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vlan_state</a:t>
            </a:r>
            <a:r>
              <a:rPr lang="fr-FR" sz="1000" dirty="0">
                <a:latin typeface="Courier New" panose="02070309020205020404" pitchFamily="49" charset="0"/>
                <a:cs typeface="Courier New" panose="02070309020205020404" pitchFamily="49" charset="0"/>
              </a:rPr>
              <a:t> = active, </a:t>
            </a:r>
            <a:r>
              <a:rPr lang="fr-FR" sz="1000" dirty="0" err="1">
                <a:latin typeface="Courier New" panose="02070309020205020404" pitchFamily="49" charset="0"/>
                <a:cs typeface="Courier New" panose="02070309020205020404" pitchFamily="49" charset="0"/>
              </a:rPr>
              <a:t>vlan_shut_state</a:t>
            </a:r>
            <a:r>
              <a:rPr lang="fr-FR" sz="1000" dirty="0">
                <a:latin typeface="Courier New" panose="02070309020205020404" pitchFamily="49" charset="0"/>
                <a:cs typeface="Courier New" panose="02070309020205020404" pitchFamily="49" charset="0"/>
              </a:rPr>
              <a:t> = no-</a:t>
            </a:r>
            <a:r>
              <a:rPr lang="fr-FR" sz="1000" dirty="0" err="1">
                <a:latin typeface="Courier New" panose="02070309020205020404" pitchFamily="49" charset="0"/>
                <a:cs typeface="Courier New" panose="02070309020205020404" pitchFamily="49" charset="0"/>
              </a:rPr>
              <a:t>shutdown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vlan_modes</a:t>
            </a:r>
            <a:r>
              <a:rPr lang="fr-FR" sz="1000" dirty="0">
                <a:latin typeface="Courier New" panose="02070309020205020404" pitchFamily="49" charset="0"/>
                <a:cs typeface="Courier New" panose="02070309020205020404" pitchFamily="49" charset="0"/>
              </a:rPr>
              <a:t> = (0)ce</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sdb_vlan_mode</a:t>
            </a:r>
            <a:r>
              <a:rPr lang="fr-FR" sz="1000" dirty="0">
                <a:latin typeface="Courier New" panose="02070309020205020404" pitchFamily="49" charset="0"/>
                <a:cs typeface="Courier New" panose="02070309020205020404" pitchFamily="49" charset="0"/>
              </a:rPr>
              <a:t> 0(ce,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n_access_ports</a:t>
            </a:r>
            <a:r>
              <a:rPr lang="fr-FR" sz="1000" dirty="0">
                <a:latin typeface="Courier New" panose="02070309020205020404" pitchFamily="49" charset="0"/>
                <a:cs typeface="Courier New" panose="02070309020205020404" pitchFamily="49" charset="0"/>
              </a:rPr>
              <a:t> 0, </a:t>
            </a:r>
            <a:r>
              <a:rPr lang="fr-FR" sz="1000" dirty="0" err="1">
                <a:latin typeface="Courier New" panose="02070309020205020404" pitchFamily="49" charset="0"/>
                <a:cs typeface="Courier New" panose="02070309020205020404" pitchFamily="49" charset="0"/>
              </a:rPr>
              <a:t>n_native_ports</a:t>
            </a:r>
            <a:r>
              <a:rPr lang="fr-FR" sz="1000" dirty="0">
                <a:latin typeface="Courier New" panose="02070309020205020404" pitchFamily="49" charset="0"/>
                <a:cs typeface="Courier New" panose="02070309020205020404" pitchFamily="49" charset="0"/>
              </a:rPr>
              <a:t> 0</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mtu</a:t>
            </a:r>
            <a:r>
              <a:rPr lang="fr-FR" sz="1000" dirty="0">
                <a:latin typeface="Courier New" panose="02070309020205020404" pitchFamily="49" charset="0"/>
                <a:cs typeface="Courier New" panose="02070309020205020404" pitchFamily="49" charset="0"/>
              </a:rPr>
              <a:t> = 1500, </a:t>
            </a:r>
            <a:r>
              <a:rPr lang="fr-FR" sz="1000" dirty="0" err="1">
                <a:latin typeface="Courier New" panose="02070309020205020404" pitchFamily="49" charset="0"/>
                <a:cs typeface="Courier New" panose="02070309020205020404" pitchFamily="49" charset="0"/>
              </a:rPr>
              <a:t>internal_state</a:t>
            </a:r>
            <a:r>
              <a:rPr lang="fr-FR" sz="1000" dirty="0">
                <a:latin typeface="Courier New" panose="02070309020205020404" pitchFamily="49" charset="0"/>
                <a:cs typeface="Courier New" panose="02070309020205020404" pitchFamily="49" charset="0"/>
              </a:rPr>
              <a:t> = 0, </a:t>
            </a:r>
            <a:r>
              <a:rPr lang="fr-FR" sz="1000" dirty="0" err="1">
                <a:latin typeface="Courier New" panose="02070309020205020404" pitchFamily="49" charset="0"/>
                <a:cs typeface="Courier New" panose="02070309020205020404" pitchFamily="49" charset="0"/>
              </a:rPr>
              <a:t>cfg_flags</a:t>
            </a:r>
            <a:r>
              <a:rPr lang="fr-FR" sz="1000" dirty="0">
                <a:latin typeface="Courier New" panose="02070309020205020404" pitchFamily="49" charset="0"/>
                <a:cs typeface="Courier New" panose="02070309020205020404" pitchFamily="49" charset="0"/>
              </a:rPr>
              <a:t> 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access</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encap</a:t>
            </a:r>
            <a:r>
              <a:rPr lang="fr-FR" sz="1000" dirty="0">
                <a:latin typeface="Courier New" panose="02070309020205020404" pitchFamily="49" charset="0"/>
                <a:cs typeface="Courier New" panose="02070309020205020404" pitchFamily="49" charset="0"/>
              </a:rPr>
              <a:t> = unknown-0  </a:t>
            </a:r>
            <a:r>
              <a:rPr lang="fr-FR" sz="1000" b="1" dirty="0" err="1">
                <a:solidFill>
                  <a:srgbClr val="00B050"/>
                </a:solidFill>
                <a:latin typeface="Courier New" panose="02070309020205020404" pitchFamily="49" charset="0"/>
                <a:cs typeface="Courier New" panose="02070309020205020404" pitchFamily="49" charset="0"/>
              </a:rPr>
              <a:t>fabric</a:t>
            </a:r>
            <a:r>
              <a:rPr lang="fr-FR" sz="1000" b="1" dirty="0">
                <a:solidFill>
                  <a:srgbClr val="00B050"/>
                </a:solidFill>
                <a:latin typeface="Courier New" panose="02070309020205020404" pitchFamily="49" charset="0"/>
                <a:cs typeface="Courier New" panose="02070309020205020404" pitchFamily="49" charset="0"/>
              </a:rPr>
              <a:t> </a:t>
            </a:r>
            <a:r>
              <a:rPr lang="fr-FR" sz="1000" b="1" dirty="0" err="1">
                <a:solidFill>
                  <a:srgbClr val="00B050"/>
                </a:solidFill>
                <a:latin typeface="Courier New" panose="02070309020205020404" pitchFamily="49" charset="0"/>
                <a:cs typeface="Courier New" panose="02070309020205020404" pitchFamily="49" charset="0"/>
              </a:rPr>
              <a:t>encap</a:t>
            </a:r>
            <a:r>
              <a:rPr lang="fr-FR" sz="1000" b="1" dirty="0">
                <a:solidFill>
                  <a:srgbClr val="00B050"/>
                </a:solidFill>
                <a:latin typeface="Courier New" panose="02070309020205020404" pitchFamily="49" charset="0"/>
                <a:cs typeface="Courier New" panose="02070309020205020404" pitchFamily="49" charset="0"/>
              </a:rPr>
              <a:t> = vxlan-16023498</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vlan_name</a:t>
            </a:r>
            <a:r>
              <a:rPr lang="fr-FR" sz="1000" dirty="0">
                <a:latin typeface="Courier New" panose="02070309020205020404" pitchFamily="49" charset="0"/>
                <a:cs typeface="Courier New" panose="02070309020205020404" pitchFamily="49" charset="0"/>
              </a:rPr>
              <a:t> = </a:t>
            </a:r>
            <a:r>
              <a:rPr lang="fr-FR" sz="1000" b="1" dirty="0" smtClean="0">
                <a:solidFill>
                  <a:srgbClr val="FF0000"/>
                </a:solidFill>
                <a:latin typeface="Courier New" panose="02070309020205020404" pitchFamily="49" charset="0"/>
                <a:cs typeface="Courier New" panose="02070309020205020404" pitchFamily="49" charset="0"/>
              </a:rPr>
              <a:t>rducombl:RD_BD1_internal</a:t>
            </a:r>
          </a:p>
          <a:p>
            <a:pPr marL="1785" indent="0">
              <a:spcBef>
                <a:spcPts val="0"/>
              </a:spcBef>
              <a:buNone/>
            </a:pPr>
            <a:r>
              <a:rPr lang="fr-FR" sz="1000" dirty="0">
                <a:latin typeface="Courier New" panose="02070309020205020404" pitchFamily="49" charset="0"/>
                <a:cs typeface="Courier New" panose="02070309020205020404" pitchFamily="49" charset="0"/>
              </a:rPr>
              <a:t>Entry No: 21</a:t>
            </a:r>
          </a:p>
          <a:p>
            <a:pPr marL="1785" indent="0">
              <a:spcBef>
                <a:spcPts val="0"/>
              </a:spcBef>
              <a:buNone/>
            </a:pPr>
            <a:r>
              <a:rPr lang="fr-FR" sz="1000" dirty="0">
                <a:latin typeface="Courier New" panose="02070309020205020404" pitchFamily="49" charset="0"/>
                <a:cs typeface="Courier New" panose="02070309020205020404" pitchFamily="49" charset="0"/>
              </a:rPr>
              <a:t>------------</a:t>
            </a:r>
          </a:p>
          <a:p>
            <a:pPr marL="1785" indent="0">
              <a:spcBef>
                <a:spcPts val="0"/>
              </a:spcBef>
              <a:buNone/>
            </a:pPr>
            <a:r>
              <a:rPr lang="fr-FR" sz="1000" dirty="0">
                <a:latin typeface="Courier New" panose="02070309020205020404" pitchFamily="49" charset="0"/>
                <a:cs typeface="Courier New" panose="02070309020205020404" pitchFamily="49" charset="0"/>
              </a:rPr>
              <a:t>  vlan id 47</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vdc</a:t>
            </a:r>
            <a:r>
              <a:rPr lang="fr-FR" sz="1000" dirty="0">
                <a:latin typeface="Courier New" panose="02070309020205020404" pitchFamily="49" charset="0"/>
                <a:cs typeface="Courier New" panose="02070309020205020404" pitchFamily="49" charset="0"/>
              </a:rPr>
              <a:t> 1 </a:t>
            </a:r>
            <a:r>
              <a:rPr lang="fr-FR" sz="1000" dirty="0" err="1">
                <a:latin typeface="Courier New" panose="02070309020205020404" pitchFamily="49" charset="0"/>
                <a:cs typeface="Courier New" panose="02070309020205020404" pitchFamily="49" charset="0"/>
              </a:rPr>
              <a:t>bd_id</a:t>
            </a:r>
            <a:r>
              <a:rPr lang="fr-FR" sz="1000" dirty="0">
                <a:latin typeface="Courier New" panose="02070309020205020404" pitchFamily="49" charset="0"/>
                <a:cs typeface="Courier New" panose="02070309020205020404" pitchFamily="49" charset="0"/>
              </a:rPr>
              <a:t> = 12, </a:t>
            </a:r>
            <a:r>
              <a:rPr lang="fr-FR" sz="1000" dirty="0" err="1">
                <a:latin typeface="Courier New" panose="02070309020205020404" pitchFamily="49" charset="0"/>
                <a:cs typeface="Courier New" panose="02070309020205020404" pitchFamily="49" charset="0"/>
              </a:rPr>
              <a:t>bd_id_orig</a:t>
            </a:r>
            <a:r>
              <a:rPr lang="fr-FR" sz="1000" dirty="0">
                <a:latin typeface="Courier New" panose="02070309020205020404" pitchFamily="49" charset="0"/>
                <a:cs typeface="Courier New" panose="02070309020205020404" pitchFamily="49" charset="0"/>
              </a:rPr>
              <a:t> = 12, </a:t>
            </a:r>
            <a:r>
              <a:rPr lang="fr-FR" sz="1000" b="1" dirty="0" err="1">
                <a:solidFill>
                  <a:schemeClr val="accent1"/>
                </a:solidFill>
                <a:latin typeface="Courier New" panose="02070309020205020404" pitchFamily="49" charset="0"/>
                <a:cs typeface="Courier New" panose="02070309020205020404" pitchFamily="49" charset="0"/>
              </a:rPr>
              <a:t>vlan_type</a:t>
            </a:r>
            <a:r>
              <a:rPr lang="fr-FR" sz="1000" b="1" dirty="0">
                <a:solidFill>
                  <a:schemeClr val="accent1"/>
                </a:solidFill>
                <a:latin typeface="Courier New" panose="02070309020205020404" pitchFamily="49" charset="0"/>
                <a:cs typeface="Courier New" panose="02070309020205020404" pitchFamily="49" charset="0"/>
              </a:rPr>
              <a:t> = FD_USER_VLAN(13)</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sdb_vlan_type</a:t>
            </a:r>
            <a:r>
              <a:rPr lang="fr-FR" sz="1000" dirty="0">
                <a:latin typeface="Courier New" panose="02070309020205020404" pitchFamily="49" charset="0"/>
                <a:cs typeface="Courier New" panose="02070309020205020404" pitchFamily="49" charset="0"/>
              </a:rPr>
              <a:t> FD_USER_VLAN(13,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oper</a:t>
            </a:r>
            <a:r>
              <a:rPr lang="fr-FR" sz="1000" dirty="0">
                <a:latin typeface="Courier New" panose="02070309020205020404" pitchFamily="49" charset="0"/>
                <a:cs typeface="Courier New" panose="02070309020205020404" pitchFamily="49" charset="0"/>
              </a:rPr>
              <a:t> =up</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vlan_state</a:t>
            </a:r>
            <a:r>
              <a:rPr lang="fr-FR" sz="1000" dirty="0">
                <a:latin typeface="Courier New" panose="02070309020205020404" pitchFamily="49" charset="0"/>
                <a:cs typeface="Courier New" panose="02070309020205020404" pitchFamily="49" charset="0"/>
              </a:rPr>
              <a:t> = active, </a:t>
            </a:r>
            <a:r>
              <a:rPr lang="fr-FR" sz="1000" dirty="0" err="1">
                <a:latin typeface="Courier New" panose="02070309020205020404" pitchFamily="49" charset="0"/>
                <a:cs typeface="Courier New" panose="02070309020205020404" pitchFamily="49" charset="0"/>
              </a:rPr>
              <a:t>vlan_shut_state</a:t>
            </a:r>
            <a:r>
              <a:rPr lang="fr-FR" sz="1000" dirty="0">
                <a:latin typeface="Courier New" panose="02070309020205020404" pitchFamily="49" charset="0"/>
                <a:cs typeface="Courier New" panose="02070309020205020404" pitchFamily="49" charset="0"/>
              </a:rPr>
              <a:t> = no-</a:t>
            </a:r>
            <a:r>
              <a:rPr lang="fr-FR" sz="1000" dirty="0" err="1">
                <a:latin typeface="Courier New" panose="02070309020205020404" pitchFamily="49" charset="0"/>
                <a:cs typeface="Courier New" panose="02070309020205020404" pitchFamily="49" charset="0"/>
              </a:rPr>
              <a:t>shutdown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vlan_modes</a:t>
            </a:r>
            <a:r>
              <a:rPr lang="fr-FR" sz="1000" dirty="0">
                <a:latin typeface="Courier New" panose="02070309020205020404" pitchFamily="49" charset="0"/>
                <a:cs typeface="Courier New" panose="02070309020205020404" pitchFamily="49" charset="0"/>
              </a:rPr>
              <a:t> = (0)ce</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sdb_vlan_mode</a:t>
            </a:r>
            <a:r>
              <a:rPr lang="fr-FR" sz="1000" dirty="0">
                <a:latin typeface="Courier New" panose="02070309020205020404" pitchFamily="49" charset="0"/>
                <a:cs typeface="Courier New" panose="02070309020205020404" pitchFamily="49" charset="0"/>
              </a:rPr>
              <a:t> 0(ce,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n_access_ports</a:t>
            </a:r>
            <a:r>
              <a:rPr lang="fr-FR" sz="1000" dirty="0">
                <a:latin typeface="Courier New" panose="02070309020205020404" pitchFamily="49" charset="0"/>
                <a:cs typeface="Courier New" panose="02070309020205020404" pitchFamily="49" charset="0"/>
              </a:rPr>
              <a:t> 3, </a:t>
            </a:r>
            <a:r>
              <a:rPr lang="fr-FR" sz="1000" dirty="0" err="1">
                <a:latin typeface="Courier New" panose="02070309020205020404" pitchFamily="49" charset="0"/>
                <a:cs typeface="Courier New" panose="02070309020205020404" pitchFamily="49" charset="0"/>
              </a:rPr>
              <a:t>n_native_ports</a:t>
            </a:r>
            <a:r>
              <a:rPr lang="fr-FR" sz="1000" dirty="0">
                <a:latin typeface="Courier New" panose="02070309020205020404" pitchFamily="49" charset="0"/>
                <a:cs typeface="Courier New" panose="02070309020205020404" pitchFamily="49" charset="0"/>
              </a:rPr>
              <a:t> 0</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mtu</a:t>
            </a:r>
            <a:r>
              <a:rPr lang="fr-FR" sz="1000" dirty="0">
                <a:latin typeface="Courier New" panose="02070309020205020404" pitchFamily="49" charset="0"/>
                <a:cs typeface="Courier New" panose="02070309020205020404" pitchFamily="49" charset="0"/>
              </a:rPr>
              <a:t> = 1500, </a:t>
            </a:r>
            <a:r>
              <a:rPr lang="fr-FR" sz="1000" dirty="0" err="1">
                <a:latin typeface="Courier New" panose="02070309020205020404" pitchFamily="49" charset="0"/>
                <a:cs typeface="Courier New" panose="02070309020205020404" pitchFamily="49" charset="0"/>
              </a:rPr>
              <a:t>internal_state</a:t>
            </a:r>
            <a:r>
              <a:rPr lang="fr-FR" sz="1000" dirty="0">
                <a:latin typeface="Courier New" panose="02070309020205020404" pitchFamily="49" charset="0"/>
                <a:cs typeface="Courier New" panose="02070309020205020404" pitchFamily="49" charset="0"/>
              </a:rPr>
              <a:t> = 0, </a:t>
            </a:r>
            <a:r>
              <a:rPr lang="fr-FR" sz="1000" dirty="0" err="1">
                <a:latin typeface="Courier New" panose="02070309020205020404" pitchFamily="49" charset="0"/>
                <a:cs typeface="Courier New" panose="02070309020205020404" pitchFamily="49" charset="0"/>
              </a:rPr>
              <a:t>cfg_flags</a:t>
            </a:r>
            <a:r>
              <a:rPr lang="fr-FR" sz="1000" dirty="0">
                <a:latin typeface="Courier New" panose="02070309020205020404" pitchFamily="49" charset="0"/>
                <a:cs typeface="Courier New" panose="02070309020205020404" pitchFamily="49" charset="0"/>
              </a:rPr>
              <a:t> 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b="1" dirty="0" err="1">
                <a:solidFill>
                  <a:schemeClr val="accent2">
                    <a:lumMod val="75000"/>
                  </a:schemeClr>
                </a:solidFill>
                <a:latin typeface="Courier New" panose="02070309020205020404" pitchFamily="49" charset="0"/>
                <a:cs typeface="Courier New" panose="02070309020205020404" pitchFamily="49" charset="0"/>
              </a:rPr>
              <a:t>access</a:t>
            </a:r>
            <a:r>
              <a:rPr lang="fr-FR" sz="1000" b="1" dirty="0">
                <a:solidFill>
                  <a:schemeClr val="accent2">
                    <a:lumMod val="75000"/>
                  </a:schemeClr>
                </a:solidFill>
                <a:latin typeface="Courier New" panose="02070309020205020404" pitchFamily="49" charset="0"/>
                <a:cs typeface="Courier New" panose="02070309020205020404" pitchFamily="49" charset="0"/>
              </a:rPr>
              <a:t> </a:t>
            </a:r>
            <a:r>
              <a:rPr lang="fr-FR" sz="1000" b="1" dirty="0" err="1">
                <a:solidFill>
                  <a:schemeClr val="accent2">
                    <a:lumMod val="75000"/>
                  </a:schemeClr>
                </a:solidFill>
                <a:latin typeface="Courier New" panose="02070309020205020404" pitchFamily="49" charset="0"/>
                <a:cs typeface="Courier New" panose="02070309020205020404" pitchFamily="49" charset="0"/>
              </a:rPr>
              <a:t>encap</a:t>
            </a:r>
            <a:r>
              <a:rPr lang="fr-FR" sz="1000" b="1" dirty="0">
                <a:solidFill>
                  <a:schemeClr val="accent2">
                    <a:lumMod val="75000"/>
                  </a:schemeClr>
                </a:solidFill>
                <a:latin typeface="Courier New" panose="02070309020205020404" pitchFamily="49" charset="0"/>
                <a:cs typeface="Courier New" panose="02070309020205020404" pitchFamily="49" charset="0"/>
              </a:rPr>
              <a:t> = vlan-2080  </a:t>
            </a:r>
            <a:r>
              <a:rPr lang="fr-FR" sz="1000" b="1" dirty="0" err="1">
                <a:solidFill>
                  <a:srgbClr val="00B050"/>
                </a:solidFill>
                <a:latin typeface="Courier New" panose="02070309020205020404" pitchFamily="49" charset="0"/>
                <a:cs typeface="Courier New" panose="02070309020205020404" pitchFamily="49" charset="0"/>
              </a:rPr>
              <a:t>fabric</a:t>
            </a:r>
            <a:r>
              <a:rPr lang="fr-FR" sz="1000" b="1" dirty="0">
                <a:solidFill>
                  <a:srgbClr val="00B050"/>
                </a:solidFill>
                <a:latin typeface="Courier New" panose="02070309020205020404" pitchFamily="49" charset="0"/>
                <a:cs typeface="Courier New" panose="02070309020205020404" pitchFamily="49" charset="0"/>
              </a:rPr>
              <a:t> </a:t>
            </a:r>
            <a:r>
              <a:rPr lang="fr-FR" sz="1000" b="1" dirty="0" err="1">
                <a:solidFill>
                  <a:srgbClr val="00B050"/>
                </a:solidFill>
                <a:latin typeface="Courier New" panose="02070309020205020404" pitchFamily="49" charset="0"/>
                <a:cs typeface="Courier New" panose="02070309020205020404" pitchFamily="49" charset="0"/>
              </a:rPr>
              <a:t>encap</a:t>
            </a:r>
            <a:r>
              <a:rPr lang="fr-FR" sz="1000" b="1" dirty="0">
                <a:solidFill>
                  <a:srgbClr val="00B050"/>
                </a:solidFill>
                <a:latin typeface="Courier New" panose="02070309020205020404" pitchFamily="49" charset="0"/>
                <a:cs typeface="Courier New" panose="02070309020205020404" pitchFamily="49" charset="0"/>
              </a:rPr>
              <a:t> = vxlan-8372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vlan_name</a:t>
            </a:r>
            <a:r>
              <a:rPr lang="fr-FR" sz="1000" dirty="0">
                <a:latin typeface="Courier New" panose="02070309020205020404" pitchFamily="49" charset="0"/>
                <a:cs typeface="Courier New" panose="02070309020205020404" pitchFamily="49" charset="0"/>
              </a:rPr>
              <a:t> = </a:t>
            </a:r>
            <a:r>
              <a:rPr lang="fr-FR" sz="1000" b="1" dirty="0">
                <a:solidFill>
                  <a:srgbClr val="FF0000"/>
                </a:solidFill>
                <a:latin typeface="Courier New" panose="02070309020205020404" pitchFamily="49" charset="0"/>
                <a:cs typeface="Courier New" panose="02070309020205020404" pitchFamily="49" charset="0"/>
              </a:rPr>
              <a:t>rducombl:RD_app_test:RD_EPG1_internal</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Entry No: 22</a:t>
            </a:r>
          </a:p>
          <a:p>
            <a:pPr marL="1785" indent="0">
              <a:spcBef>
                <a:spcPts val="0"/>
              </a:spcBef>
              <a:buNone/>
            </a:pPr>
            <a:r>
              <a:rPr lang="fr-FR" sz="1000" dirty="0">
                <a:latin typeface="Courier New" panose="02070309020205020404" pitchFamily="49" charset="0"/>
                <a:cs typeface="Courier New" panose="02070309020205020404" pitchFamily="49" charset="0"/>
              </a:rPr>
              <a:t>------------</a:t>
            </a:r>
          </a:p>
          <a:p>
            <a:pPr marL="1785" indent="0">
              <a:spcBef>
                <a:spcPts val="0"/>
              </a:spcBef>
              <a:buNone/>
            </a:pPr>
            <a:r>
              <a:rPr lang="fr-FR" sz="1000" dirty="0">
                <a:latin typeface="Courier New" panose="02070309020205020404" pitchFamily="49" charset="0"/>
                <a:cs typeface="Courier New" panose="02070309020205020404" pitchFamily="49" charset="0"/>
              </a:rPr>
              <a:t>  vlan id 48</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vdc</a:t>
            </a:r>
            <a:r>
              <a:rPr lang="fr-FR" sz="1000" dirty="0">
                <a:latin typeface="Courier New" panose="02070309020205020404" pitchFamily="49" charset="0"/>
                <a:cs typeface="Courier New" panose="02070309020205020404" pitchFamily="49" charset="0"/>
              </a:rPr>
              <a:t> 1 </a:t>
            </a:r>
            <a:r>
              <a:rPr lang="fr-FR" sz="1000" dirty="0" err="1">
                <a:latin typeface="Courier New" panose="02070309020205020404" pitchFamily="49" charset="0"/>
                <a:cs typeface="Courier New" panose="02070309020205020404" pitchFamily="49" charset="0"/>
              </a:rPr>
              <a:t>bd_id</a:t>
            </a:r>
            <a:r>
              <a:rPr lang="fr-FR" sz="1000" dirty="0">
                <a:latin typeface="Courier New" panose="02070309020205020404" pitchFamily="49" charset="0"/>
                <a:cs typeface="Courier New" panose="02070309020205020404" pitchFamily="49" charset="0"/>
              </a:rPr>
              <a:t> = 13, </a:t>
            </a:r>
            <a:r>
              <a:rPr lang="fr-FR" sz="1000" dirty="0" err="1">
                <a:latin typeface="Courier New" panose="02070309020205020404" pitchFamily="49" charset="0"/>
                <a:cs typeface="Courier New" panose="02070309020205020404" pitchFamily="49" charset="0"/>
              </a:rPr>
              <a:t>bd_id_orig</a:t>
            </a:r>
            <a:r>
              <a:rPr lang="fr-FR" sz="1000" dirty="0">
                <a:latin typeface="Courier New" panose="02070309020205020404" pitchFamily="49" charset="0"/>
                <a:cs typeface="Courier New" panose="02070309020205020404" pitchFamily="49" charset="0"/>
              </a:rPr>
              <a:t> = 13, </a:t>
            </a:r>
            <a:r>
              <a:rPr lang="fr-FR" sz="1000" b="1" dirty="0" err="1">
                <a:solidFill>
                  <a:schemeClr val="accent1"/>
                </a:solidFill>
                <a:latin typeface="Courier New" panose="02070309020205020404" pitchFamily="49" charset="0"/>
                <a:cs typeface="Courier New" panose="02070309020205020404" pitchFamily="49" charset="0"/>
              </a:rPr>
              <a:t>vlan_type</a:t>
            </a:r>
            <a:r>
              <a:rPr lang="fr-FR" sz="1000" b="1" dirty="0">
                <a:solidFill>
                  <a:schemeClr val="accent1"/>
                </a:solidFill>
                <a:latin typeface="Courier New" panose="02070309020205020404" pitchFamily="49" charset="0"/>
                <a:cs typeface="Courier New" panose="02070309020205020404" pitchFamily="49" charset="0"/>
              </a:rPr>
              <a:t> = FD_USER_VLAN(13)</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sdb_vlan_type</a:t>
            </a:r>
            <a:r>
              <a:rPr lang="fr-FR" sz="1000" dirty="0">
                <a:latin typeface="Courier New" panose="02070309020205020404" pitchFamily="49" charset="0"/>
                <a:cs typeface="Courier New" panose="02070309020205020404" pitchFamily="49" charset="0"/>
              </a:rPr>
              <a:t> FD_USER_VLAN(13,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oper</a:t>
            </a:r>
            <a:r>
              <a:rPr lang="fr-FR" sz="1000" dirty="0">
                <a:latin typeface="Courier New" panose="02070309020205020404" pitchFamily="49" charset="0"/>
                <a:cs typeface="Courier New" panose="02070309020205020404" pitchFamily="49" charset="0"/>
              </a:rPr>
              <a:t> =up</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vlan_state</a:t>
            </a:r>
            <a:r>
              <a:rPr lang="fr-FR" sz="1000" dirty="0">
                <a:latin typeface="Courier New" panose="02070309020205020404" pitchFamily="49" charset="0"/>
                <a:cs typeface="Courier New" panose="02070309020205020404" pitchFamily="49" charset="0"/>
              </a:rPr>
              <a:t> = active, </a:t>
            </a:r>
            <a:r>
              <a:rPr lang="fr-FR" sz="1000" dirty="0" err="1">
                <a:latin typeface="Courier New" panose="02070309020205020404" pitchFamily="49" charset="0"/>
                <a:cs typeface="Courier New" panose="02070309020205020404" pitchFamily="49" charset="0"/>
              </a:rPr>
              <a:t>vlan_shut_state</a:t>
            </a:r>
            <a:r>
              <a:rPr lang="fr-FR" sz="1000" dirty="0">
                <a:latin typeface="Courier New" panose="02070309020205020404" pitchFamily="49" charset="0"/>
                <a:cs typeface="Courier New" panose="02070309020205020404" pitchFamily="49" charset="0"/>
              </a:rPr>
              <a:t> = no-</a:t>
            </a:r>
            <a:r>
              <a:rPr lang="fr-FR" sz="1000" dirty="0" err="1">
                <a:latin typeface="Courier New" panose="02070309020205020404" pitchFamily="49" charset="0"/>
                <a:cs typeface="Courier New" panose="02070309020205020404" pitchFamily="49" charset="0"/>
              </a:rPr>
              <a:t>shutdown</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vlan_modes</a:t>
            </a:r>
            <a:r>
              <a:rPr lang="fr-FR" sz="1000" dirty="0">
                <a:latin typeface="Courier New" panose="02070309020205020404" pitchFamily="49" charset="0"/>
                <a:cs typeface="Courier New" panose="02070309020205020404" pitchFamily="49" charset="0"/>
              </a:rPr>
              <a:t> = (0)ce</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sdb_vlan_mode</a:t>
            </a:r>
            <a:r>
              <a:rPr lang="fr-FR" sz="1000" dirty="0">
                <a:latin typeface="Courier New" panose="02070309020205020404" pitchFamily="49" charset="0"/>
                <a:cs typeface="Courier New" panose="02070309020205020404" pitchFamily="49" charset="0"/>
              </a:rPr>
              <a:t> 0(ce, </a:t>
            </a:r>
            <a:r>
              <a:rPr lang="fr-FR" sz="1000" dirty="0" err="1">
                <a:latin typeface="Courier New" panose="02070309020205020404" pitchFamily="49" charset="0"/>
                <a:cs typeface="Courier New" panose="02070309020205020404" pitchFamily="49" charset="0"/>
              </a:rPr>
              <a:t>err</a:t>
            </a:r>
            <a:r>
              <a:rPr lang="fr-FR" sz="1000" dirty="0">
                <a:latin typeface="Courier New" panose="02070309020205020404" pitchFamily="49" charset="0"/>
                <a:cs typeface="Courier New" panose="02070309020205020404" pitchFamily="49" charset="0"/>
              </a:rPr>
              <a:t> 0x0), </a:t>
            </a:r>
            <a:r>
              <a:rPr lang="fr-FR" sz="1000" dirty="0" err="1">
                <a:latin typeface="Courier New" panose="02070309020205020404" pitchFamily="49" charset="0"/>
                <a:cs typeface="Courier New" panose="02070309020205020404" pitchFamily="49" charset="0"/>
              </a:rPr>
              <a:t>n_access_ports</a:t>
            </a:r>
            <a:r>
              <a:rPr lang="fr-FR" sz="1000" dirty="0">
                <a:latin typeface="Courier New" panose="02070309020205020404" pitchFamily="49" charset="0"/>
                <a:cs typeface="Courier New" panose="02070309020205020404" pitchFamily="49" charset="0"/>
              </a:rPr>
              <a:t> 1, </a:t>
            </a:r>
            <a:r>
              <a:rPr lang="fr-FR" sz="1000" dirty="0" err="1">
                <a:latin typeface="Courier New" panose="02070309020205020404" pitchFamily="49" charset="0"/>
                <a:cs typeface="Courier New" panose="02070309020205020404" pitchFamily="49" charset="0"/>
              </a:rPr>
              <a:t>n_native_ports</a:t>
            </a:r>
            <a:r>
              <a:rPr lang="fr-FR" sz="1000" dirty="0">
                <a:latin typeface="Courier New" panose="02070309020205020404" pitchFamily="49" charset="0"/>
                <a:cs typeface="Courier New" panose="02070309020205020404" pitchFamily="49" charset="0"/>
              </a:rPr>
              <a:t> 1</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mtu</a:t>
            </a:r>
            <a:r>
              <a:rPr lang="fr-FR" sz="1000" dirty="0">
                <a:latin typeface="Courier New" panose="02070309020205020404" pitchFamily="49" charset="0"/>
                <a:cs typeface="Courier New" panose="02070309020205020404" pitchFamily="49" charset="0"/>
              </a:rPr>
              <a:t> = 1500, </a:t>
            </a:r>
            <a:r>
              <a:rPr lang="fr-FR" sz="1000" dirty="0" err="1">
                <a:latin typeface="Courier New" panose="02070309020205020404" pitchFamily="49" charset="0"/>
                <a:cs typeface="Courier New" panose="02070309020205020404" pitchFamily="49" charset="0"/>
              </a:rPr>
              <a:t>internal_state</a:t>
            </a:r>
            <a:r>
              <a:rPr lang="fr-FR" sz="1000" dirty="0">
                <a:latin typeface="Courier New" panose="02070309020205020404" pitchFamily="49" charset="0"/>
                <a:cs typeface="Courier New" panose="02070309020205020404" pitchFamily="49" charset="0"/>
              </a:rPr>
              <a:t> = 0, </a:t>
            </a:r>
            <a:r>
              <a:rPr lang="fr-FR" sz="1000" dirty="0" err="1">
                <a:latin typeface="Courier New" panose="02070309020205020404" pitchFamily="49" charset="0"/>
                <a:cs typeface="Courier New" panose="02070309020205020404" pitchFamily="49" charset="0"/>
              </a:rPr>
              <a:t>cfg_flags</a:t>
            </a:r>
            <a:r>
              <a:rPr lang="fr-FR" sz="1000" dirty="0">
                <a:latin typeface="Courier New" panose="02070309020205020404" pitchFamily="49" charset="0"/>
                <a:cs typeface="Courier New" panose="02070309020205020404" pitchFamily="49" charset="0"/>
              </a:rPr>
              <a:t> 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b="1" dirty="0" err="1">
                <a:solidFill>
                  <a:schemeClr val="accent2">
                    <a:lumMod val="75000"/>
                  </a:schemeClr>
                </a:solidFill>
                <a:latin typeface="Courier New" panose="02070309020205020404" pitchFamily="49" charset="0"/>
                <a:cs typeface="Courier New" panose="02070309020205020404" pitchFamily="49" charset="0"/>
              </a:rPr>
              <a:t>access</a:t>
            </a:r>
            <a:r>
              <a:rPr lang="fr-FR" sz="1000" b="1" dirty="0">
                <a:solidFill>
                  <a:schemeClr val="accent2">
                    <a:lumMod val="75000"/>
                  </a:schemeClr>
                </a:solidFill>
                <a:latin typeface="Courier New" panose="02070309020205020404" pitchFamily="49" charset="0"/>
                <a:cs typeface="Courier New" panose="02070309020205020404" pitchFamily="49" charset="0"/>
              </a:rPr>
              <a:t> </a:t>
            </a:r>
            <a:r>
              <a:rPr lang="fr-FR" sz="1000" b="1" dirty="0" err="1">
                <a:solidFill>
                  <a:schemeClr val="accent2">
                    <a:lumMod val="75000"/>
                  </a:schemeClr>
                </a:solidFill>
                <a:latin typeface="Courier New" panose="02070309020205020404" pitchFamily="49" charset="0"/>
                <a:cs typeface="Courier New" panose="02070309020205020404" pitchFamily="49" charset="0"/>
              </a:rPr>
              <a:t>encap</a:t>
            </a:r>
            <a:r>
              <a:rPr lang="fr-FR" sz="1000" b="1" dirty="0">
                <a:solidFill>
                  <a:schemeClr val="accent2">
                    <a:lumMod val="75000"/>
                  </a:schemeClr>
                </a:solidFill>
                <a:latin typeface="Courier New" panose="02070309020205020404" pitchFamily="49" charset="0"/>
                <a:cs typeface="Courier New" panose="02070309020205020404" pitchFamily="49" charset="0"/>
              </a:rPr>
              <a:t> = vlan-2091  </a:t>
            </a:r>
            <a:r>
              <a:rPr lang="fr-FR" sz="1000" b="1" dirty="0" err="1">
                <a:solidFill>
                  <a:srgbClr val="00B050"/>
                </a:solidFill>
                <a:latin typeface="Courier New" panose="02070309020205020404" pitchFamily="49" charset="0"/>
                <a:cs typeface="Courier New" panose="02070309020205020404" pitchFamily="49" charset="0"/>
              </a:rPr>
              <a:t>fabric</a:t>
            </a:r>
            <a:r>
              <a:rPr lang="fr-FR" sz="1000" b="1" dirty="0">
                <a:solidFill>
                  <a:srgbClr val="00B050"/>
                </a:solidFill>
                <a:latin typeface="Courier New" panose="02070309020205020404" pitchFamily="49" charset="0"/>
                <a:cs typeface="Courier New" panose="02070309020205020404" pitchFamily="49" charset="0"/>
              </a:rPr>
              <a:t> </a:t>
            </a:r>
            <a:r>
              <a:rPr lang="fr-FR" sz="1000" b="1" dirty="0" err="1">
                <a:solidFill>
                  <a:srgbClr val="00B050"/>
                </a:solidFill>
                <a:latin typeface="Courier New" panose="02070309020205020404" pitchFamily="49" charset="0"/>
                <a:cs typeface="Courier New" panose="02070309020205020404" pitchFamily="49" charset="0"/>
              </a:rPr>
              <a:t>encap</a:t>
            </a:r>
            <a:r>
              <a:rPr lang="fr-FR" sz="1000" b="1" dirty="0">
                <a:solidFill>
                  <a:srgbClr val="00B050"/>
                </a:solidFill>
                <a:latin typeface="Courier New" panose="02070309020205020404" pitchFamily="49" charset="0"/>
                <a:cs typeface="Courier New" panose="02070309020205020404" pitchFamily="49" charset="0"/>
              </a:rPr>
              <a:t> = vxlan-8383</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vlan_name</a:t>
            </a:r>
            <a:r>
              <a:rPr lang="fr-FR" sz="1000" dirty="0">
                <a:latin typeface="Courier New" panose="02070309020205020404" pitchFamily="49" charset="0"/>
                <a:cs typeface="Courier New" panose="02070309020205020404" pitchFamily="49" charset="0"/>
              </a:rPr>
              <a:t> </a:t>
            </a:r>
            <a:r>
              <a:rPr lang="fr-FR" sz="1000" b="1" dirty="0">
                <a:solidFill>
                  <a:srgbClr val="FF0000"/>
                </a:solidFill>
                <a:latin typeface="Courier New" panose="02070309020205020404" pitchFamily="49" charset="0"/>
                <a:cs typeface="Courier New" panose="02070309020205020404" pitchFamily="49" charset="0"/>
              </a:rPr>
              <a:t>= </a:t>
            </a:r>
            <a:r>
              <a:rPr lang="fr-FR" sz="1000" b="1" dirty="0" err="1">
                <a:solidFill>
                  <a:srgbClr val="FF0000"/>
                </a:solidFill>
                <a:latin typeface="Courier New" panose="02070309020205020404" pitchFamily="49" charset="0"/>
                <a:cs typeface="Courier New" panose="02070309020205020404" pitchFamily="49" charset="0"/>
              </a:rPr>
              <a:t>rducombl:test:test</a:t>
            </a:r>
            <a:endParaRPr lang="fr-FR" sz="10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endParaRPr lang="fr-FR" sz="1000" dirty="0">
              <a:latin typeface="Courier New" panose="02070309020205020404" pitchFamily="49" charset="0"/>
              <a:cs typeface="Courier New" panose="02070309020205020404" pitchFamily="49" charset="0"/>
            </a:endParaRPr>
          </a:p>
          <a:p>
            <a:endParaRPr lang="fr-FR" dirty="0"/>
          </a:p>
        </p:txBody>
      </p:sp>
      <p:sp>
        <p:nvSpPr>
          <p:cNvPr id="4" name="TextBox 3"/>
          <p:cNvSpPr txBox="1"/>
          <p:nvPr/>
        </p:nvSpPr>
        <p:spPr>
          <a:xfrm>
            <a:off x="6026773" y="1123950"/>
            <a:ext cx="3152824" cy="1523494"/>
          </a:xfrm>
          <a:prstGeom prst="rect">
            <a:avLst/>
          </a:prstGeom>
          <a:solidFill>
            <a:srgbClr val="FFFFCC"/>
          </a:solidFill>
        </p:spPr>
        <p:txBody>
          <a:bodyPr wrap="square" rtlCol="0">
            <a:spAutoFit/>
          </a:bodyPr>
          <a:lstStyle/>
          <a:p>
            <a:pPr>
              <a:lnSpc>
                <a:spcPct val="90000"/>
              </a:lnSpc>
              <a:spcBef>
                <a:spcPts val="600"/>
              </a:spcBef>
            </a:pPr>
            <a:r>
              <a:rPr lang="fr-FR" sz="1000" dirty="0" smtClean="0">
                <a:solidFill>
                  <a:srgbClr val="000000"/>
                </a:solidFill>
              </a:rPr>
              <a:t>Note : </a:t>
            </a:r>
          </a:p>
          <a:p>
            <a:pPr>
              <a:lnSpc>
                <a:spcPct val="90000"/>
              </a:lnSpc>
              <a:spcBef>
                <a:spcPts val="600"/>
              </a:spcBef>
            </a:pPr>
            <a:r>
              <a:rPr lang="fr-FR" sz="1000" dirty="0" err="1" smtClean="0">
                <a:solidFill>
                  <a:srgbClr val="000000"/>
                </a:solidFill>
              </a:rPr>
              <a:t>Vlan_type</a:t>
            </a:r>
            <a:r>
              <a:rPr lang="fr-FR" sz="1000" dirty="0" smtClean="0">
                <a:solidFill>
                  <a:srgbClr val="000000"/>
                </a:solidFill>
              </a:rPr>
              <a:t>:</a:t>
            </a:r>
          </a:p>
          <a:p>
            <a:pPr>
              <a:lnSpc>
                <a:spcPct val="90000"/>
              </a:lnSpc>
              <a:spcBef>
                <a:spcPts val="600"/>
              </a:spcBef>
            </a:pPr>
            <a:r>
              <a:rPr lang="fr-FR" sz="1000" dirty="0" smtClean="0">
                <a:solidFill>
                  <a:srgbClr val="000000"/>
                </a:solidFill>
              </a:rPr>
              <a:t>BD or FD user vlan </a:t>
            </a:r>
            <a:endParaRPr lang="fr-FR" sz="1000" dirty="0">
              <a:solidFill>
                <a:srgbClr val="000000"/>
              </a:solidFill>
            </a:endParaRPr>
          </a:p>
          <a:p>
            <a:pPr>
              <a:lnSpc>
                <a:spcPct val="90000"/>
              </a:lnSpc>
              <a:spcBef>
                <a:spcPts val="600"/>
              </a:spcBef>
            </a:pPr>
            <a:endParaRPr lang="fr-FR" sz="1000" dirty="0" smtClean="0">
              <a:solidFill>
                <a:srgbClr val="000000"/>
              </a:solidFill>
            </a:endParaRPr>
          </a:p>
          <a:p>
            <a:pPr>
              <a:lnSpc>
                <a:spcPct val="90000"/>
              </a:lnSpc>
              <a:spcBef>
                <a:spcPts val="600"/>
              </a:spcBef>
            </a:pPr>
            <a:r>
              <a:rPr lang="fr-FR" sz="1000" dirty="0" err="1" smtClean="0">
                <a:solidFill>
                  <a:srgbClr val="000000"/>
                </a:solidFill>
              </a:rPr>
              <a:t>Vlan_name</a:t>
            </a:r>
            <a:r>
              <a:rPr lang="fr-FR" sz="1000" dirty="0" smtClean="0">
                <a:solidFill>
                  <a:srgbClr val="000000"/>
                </a:solidFill>
              </a:rPr>
              <a:t> </a:t>
            </a:r>
            <a:r>
              <a:rPr lang="fr-FR" sz="1000" dirty="0" err="1" smtClean="0">
                <a:solidFill>
                  <a:srgbClr val="000000"/>
                </a:solidFill>
              </a:rPr>
              <a:t>is</a:t>
            </a:r>
            <a:r>
              <a:rPr lang="fr-FR" sz="1000" dirty="0" smtClean="0">
                <a:solidFill>
                  <a:srgbClr val="000000"/>
                </a:solidFill>
              </a:rPr>
              <a:t> the </a:t>
            </a:r>
            <a:r>
              <a:rPr lang="fr-FR" sz="1000" dirty="0" err="1" smtClean="0">
                <a:solidFill>
                  <a:srgbClr val="000000"/>
                </a:solidFill>
              </a:rPr>
              <a:t>name</a:t>
            </a:r>
            <a:r>
              <a:rPr lang="fr-FR" sz="1000" dirty="0" smtClean="0">
                <a:solidFill>
                  <a:srgbClr val="000000"/>
                </a:solidFill>
              </a:rPr>
              <a:t> of the </a:t>
            </a:r>
            <a:r>
              <a:rPr lang="fr-FR" sz="1000" dirty="0" err="1" smtClean="0">
                <a:solidFill>
                  <a:srgbClr val="000000"/>
                </a:solidFill>
              </a:rPr>
              <a:t>object</a:t>
            </a:r>
            <a:r>
              <a:rPr lang="fr-FR" sz="1000" dirty="0" smtClean="0">
                <a:solidFill>
                  <a:srgbClr val="000000"/>
                </a:solidFill>
              </a:rPr>
              <a:t> : </a:t>
            </a:r>
          </a:p>
          <a:p>
            <a:pPr>
              <a:lnSpc>
                <a:spcPct val="90000"/>
              </a:lnSpc>
              <a:spcBef>
                <a:spcPts val="600"/>
              </a:spcBef>
            </a:pPr>
            <a:r>
              <a:rPr lang="fr-FR" sz="1000" dirty="0" smtClean="0">
                <a:solidFill>
                  <a:srgbClr val="000000"/>
                </a:solidFill>
              </a:rPr>
              <a:t>For BD – </a:t>
            </a:r>
            <a:r>
              <a:rPr lang="fr-FR" sz="1000" dirty="0" err="1" smtClean="0">
                <a:solidFill>
                  <a:srgbClr val="000000"/>
                </a:solidFill>
              </a:rPr>
              <a:t>tenant:BD_name</a:t>
            </a:r>
            <a:endParaRPr lang="fr-FR" sz="1000" dirty="0" smtClean="0">
              <a:solidFill>
                <a:srgbClr val="000000"/>
              </a:solidFill>
            </a:endParaRPr>
          </a:p>
          <a:p>
            <a:pPr>
              <a:lnSpc>
                <a:spcPct val="90000"/>
              </a:lnSpc>
              <a:spcBef>
                <a:spcPts val="600"/>
              </a:spcBef>
            </a:pPr>
            <a:r>
              <a:rPr lang="fr-FR" sz="1000" dirty="0" smtClean="0">
                <a:solidFill>
                  <a:srgbClr val="000000"/>
                </a:solidFill>
              </a:rPr>
              <a:t>For EPG – </a:t>
            </a:r>
            <a:r>
              <a:rPr lang="fr-FR" sz="1000" dirty="0" err="1" smtClean="0">
                <a:solidFill>
                  <a:srgbClr val="000000"/>
                </a:solidFill>
              </a:rPr>
              <a:t>tenant:Ap_Prof:EPG_name</a:t>
            </a:r>
            <a:endParaRPr lang="fr-FR" sz="1000" dirty="0" smtClean="0">
              <a:solidFill>
                <a:srgbClr val="000000"/>
              </a:solidFill>
            </a:endParaRPr>
          </a:p>
        </p:txBody>
      </p:sp>
    </p:spTree>
    <p:extLst>
      <p:ext uri="{BB962C8B-B14F-4D97-AF65-F5344CB8AC3E}">
        <p14:creationId xmlns:p14="http://schemas.microsoft.com/office/powerpoint/2010/main" val="233426867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152400" y="482771"/>
            <a:ext cx="8145463" cy="428625"/>
          </a:xfrm>
        </p:spPr>
        <p:txBody>
          <a:bodyPr/>
          <a:lstStyle/>
          <a:p>
            <a:pPr eaLnBrk="1" fontAlgn="auto" hangingPunct="1">
              <a:spcAft>
                <a:spcPts val="0"/>
              </a:spcAft>
              <a:defRPr/>
            </a:pPr>
            <a:r>
              <a:rPr lang="en-US" dirty="0" err="1" smtClean="0">
                <a:solidFill>
                  <a:srgbClr val="FF0000"/>
                </a:solidFill>
                <a:ea typeface="+mj-ea"/>
                <a:cs typeface="+mj-cs"/>
              </a:rPr>
              <a:t>Tshooting</a:t>
            </a:r>
            <a:r>
              <a:rPr lang="en-US" dirty="0" smtClean="0">
                <a:solidFill>
                  <a:srgbClr val="FF0000"/>
                </a:solidFill>
                <a:ea typeface="+mj-ea"/>
                <a:cs typeface="+mj-cs"/>
              </a:rPr>
              <a:t> Command 1 </a:t>
            </a:r>
            <a:br>
              <a:rPr lang="en-US" dirty="0" smtClean="0">
                <a:solidFill>
                  <a:srgbClr val="FF0000"/>
                </a:solidFill>
                <a:ea typeface="+mj-ea"/>
                <a:cs typeface="+mj-cs"/>
              </a:rPr>
            </a:br>
            <a:r>
              <a:rPr lang="en-US" dirty="0" smtClean="0">
                <a:solidFill>
                  <a:srgbClr val="4D4D4D"/>
                </a:solidFill>
                <a:ea typeface="+mj-ea"/>
                <a:cs typeface="+mj-cs"/>
              </a:rPr>
              <a:t>- VLAN brief in ELTMC</a:t>
            </a:r>
            <a:endParaRPr dirty="0" smtClean="0">
              <a:solidFill>
                <a:srgbClr val="4D4D4D"/>
              </a:solidFill>
              <a:ea typeface="+mj-ea"/>
              <a:cs typeface="+mj-cs"/>
            </a:endParaRPr>
          </a:p>
        </p:txBody>
      </p:sp>
      <p:sp>
        <p:nvSpPr>
          <p:cNvPr id="37891" name="Rectangle 7"/>
          <p:cNvSpPr>
            <a:spLocks noChangeArrowheads="1"/>
          </p:cNvSpPr>
          <p:nvPr/>
        </p:nvSpPr>
        <p:spPr bwMode="auto">
          <a:xfrm>
            <a:off x="152400" y="1004366"/>
            <a:ext cx="5562600" cy="3853384"/>
          </a:xfrm>
          <a:prstGeom prst="rect">
            <a:avLst/>
          </a:prstGeom>
          <a:solidFill>
            <a:schemeClr val="bg1">
              <a:lumMod val="85000"/>
            </a:schemeClr>
          </a:solidFill>
          <a:ln w="9525">
            <a:solidFill>
              <a:srgbClr val="660066"/>
            </a:solidFill>
            <a:miter lim="800000"/>
            <a:headEnd/>
            <a:tailEnd/>
          </a:ln>
          <a:extLst/>
        </p:spPr>
        <p:txBody>
          <a:bodyPr lIns="82550" tIns="36576" rIns="82550" bIns="36576"/>
          <a:lstStyle/>
          <a:p>
            <a:r>
              <a:rPr lang="en-US" sz="800" dirty="0" err="1"/>
              <a:t>Vsh_lc</a:t>
            </a:r>
            <a:r>
              <a:rPr lang="en-US" sz="800" dirty="0"/>
              <a:t> </a:t>
            </a:r>
            <a:r>
              <a:rPr lang="en-US" sz="800" dirty="0" smtClean="0">
                <a:sym typeface="Wingdings" panose="05000000000000000000" pitchFamily="2" charset="2"/>
              </a:rPr>
              <a:t></a:t>
            </a:r>
            <a:endParaRPr lang="en-US" sz="800" dirty="0" smtClean="0"/>
          </a:p>
          <a:p>
            <a:r>
              <a:rPr lang="en-US" sz="800" dirty="0">
                <a:latin typeface="Courier New" panose="02070309020205020404" pitchFamily="49" charset="0"/>
                <a:cs typeface="Courier New" panose="02070309020205020404" pitchFamily="49" charset="0"/>
              </a:rPr>
              <a:t>module-1# </a:t>
            </a:r>
            <a:r>
              <a:rPr lang="en-US" sz="1200" b="1" dirty="0">
                <a:solidFill>
                  <a:srgbClr val="FF0000"/>
                </a:solidFill>
                <a:latin typeface="Courier New" panose="02070309020205020404" pitchFamily="49" charset="0"/>
                <a:cs typeface="Courier New" panose="02070309020205020404" pitchFamily="49" charset="0"/>
              </a:rPr>
              <a:t>show system internal </a:t>
            </a:r>
            <a:r>
              <a:rPr lang="en-US" sz="1200" b="1" dirty="0" err="1">
                <a:solidFill>
                  <a:srgbClr val="FF0000"/>
                </a:solidFill>
                <a:latin typeface="Courier New" panose="02070309020205020404" pitchFamily="49" charset="0"/>
                <a:cs typeface="Courier New" panose="02070309020205020404" pitchFamily="49" charset="0"/>
              </a:rPr>
              <a:t>eltmc</a:t>
            </a:r>
            <a:r>
              <a:rPr lang="en-US" sz="1200" b="1" dirty="0">
                <a:solidFill>
                  <a:srgbClr val="FF0000"/>
                </a:solidFill>
                <a:latin typeface="Courier New" panose="02070309020205020404" pitchFamily="49" charset="0"/>
                <a:cs typeface="Courier New" panose="02070309020205020404" pitchFamily="49" charset="0"/>
              </a:rPr>
              <a:t> info </a:t>
            </a:r>
            <a:r>
              <a:rPr lang="en-US" sz="1200" b="1" dirty="0" err="1">
                <a:solidFill>
                  <a:srgbClr val="FF0000"/>
                </a:solidFill>
                <a:latin typeface="Courier New" panose="02070309020205020404" pitchFamily="49" charset="0"/>
                <a:cs typeface="Courier New" panose="02070309020205020404" pitchFamily="49" charset="0"/>
              </a:rPr>
              <a:t>vlan</a:t>
            </a:r>
            <a:r>
              <a:rPr lang="en-US" sz="1200" b="1" dirty="0">
                <a:solidFill>
                  <a:srgbClr val="FF0000"/>
                </a:solidFill>
                <a:latin typeface="Courier New" panose="02070309020205020404" pitchFamily="49" charset="0"/>
                <a:cs typeface="Courier New" panose="02070309020205020404" pitchFamily="49" charset="0"/>
              </a:rPr>
              <a:t> brief</a:t>
            </a:r>
          </a:p>
          <a:p>
            <a:r>
              <a:rPr lang="en-US" sz="800" dirty="0">
                <a:latin typeface="Courier New" panose="02070309020205020404" pitchFamily="49" charset="0"/>
                <a:cs typeface="Courier New" panose="02070309020205020404" pitchFamily="49" charset="0"/>
              </a:rPr>
              <a:t>VLAN-Info</a:t>
            </a:r>
          </a:p>
          <a:p>
            <a:r>
              <a:rPr lang="en-US" sz="800" b="1" dirty="0" err="1">
                <a:solidFill>
                  <a:srgbClr val="335FFA"/>
                </a:solidFill>
                <a:latin typeface="Courier New" panose="02070309020205020404" pitchFamily="49" charset="0"/>
                <a:cs typeface="Courier New" panose="02070309020205020404" pitchFamily="49" charset="0"/>
              </a:rPr>
              <a:t>VlanId</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HW_VlanId</a:t>
            </a:r>
            <a:r>
              <a:rPr lang="en-US" sz="800" dirty="0">
                <a:latin typeface="Courier New" panose="02070309020205020404" pitchFamily="49" charset="0"/>
                <a:cs typeface="Courier New" panose="02070309020205020404" pitchFamily="49" charset="0"/>
              </a:rPr>
              <a:t> </a:t>
            </a:r>
            <a:r>
              <a:rPr lang="en-US" sz="800" b="1" dirty="0">
                <a:solidFill>
                  <a:srgbClr val="FF0000"/>
                </a:solidFill>
                <a:latin typeface="Courier New" panose="02070309020205020404" pitchFamily="49" charset="0"/>
                <a:cs typeface="Courier New" panose="02070309020205020404" pitchFamily="49" charset="0"/>
              </a:rPr>
              <a:t>Type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Access_enc</a:t>
            </a:r>
            <a:r>
              <a:rPr lang="en-US" sz="800" dirty="0">
                <a:latin typeface="Courier New" panose="02070309020205020404" pitchFamily="49" charset="0"/>
                <a:cs typeface="Courier New" panose="02070309020205020404" pitchFamily="49" charset="0"/>
              </a:rPr>
              <a:t> </a:t>
            </a:r>
            <a:r>
              <a:rPr lang="en-US" sz="800" b="1" dirty="0" err="1">
                <a:solidFill>
                  <a:srgbClr val="FF0000"/>
                </a:solidFill>
                <a:latin typeface="Courier New" panose="02070309020205020404" pitchFamily="49" charset="0"/>
                <a:cs typeface="Courier New" panose="02070309020205020404" pitchFamily="49" charset="0"/>
              </a:rPr>
              <a:t>Access_enc</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Fabric_enc</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Fabric_enc</a:t>
            </a:r>
            <a:r>
              <a:rPr lang="en-US" sz="800" dirty="0">
                <a:latin typeface="Courier New" panose="02070309020205020404" pitchFamily="49" charset="0"/>
                <a:cs typeface="Courier New" panose="02070309020205020404" pitchFamily="49" charset="0"/>
              </a:rPr>
              <a:t> </a:t>
            </a:r>
            <a:r>
              <a:rPr lang="en-US" sz="800" b="1" dirty="0" err="1">
                <a:solidFill>
                  <a:schemeClr val="accent5">
                    <a:lumMod val="50000"/>
                  </a:schemeClr>
                </a:solidFill>
                <a:latin typeface="Courier New" panose="02070309020205020404" pitchFamily="49" charset="0"/>
                <a:cs typeface="Courier New" panose="02070309020205020404" pitchFamily="49" charset="0"/>
              </a:rPr>
              <a:t>BDVlan</a:t>
            </a:r>
            <a:endParaRPr lang="en-US" sz="800" b="1" dirty="0">
              <a:solidFill>
                <a:schemeClr val="accent5">
                  <a:lumMod val="50000"/>
                </a:schemeClr>
              </a:solidFill>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Type                 </a:t>
            </a:r>
            <a:r>
              <a:rPr lang="en-US" sz="800" dirty="0" err="1">
                <a:latin typeface="Courier New" panose="02070309020205020404" pitchFamily="49" charset="0"/>
                <a:cs typeface="Courier New" panose="02070309020205020404" pitchFamily="49" charset="0"/>
              </a:rPr>
              <a:t>Type</a:t>
            </a:r>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13        1    BD_CTRL_VLAN    802.1q      4093     VXLAN  16777209       0</a:t>
            </a:r>
          </a:p>
          <a:p>
            <a:r>
              <a:rPr lang="en-US" sz="800" dirty="0">
                <a:latin typeface="Courier New" panose="02070309020205020404" pitchFamily="49" charset="0"/>
                <a:cs typeface="Courier New" panose="02070309020205020404" pitchFamily="49" charset="0"/>
              </a:rPr>
              <a:t>     17        2         BD_VLAN   Unknown         0     VXLAN  16023498      17</a:t>
            </a:r>
          </a:p>
          <a:p>
            <a:r>
              <a:rPr lang="en-US" sz="800" dirty="0">
                <a:latin typeface="Courier New" panose="02070309020205020404" pitchFamily="49" charset="0"/>
                <a:cs typeface="Courier New" panose="02070309020205020404" pitchFamily="49" charset="0"/>
              </a:rPr>
              <a:t>     18       12         FD_VLAN    802.1q      2080     VXLAN      8372      17</a:t>
            </a:r>
          </a:p>
          <a:p>
            <a:r>
              <a:rPr lang="en-US" sz="800" dirty="0">
                <a:latin typeface="Courier New" panose="02070309020205020404" pitchFamily="49" charset="0"/>
                <a:cs typeface="Courier New" panose="02070309020205020404" pitchFamily="49" charset="0"/>
              </a:rPr>
              <a:t>     19       13         FD_VLAN    802.1q      2091     VXLAN      8383      17</a:t>
            </a:r>
          </a:p>
          <a:p>
            <a:r>
              <a:rPr lang="en-US" sz="800" dirty="0">
                <a:latin typeface="Courier New" panose="02070309020205020404" pitchFamily="49" charset="0"/>
                <a:cs typeface="Courier New" panose="02070309020205020404" pitchFamily="49" charset="0"/>
              </a:rPr>
              <a:t>     20        3         BD_VLAN   Unknown         0     VXLAN  16514958      20</a:t>
            </a:r>
          </a:p>
          <a:p>
            <a:r>
              <a:rPr lang="en-US" sz="800" dirty="0">
                <a:latin typeface="Courier New" panose="02070309020205020404" pitchFamily="49" charset="0"/>
                <a:cs typeface="Courier New" panose="02070309020205020404" pitchFamily="49" charset="0"/>
              </a:rPr>
              <a:t>     22        4         BD_VLAN   Unknown         0     VXLAN  16613251      22</a:t>
            </a:r>
          </a:p>
          <a:p>
            <a:r>
              <a:rPr lang="en-US" sz="800" dirty="0">
                <a:latin typeface="Courier New" panose="02070309020205020404" pitchFamily="49" charset="0"/>
                <a:cs typeface="Courier New" panose="02070309020205020404" pitchFamily="49" charset="0"/>
              </a:rPr>
              <a:t>     23        5         BD_VLAN   Unknown         0     VXLAN  16220082      23</a:t>
            </a:r>
          </a:p>
          <a:p>
            <a:r>
              <a:rPr lang="en-US" sz="800" dirty="0">
                <a:latin typeface="Courier New" panose="02070309020205020404" pitchFamily="49" charset="0"/>
                <a:cs typeface="Courier New" panose="02070309020205020404" pitchFamily="49" charset="0"/>
              </a:rPr>
              <a:t>     24       14         FD_VLAN    802.1q      3300     VXLAN      8492      23</a:t>
            </a:r>
          </a:p>
          <a:p>
            <a:r>
              <a:rPr lang="en-US" sz="800" dirty="0">
                <a:latin typeface="Courier New" panose="02070309020205020404" pitchFamily="49" charset="0"/>
                <a:cs typeface="Courier New" panose="02070309020205020404" pitchFamily="49" charset="0"/>
              </a:rPr>
              <a:t>     25       15         FD_VLAN    802.1q      3301     VXLAN      8493      23</a:t>
            </a:r>
          </a:p>
          <a:p>
            <a:r>
              <a:rPr lang="en-US" sz="800" dirty="0">
                <a:latin typeface="Courier New" panose="02070309020205020404" pitchFamily="49" charset="0"/>
                <a:cs typeface="Courier New" panose="02070309020205020404" pitchFamily="49" charset="0"/>
              </a:rPr>
              <a:t>     27        6         BD_VLAN    802.1q      3397     VXLAN  16711545      27</a:t>
            </a:r>
          </a:p>
          <a:p>
            <a:r>
              <a:rPr lang="en-US" sz="800" dirty="0">
                <a:latin typeface="Courier New" panose="02070309020205020404" pitchFamily="49" charset="0"/>
                <a:cs typeface="Courier New" panose="02070309020205020404" pitchFamily="49" charset="0"/>
              </a:rPr>
              <a:t>     28        9     BD_EXT_VLAN    802.1q      2021     VXLAN  14778357      28</a:t>
            </a:r>
          </a:p>
          <a:p>
            <a:r>
              <a:rPr lang="en-US" sz="800" dirty="0">
                <a:latin typeface="Courier New" panose="02070309020205020404" pitchFamily="49" charset="0"/>
                <a:cs typeface="Courier New" panose="02070309020205020404" pitchFamily="49" charset="0"/>
              </a:rPr>
              <a:t>     29       10     BD_EXT_VLAN    802.1q      2020     VXLAN  14712828      29</a:t>
            </a:r>
          </a:p>
          <a:p>
            <a:r>
              <a:rPr lang="en-US" sz="800" dirty="0">
                <a:latin typeface="Courier New" panose="02070309020205020404" pitchFamily="49" charset="0"/>
                <a:cs typeface="Courier New" panose="02070309020205020404" pitchFamily="49" charset="0"/>
              </a:rPr>
              <a:t>     30       16         FD_VLAN    802.1q      3312     VXLAN      8504      23</a:t>
            </a:r>
          </a:p>
          <a:p>
            <a:r>
              <a:rPr lang="en-US" sz="800" dirty="0">
                <a:latin typeface="Courier New" panose="02070309020205020404" pitchFamily="49" charset="0"/>
                <a:cs typeface="Courier New" panose="02070309020205020404" pitchFamily="49" charset="0"/>
              </a:rPr>
              <a:t>     32       11     BD_EXT_VLAN    802.1q      2200     VXLAN  15269817      32</a:t>
            </a:r>
          </a:p>
          <a:p>
            <a:r>
              <a:rPr lang="en-US" sz="800" dirty="0">
                <a:latin typeface="Courier New" panose="02070309020205020404" pitchFamily="49" charset="0"/>
                <a:cs typeface="Courier New" panose="02070309020205020404" pitchFamily="49" charset="0"/>
              </a:rPr>
              <a:t>     34        8         BD_VLAN   Unknown         0     VXLAN  15138761      34</a:t>
            </a:r>
          </a:p>
          <a:p>
            <a:r>
              <a:rPr lang="en-US" sz="800" dirty="0">
                <a:latin typeface="Courier New" panose="02070309020205020404" pitchFamily="49" charset="0"/>
                <a:cs typeface="Courier New" panose="02070309020205020404" pitchFamily="49" charset="0"/>
              </a:rPr>
              <a:t>     35       21         FD_VLAN    802.1q      3399     VXLAN      8591      34</a:t>
            </a:r>
          </a:p>
          <a:p>
            <a:r>
              <a:rPr lang="en-US" sz="800" dirty="0">
                <a:latin typeface="Courier New" panose="02070309020205020404" pitchFamily="49" charset="0"/>
                <a:cs typeface="Courier New" panose="02070309020205020404" pitchFamily="49" charset="0"/>
              </a:rPr>
              <a:t>     36        7         FD_VLAN    802.1q      3398     VXLAN      8590      34</a:t>
            </a:r>
          </a:p>
          <a:p>
            <a:r>
              <a:rPr lang="en-US" sz="800" dirty="0">
                <a:latin typeface="Courier New" panose="02070309020205020404" pitchFamily="49" charset="0"/>
                <a:cs typeface="Courier New" panose="02070309020205020404" pitchFamily="49" charset="0"/>
              </a:rPr>
              <a:t>     37       17         BD_VLAN   Unknown         0     VXLAN  15957972      37</a:t>
            </a:r>
          </a:p>
          <a:p>
            <a:r>
              <a:rPr lang="en-US" sz="800" dirty="0">
                <a:latin typeface="Courier New" panose="02070309020205020404" pitchFamily="49" charset="0"/>
                <a:cs typeface="Courier New" panose="02070309020205020404" pitchFamily="49" charset="0"/>
              </a:rPr>
              <a:t>     38       37         FD_VLAN    802.1q      2083     VXLAN      8375      37</a:t>
            </a:r>
          </a:p>
          <a:p>
            <a:r>
              <a:rPr lang="en-US" sz="800" dirty="0">
                <a:latin typeface="Courier New" panose="02070309020205020404" pitchFamily="49" charset="0"/>
                <a:cs typeface="Courier New" panose="02070309020205020404" pitchFamily="49" charset="0"/>
              </a:rPr>
              <a:t>     39       38         BD_VLAN    802.1q      2085     VXLAN  16744308      39</a:t>
            </a:r>
          </a:p>
          <a:p>
            <a:r>
              <a:rPr lang="en-US" sz="800" dirty="0">
                <a:latin typeface="Courier New" panose="02070309020205020404" pitchFamily="49" charset="0"/>
                <a:cs typeface="Courier New" panose="02070309020205020404" pitchFamily="49" charset="0"/>
              </a:rPr>
              <a:t>     44       18         FD_VLAN    802.1q      2174     VXLAN      8665      20</a:t>
            </a:r>
          </a:p>
          <a:p>
            <a:r>
              <a:rPr lang="en-US" sz="800" dirty="0">
                <a:latin typeface="Courier New" panose="02070309020205020404" pitchFamily="49" charset="0"/>
                <a:cs typeface="Courier New" panose="02070309020205020404" pitchFamily="49" charset="0"/>
              </a:rPr>
              <a:t>     45       19         FD_VLAN    802.1q      2145     VXLAN      8636      20</a:t>
            </a:r>
          </a:p>
          <a:p>
            <a:r>
              <a:rPr lang="en-US" sz="800" dirty="0">
                <a:latin typeface="Courier New" panose="02070309020205020404" pitchFamily="49" charset="0"/>
                <a:cs typeface="Courier New" panose="02070309020205020404" pitchFamily="49" charset="0"/>
              </a:rPr>
              <a:t>     46       20         FD_VLAN    802.1q      2101     VXLAN      8592      20</a:t>
            </a:r>
          </a:p>
          <a:p>
            <a:endParaRPr lang="en-US" sz="800" dirty="0"/>
          </a:p>
          <a:p>
            <a:r>
              <a:rPr lang="en-US" sz="800" dirty="0" smtClean="0"/>
              <a:t> </a:t>
            </a:r>
          </a:p>
          <a:p>
            <a:endParaRPr lang="en-US" sz="800" dirty="0" smtClean="0"/>
          </a:p>
          <a:p>
            <a:endParaRPr lang="en-US" sz="800" dirty="0"/>
          </a:p>
          <a:p>
            <a:endParaRPr lang="en-US" sz="800" dirty="0"/>
          </a:p>
          <a:p>
            <a:r>
              <a:rPr lang="en-US" sz="800" dirty="0"/>
              <a:t>     </a:t>
            </a:r>
            <a:endParaRPr lang="es-ES_tradnl" sz="1200" dirty="0"/>
          </a:p>
          <a:p>
            <a:pPr marL="342900" lvl="1" indent="-228600" defTabSz="814388" eaLnBrk="0" fontAlgn="base" hangingPunct="0">
              <a:spcBef>
                <a:spcPts val="300"/>
              </a:spcBef>
              <a:spcAft>
                <a:spcPts val="300"/>
              </a:spcAft>
              <a:buClr>
                <a:srgbClr val="6DB344"/>
              </a:buClr>
              <a:buFont typeface="Arial" charset="0"/>
              <a:buChar char="•"/>
            </a:pPr>
            <a:endParaRPr lang="en-US" sz="1400" dirty="0" smtClean="0">
              <a:solidFill>
                <a:srgbClr val="546568"/>
              </a:solidFill>
              <a:latin typeface="Arial" charset="0"/>
              <a:ea typeface="ＭＳ Ｐゴシック" charset="0"/>
              <a:cs typeface="ＭＳ Ｐゴシック" charset="0"/>
            </a:endParaRPr>
          </a:p>
          <a:p>
            <a:pPr marL="342900" lvl="1" indent="-228600" defTabSz="814388" eaLnBrk="0" fontAlgn="base" hangingPunct="0">
              <a:spcBef>
                <a:spcPts val="300"/>
              </a:spcBef>
              <a:spcAft>
                <a:spcPts val="300"/>
              </a:spcAft>
              <a:buClr>
                <a:srgbClr val="6DB344"/>
              </a:buClr>
              <a:buFont typeface="Arial" charset="0"/>
              <a:buChar char="•"/>
            </a:pPr>
            <a:endParaRPr lang="en-US" sz="1400" dirty="0" smtClean="0">
              <a:solidFill>
                <a:srgbClr val="546568"/>
              </a:solidFill>
              <a:latin typeface="Arial" charset="0"/>
              <a:ea typeface="ＭＳ Ｐゴシック" charset="0"/>
              <a:cs typeface="ＭＳ Ｐゴシック" charset="0"/>
            </a:endParaRPr>
          </a:p>
        </p:txBody>
      </p:sp>
      <p:sp>
        <p:nvSpPr>
          <p:cNvPr id="2" name="TextBox 1"/>
          <p:cNvSpPr txBox="1"/>
          <p:nvPr/>
        </p:nvSpPr>
        <p:spPr>
          <a:xfrm>
            <a:off x="5719549" y="861969"/>
            <a:ext cx="3424451" cy="4238083"/>
          </a:xfrm>
          <a:prstGeom prst="rect">
            <a:avLst/>
          </a:prstGeom>
          <a:noFill/>
        </p:spPr>
        <p:txBody>
          <a:bodyPr wrap="square" rtlCol="0">
            <a:spAutoFit/>
          </a:bodyPr>
          <a:lstStyle/>
          <a:p>
            <a:pPr marL="1785" indent="0">
              <a:spcBef>
                <a:spcPts val="0"/>
              </a:spcBef>
              <a:buNone/>
            </a:pPr>
            <a:r>
              <a:rPr lang="fr-FR" sz="1200" b="1" dirty="0" err="1">
                <a:cs typeface="Courier New" pitchFamily="49" charset="0"/>
              </a:rPr>
              <a:t>Here</a:t>
            </a:r>
            <a:r>
              <a:rPr lang="fr-FR" sz="1200" b="1" dirty="0">
                <a:cs typeface="Courier New" pitchFamily="49" charset="0"/>
              </a:rPr>
              <a:t> : </a:t>
            </a:r>
          </a:p>
          <a:p>
            <a:pPr marL="1785" indent="0">
              <a:spcBef>
                <a:spcPts val="0"/>
              </a:spcBef>
              <a:buNone/>
            </a:pPr>
            <a:r>
              <a:rPr lang="fr-FR" sz="1200" b="1" dirty="0">
                <a:solidFill>
                  <a:srgbClr val="FF0000"/>
                </a:solidFill>
                <a:cs typeface="Courier New" pitchFamily="49" charset="0"/>
              </a:rPr>
              <a:t>Type</a:t>
            </a:r>
            <a:r>
              <a:rPr lang="fr-FR" sz="1200" b="1" dirty="0">
                <a:cs typeface="Courier New" pitchFamily="49" charset="0"/>
              </a:rPr>
              <a:t> : </a:t>
            </a:r>
          </a:p>
          <a:p>
            <a:pPr marL="200918" lvl="1" indent="0">
              <a:spcBef>
                <a:spcPts val="0"/>
              </a:spcBef>
              <a:buNone/>
            </a:pPr>
            <a:r>
              <a:rPr lang="fr-FR" sz="1000" b="1" dirty="0">
                <a:solidFill>
                  <a:srgbClr val="7030A0"/>
                </a:solidFill>
                <a:cs typeface="Courier New" pitchFamily="49" charset="0"/>
              </a:rPr>
              <a:t>BD_VLAN </a:t>
            </a:r>
            <a:r>
              <a:rPr lang="fr-FR" sz="1000" b="1" dirty="0" err="1">
                <a:solidFill>
                  <a:srgbClr val="7030A0"/>
                </a:solidFill>
                <a:cs typeface="Courier New" pitchFamily="49" charset="0"/>
              </a:rPr>
              <a:t>is</a:t>
            </a:r>
            <a:r>
              <a:rPr lang="fr-FR" sz="1000" b="1" dirty="0">
                <a:solidFill>
                  <a:srgbClr val="7030A0"/>
                </a:solidFill>
                <a:cs typeface="Courier New" pitchFamily="49" charset="0"/>
              </a:rPr>
              <a:t> vlan for a BD</a:t>
            </a:r>
          </a:p>
          <a:p>
            <a:pPr marL="200918" lvl="1" indent="0">
              <a:spcBef>
                <a:spcPts val="0"/>
              </a:spcBef>
              <a:buNone/>
            </a:pPr>
            <a:r>
              <a:rPr lang="fr-FR" sz="1000" b="1" dirty="0">
                <a:solidFill>
                  <a:srgbClr val="7030A0"/>
                </a:solidFill>
                <a:cs typeface="Courier New" pitchFamily="49" charset="0"/>
              </a:rPr>
              <a:t>FD_VLAN </a:t>
            </a:r>
            <a:r>
              <a:rPr lang="fr-FR" sz="1000" b="1" dirty="0" err="1">
                <a:solidFill>
                  <a:srgbClr val="7030A0"/>
                </a:solidFill>
                <a:cs typeface="Courier New" pitchFamily="49" charset="0"/>
              </a:rPr>
              <a:t>is</a:t>
            </a:r>
            <a:r>
              <a:rPr lang="fr-FR" sz="1000" b="1" dirty="0">
                <a:solidFill>
                  <a:srgbClr val="7030A0"/>
                </a:solidFill>
                <a:cs typeface="Courier New" pitchFamily="49" charset="0"/>
              </a:rPr>
              <a:t> vlan for an </a:t>
            </a:r>
            <a:r>
              <a:rPr lang="fr-FR" sz="1000" b="1" dirty="0" err="1">
                <a:solidFill>
                  <a:srgbClr val="7030A0"/>
                </a:solidFill>
                <a:cs typeface="Courier New" pitchFamily="49" charset="0"/>
              </a:rPr>
              <a:t>epg</a:t>
            </a:r>
            <a:r>
              <a:rPr lang="fr-FR" sz="1000" b="1" dirty="0">
                <a:solidFill>
                  <a:srgbClr val="7030A0"/>
                </a:solidFill>
                <a:cs typeface="Courier New" pitchFamily="49" charset="0"/>
              </a:rPr>
              <a:t> </a:t>
            </a:r>
            <a:r>
              <a:rPr lang="fr-FR" sz="1000" b="1" dirty="0" err="1">
                <a:solidFill>
                  <a:srgbClr val="7030A0"/>
                </a:solidFill>
                <a:cs typeface="Courier New" pitchFamily="49" charset="0"/>
              </a:rPr>
              <a:t>with</a:t>
            </a:r>
            <a:r>
              <a:rPr lang="fr-FR" sz="1000" b="1" dirty="0">
                <a:solidFill>
                  <a:srgbClr val="7030A0"/>
                </a:solidFill>
                <a:cs typeface="Courier New" pitchFamily="49" charset="0"/>
              </a:rPr>
              <a:t> vlan </a:t>
            </a:r>
            <a:r>
              <a:rPr lang="fr-FR" sz="1000" b="1" dirty="0" err="1">
                <a:solidFill>
                  <a:srgbClr val="7030A0"/>
                </a:solidFill>
                <a:cs typeface="Courier New" pitchFamily="49" charset="0"/>
              </a:rPr>
              <a:t>encaps</a:t>
            </a:r>
            <a:endParaRPr lang="fr-FR" sz="1000" b="1" dirty="0">
              <a:solidFill>
                <a:srgbClr val="7030A0"/>
              </a:solidFill>
              <a:cs typeface="Courier New" pitchFamily="49" charset="0"/>
            </a:endParaRPr>
          </a:p>
          <a:p>
            <a:pPr marL="200918" lvl="1" indent="0">
              <a:spcBef>
                <a:spcPts val="0"/>
              </a:spcBef>
              <a:buNone/>
            </a:pPr>
            <a:r>
              <a:rPr lang="fr-FR" sz="1000" b="1" dirty="0">
                <a:solidFill>
                  <a:srgbClr val="7030A0"/>
                </a:solidFill>
                <a:cs typeface="Courier New" pitchFamily="49" charset="0"/>
              </a:rPr>
              <a:t>FD_VXLAN </a:t>
            </a:r>
            <a:r>
              <a:rPr lang="fr-FR" sz="1000" b="1" dirty="0" err="1">
                <a:solidFill>
                  <a:srgbClr val="7030A0"/>
                </a:solidFill>
                <a:cs typeface="Courier New" pitchFamily="49" charset="0"/>
              </a:rPr>
              <a:t>is</a:t>
            </a:r>
            <a:r>
              <a:rPr lang="fr-FR" sz="1000" b="1" dirty="0">
                <a:solidFill>
                  <a:srgbClr val="7030A0"/>
                </a:solidFill>
                <a:cs typeface="Courier New" pitchFamily="49" charset="0"/>
              </a:rPr>
              <a:t> vlan </a:t>
            </a:r>
            <a:r>
              <a:rPr lang="fr-FR" sz="1000" b="1" dirty="0" err="1">
                <a:solidFill>
                  <a:srgbClr val="7030A0"/>
                </a:solidFill>
                <a:cs typeface="Courier New" pitchFamily="49" charset="0"/>
              </a:rPr>
              <a:t>used</a:t>
            </a:r>
            <a:r>
              <a:rPr lang="fr-FR" sz="1000" b="1" dirty="0">
                <a:solidFill>
                  <a:srgbClr val="7030A0"/>
                </a:solidFill>
                <a:cs typeface="Courier New" pitchFamily="49" charset="0"/>
              </a:rPr>
              <a:t> for </a:t>
            </a:r>
            <a:r>
              <a:rPr lang="fr-FR" sz="1000" b="1" dirty="0" err="1">
                <a:solidFill>
                  <a:srgbClr val="7030A0"/>
                </a:solidFill>
                <a:cs typeface="Courier New" pitchFamily="49" charset="0"/>
              </a:rPr>
              <a:t>epg</a:t>
            </a:r>
            <a:r>
              <a:rPr lang="fr-FR" sz="1000" b="1" dirty="0">
                <a:solidFill>
                  <a:srgbClr val="7030A0"/>
                </a:solidFill>
                <a:cs typeface="Courier New" pitchFamily="49" charset="0"/>
              </a:rPr>
              <a:t> </a:t>
            </a:r>
            <a:r>
              <a:rPr lang="fr-FR" sz="1000" b="1" dirty="0" err="1">
                <a:solidFill>
                  <a:srgbClr val="7030A0"/>
                </a:solidFill>
                <a:cs typeface="Courier New" pitchFamily="49" charset="0"/>
              </a:rPr>
              <a:t>using</a:t>
            </a:r>
            <a:r>
              <a:rPr lang="fr-FR" sz="1000" b="1" dirty="0">
                <a:solidFill>
                  <a:srgbClr val="7030A0"/>
                </a:solidFill>
                <a:cs typeface="Courier New" pitchFamily="49" charset="0"/>
              </a:rPr>
              <a:t> VXLAN as </a:t>
            </a:r>
            <a:r>
              <a:rPr lang="fr-FR" sz="1000" b="1" dirty="0" err="1">
                <a:solidFill>
                  <a:srgbClr val="7030A0"/>
                </a:solidFill>
                <a:cs typeface="Courier New" pitchFamily="49" charset="0"/>
              </a:rPr>
              <a:t>access</a:t>
            </a:r>
            <a:r>
              <a:rPr lang="fr-FR" sz="1000" b="1" dirty="0">
                <a:solidFill>
                  <a:srgbClr val="7030A0"/>
                </a:solidFill>
                <a:cs typeface="Courier New" pitchFamily="49" charset="0"/>
              </a:rPr>
              <a:t> </a:t>
            </a:r>
            <a:r>
              <a:rPr lang="fr-FR" sz="1000" b="1" dirty="0" err="1" smtClean="0">
                <a:solidFill>
                  <a:srgbClr val="7030A0"/>
                </a:solidFill>
                <a:cs typeface="Courier New" pitchFamily="49" charset="0"/>
              </a:rPr>
              <a:t>encaps</a:t>
            </a:r>
            <a:endParaRPr lang="fr-FR" sz="1000" b="1" dirty="0" smtClean="0">
              <a:solidFill>
                <a:srgbClr val="7030A0"/>
              </a:solidFill>
              <a:cs typeface="Courier New" pitchFamily="49" charset="0"/>
            </a:endParaRPr>
          </a:p>
          <a:p>
            <a:pPr marL="200918" lvl="1" indent="0">
              <a:spcBef>
                <a:spcPts val="0"/>
              </a:spcBef>
              <a:buNone/>
            </a:pPr>
            <a:r>
              <a:rPr lang="fr-FR" sz="1000" b="1" dirty="0" smtClean="0">
                <a:solidFill>
                  <a:srgbClr val="7030A0"/>
                </a:solidFill>
                <a:cs typeface="Courier New" pitchFamily="49" charset="0"/>
              </a:rPr>
              <a:t>BD_EXT_VLAN </a:t>
            </a:r>
            <a:r>
              <a:rPr lang="fr-FR" sz="1000" b="1" dirty="0" err="1" smtClean="0">
                <a:solidFill>
                  <a:srgbClr val="7030A0"/>
                </a:solidFill>
                <a:cs typeface="Courier New" pitchFamily="49" charset="0"/>
              </a:rPr>
              <a:t>is</a:t>
            </a:r>
            <a:r>
              <a:rPr lang="fr-FR" sz="1000" b="1" dirty="0" smtClean="0">
                <a:solidFill>
                  <a:srgbClr val="7030A0"/>
                </a:solidFill>
                <a:cs typeface="Courier New" pitchFamily="49" charset="0"/>
              </a:rPr>
              <a:t> for </a:t>
            </a:r>
            <a:r>
              <a:rPr lang="fr-FR" sz="1000" b="1" dirty="0" err="1" smtClean="0">
                <a:solidFill>
                  <a:srgbClr val="7030A0"/>
                </a:solidFill>
                <a:cs typeface="Courier New" pitchFamily="49" charset="0"/>
              </a:rPr>
              <a:t>ext</a:t>
            </a:r>
            <a:r>
              <a:rPr lang="fr-FR" sz="1000" b="1" dirty="0" smtClean="0">
                <a:solidFill>
                  <a:srgbClr val="7030A0"/>
                </a:solidFill>
                <a:cs typeface="Courier New" pitchFamily="49" charset="0"/>
              </a:rPr>
              <a:t> network</a:t>
            </a:r>
          </a:p>
          <a:p>
            <a:pPr marL="200918" lvl="1" indent="0">
              <a:spcBef>
                <a:spcPts val="0"/>
              </a:spcBef>
              <a:buNone/>
            </a:pPr>
            <a:r>
              <a:rPr lang="fr-FR" sz="1000" b="1" dirty="0" smtClean="0">
                <a:solidFill>
                  <a:srgbClr val="7030A0"/>
                </a:solidFill>
                <a:cs typeface="Courier New" pitchFamily="49" charset="0"/>
              </a:rPr>
              <a:t>BD_CTRL_VLAN </a:t>
            </a:r>
            <a:r>
              <a:rPr lang="fr-FR" sz="1000" b="1" dirty="0" err="1" smtClean="0">
                <a:solidFill>
                  <a:srgbClr val="7030A0"/>
                </a:solidFill>
                <a:cs typeface="Courier New" pitchFamily="49" charset="0"/>
              </a:rPr>
              <a:t>is</a:t>
            </a:r>
            <a:r>
              <a:rPr lang="fr-FR" sz="1000" b="1" dirty="0" smtClean="0">
                <a:solidFill>
                  <a:srgbClr val="7030A0"/>
                </a:solidFill>
                <a:cs typeface="Courier New" pitchFamily="49" charset="0"/>
              </a:rPr>
              <a:t> the infra vlan 4093 (default)</a:t>
            </a:r>
            <a:endParaRPr lang="fr-FR" sz="1000" b="1" dirty="0">
              <a:solidFill>
                <a:srgbClr val="7030A0"/>
              </a:solidFill>
              <a:cs typeface="Courier New" pitchFamily="49" charset="0"/>
            </a:endParaRPr>
          </a:p>
          <a:p>
            <a:pPr marL="200918" lvl="1" indent="0">
              <a:spcBef>
                <a:spcPts val="0"/>
              </a:spcBef>
              <a:buNone/>
            </a:pPr>
            <a:r>
              <a:rPr lang="fr-FR" sz="1000" b="1" dirty="0">
                <a:cs typeface="Courier New" pitchFamily="49" charset="0"/>
              </a:rPr>
              <a:t>..</a:t>
            </a:r>
            <a:endParaRPr lang="fr-FR" sz="1200" b="1" dirty="0">
              <a:cs typeface="Courier New" pitchFamily="49" charset="0"/>
            </a:endParaRPr>
          </a:p>
          <a:p>
            <a:pPr marL="1785" indent="0">
              <a:spcBef>
                <a:spcPts val="0"/>
              </a:spcBef>
              <a:buNone/>
            </a:pPr>
            <a:r>
              <a:rPr lang="fr-FR" sz="1200" b="1" dirty="0" err="1">
                <a:solidFill>
                  <a:srgbClr val="335FFA"/>
                </a:solidFill>
                <a:cs typeface="Courier New" pitchFamily="49" charset="0"/>
              </a:rPr>
              <a:t>VlanId</a:t>
            </a:r>
            <a:r>
              <a:rPr lang="fr-FR" sz="1200" b="1" dirty="0">
                <a:solidFill>
                  <a:srgbClr val="335FFA"/>
                </a:solidFill>
                <a:cs typeface="Courier New" pitchFamily="49" charset="0"/>
              </a:rPr>
              <a:t> </a:t>
            </a:r>
            <a:r>
              <a:rPr lang="fr-FR" sz="1200" b="1" dirty="0" err="1">
                <a:cs typeface="Courier New" pitchFamily="49" charset="0"/>
              </a:rPr>
              <a:t>is</a:t>
            </a:r>
            <a:r>
              <a:rPr lang="fr-FR" sz="1200" b="1" dirty="0">
                <a:cs typeface="Courier New" pitchFamily="49" charset="0"/>
              </a:rPr>
              <a:t> the </a:t>
            </a:r>
            <a:r>
              <a:rPr lang="fr-FR" sz="1200" b="1" dirty="0" err="1">
                <a:cs typeface="Courier New" pitchFamily="49" charset="0"/>
              </a:rPr>
              <a:t>internal</a:t>
            </a:r>
            <a:r>
              <a:rPr lang="fr-FR" sz="1200" b="1" dirty="0">
                <a:cs typeface="Courier New" pitchFamily="49" charset="0"/>
              </a:rPr>
              <a:t> vlan (</a:t>
            </a:r>
            <a:r>
              <a:rPr lang="fr-FR" sz="1200" b="1" dirty="0" err="1">
                <a:cs typeface="Courier New" pitchFamily="49" charset="0"/>
              </a:rPr>
              <a:t>same</a:t>
            </a:r>
            <a:r>
              <a:rPr lang="fr-FR" sz="1200" b="1" dirty="0">
                <a:cs typeface="Courier New" pitchFamily="49" charset="0"/>
              </a:rPr>
              <a:t> as </a:t>
            </a:r>
            <a:r>
              <a:rPr lang="fr-FR" sz="1200" b="1" dirty="0" err="1">
                <a:cs typeface="Courier New" pitchFamily="49" charset="0"/>
              </a:rPr>
              <a:t>seen</a:t>
            </a:r>
            <a:r>
              <a:rPr lang="fr-FR" sz="1200" b="1" dirty="0">
                <a:cs typeface="Courier New" pitchFamily="49" charset="0"/>
              </a:rPr>
              <a:t> in show </a:t>
            </a:r>
            <a:r>
              <a:rPr lang="fr-FR" sz="1200" b="1" dirty="0" smtClean="0">
                <a:cs typeface="Courier New" pitchFamily="49" charset="0"/>
              </a:rPr>
              <a:t>vlan)</a:t>
            </a:r>
          </a:p>
          <a:p>
            <a:pPr marL="1785" indent="0">
              <a:spcBef>
                <a:spcPts val="0"/>
              </a:spcBef>
              <a:buNone/>
            </a:pPr>
            <a:endParaRPr lang="fr-FR" sz="1200" b="1" dirty="0">
              <a:cs typeface="Courier New" pitchFamily="49" charset="0"/>
            </a:endParaRPr>
          </a:p>
          <a:p>
            <a:pPr marL="1785" indent="0">
              <a:spcBef>
                <a:spcPts val="0"/>
              </a:spcBef>
              <a:buNone/>
            </a:pPr>
            <a:r>
              <a:rPr lang="fr-FR" sz="1200" b="1" dirty="0" err="1">
                <a:cs typeface="Courier New" pitchFamily="49" charset="0"/>
              </a:rPr>
              <a:t>Hw_VlanId</a:t>
            </a:r>
            <a:r>
              <a:rPr lang="fr-FR" sz="1200" b="1" dirty="0">
                <a:cs typeface="Courier New" pitchFamily="49" charset="0"/>
              </a:rPr>
              <a:t> </a:t>
            </a:r>
            <a:r>
              <a:rPr lang="fr-FR" sz="1200" b="1" dirty="0" err="1">
                <a:cs typeface="Courier New" pitchFamily="49" charset="0"/>
              </a:rPr>
              <a:t>is</a:t>
            </a:r>
            <a:r>
              <a:rPr lang="fr-FR" sz="1200" b="1" dirty="0">
                <a:cs typeface="Courier New" pitchFamily="49" charset="0"/>
              </a:rPr>
              <a:t> the ASIC VLAN (</a:t>
            </a:r>
            <a:r>
              <a:rPr lang="fr-FR" sz="1200" b="1" dirty="0" err="1">
                <a:cs typeface="Courier New" pitchFamily="49" charset="0"/>
              </a:rPr>
              <a:t>likely</a:t>
            </a:r>
            <a:r>
              <a:rPr lang="fr-FR" sz="1200" b="1" dirty="0">
                <a:cs typeface="Courier New" pitchFamily="49" charset="0"/>
              </a:rPr>
              <a:t> not relevant in </a:t>
            </a:r>
            <a:r>
              <a:rPr lang="fr-FR" sz="1200" b="1" dirty="0" err="1">
                <a:cs typeface="Courier New" pitchFamily="49" charset="0"/>
              </a:rPr>
              <a:t>most</a:t>
            </a:r>
            <a:r>
              <a:rPr lang="fr-FR" sz="1200" b="1" dirty="0">
                <a:cs typeface="Courier New" pitchFamily="49" charset="0"/>
              </a:rPr>
              <a:t> case)</a:t>
            </a: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solidFill>
                  <a:srgbClr val="FF0000"/>
                </a:solidFill>
                <a:cs typeface="Courier New" pitchFamily="49" charset="0"/>
              </a:rPr>
              <a:t>Access_enc</a:t>
            </a:r>
            <a:r>
              <a:rPr lang="fr-FR" sz="1200" b="1" dirty="0" smtClean="0">
                <a:solidFill>
                  <a:srgbClr val="FF0000"/>
                </a:solidFill>
                <a:cs typeface="Courier New" pitchFamily="49" charset="0"/>
              </a:rPr>
              <a:t> </a:t>
            </a:r>
            <a:r>
              <a:rPr lang="fr-FR" sz="1200" b="1" dirty="0" err="1">
                <a:solidFill>
                  <a:srgbClr val="FF0000"/>
                </a:solidFill>
                <a:cs typeface="Courier New" pitchFamily="49" charset="0"/>
              </a:rPr>
              <a:t>is</a:t>
            </a:r>
            <a:r>
              <a:rPr lang="fr-FR" sz="1200" b="1" dirty="0">
                <a:solidFill>
                  <a:srgbClr val="FF0000"/>
                </a:solidFill>
                <a:cs typeface="Courier New" pitchFamily="49" charset="0"/>
              </a:rPr>
              <a:t> the encapsulation VLAN or VXLAN </a:t>
            </a: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cs typeface="Courier New" pitchFamily="49" charset="0"/>
              </a:rPr>
              <a:t>Fabric_enc</a:t>
            </a:r>
            <a:r>
              <a:rPr lang="fr-FR" sz="1200" b="1" dirty="0" smtClean="0">
                <a:cs typeface="Courier New" pitchFamily="49" charset="0"/>
              </a:rPr>
              <a:t> </a:t>
            </a:r>
            <a:r>
              <a:rPr lang="fr-FR" sz="1200" b="1" dirty="0" err="1">
                <a:cs typeface="Courier New" pitchFamily="49" charset="0"/>
              </a:rPr>
              <a:t>is</a:t>
            </a:r>
            <a:r>
              <a:rPr lang="fr-FR" sz="1200" b="1" dirty="0">
                <a:cs typeface="Courier New" pitchFamily="49" charset="0"/>
              </a:rPr>
              <a:t> the </a:t>
            </a:r>
            <a:r>
              <a:rPr lang="fr-FR" sz="1200" b="1" dirty="0" smtClean="0">
                <a:cs typeface="Courier New" pitchFamily="49" charset="0"/>
              </a:rPr>
              <a:t>VXLAN (VNID) </a:t>
            </a:r>
            <a:r>
              <a:rPr lang="fr-FR" sz="1200" b="1" dirty="0" err="1">
                <a:cs typeface="Courier New" pitchFamily="49" charset="0"/>
              </a:rPr>
              <a:t>used</a:t>
            </a:r>
            <a:r>
              <a:rPr lang="fr-FR" sz="1200" b="1" dirty="0">
                <a:cs typeface="Courier New" pitchFamily="49" charset="0"/>
              </a:rPr>
              <a:t> </a:t>
            </a:r>
            <a:r>
              <a:rPr lang="fr-FR" sz="1200" b="1" dirty="0" err="1">
                <a:cs typeface="Courier New" pitchFamily="49" charset="0"/>
              </a:rPr>
              <a:t>inside</a:t>
            </a:r>
            <a:r>
              <a:rPr lang="fr-FR" sz="1200" b="1" dirty="0">
                <a:cs typeface="Courier New" pitchFamily="49" charset="0"/>
              </a:rPr>
              <a:t> the </a:t>
            </a:r>
            <a:r>
              <a:rPr lang="fr-FR" sz="1200" b="1" dirty="0" err="1">
                <a:cs typeface="Courier New" pitchFamily="49" charset="0"/>
              </a:rPr>
              <a:t>fabric</a:t>
            </a:r>
            <a:endParaRPr lang="fr-FR" sz="1200" b="1" dirty="0">
              <a:cs typeface="Courier New" pitchFamily="49" charset="0"/>
            </a:endParaRP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solidFill>
                  <a:schemeClr val="accent5">
                    <a:lumMod val="50000"/>
                  </a:schemeClr>
                </a:solidFill>
                <a:cs typeface="Courier New" pitchFamily="49" charset="0"/>
              </a:rPr>
              <a:t>BDVlan</a:t>
            </a:r>
            <a:r>
              <a:rPr lang="fr-FR" sz="1200" b="1" dirty="0" smtClean="0">
                <a:cs typeface="Courier New" pitchFamily="49" charset="0"/>
              </a:rPr>
              <a:t> </a:t>
            </a:r>
            <a:r>
              <a:rPr lang="fr-FR" sz="1200" b="1" dirty="0" err="1">
                <a:cs typeface="Courier New" pitchFamily="49" charset="0"/>
              </a:rPr>
              <a:t>is</a:t>
            </a:r>
            <a:r>
              <a:rPr lang="fr-FR" sz="1200" b="1" dirty="0">
                <a:cs typeface="Courier New" pitchFamily="49" charset="0"/>
              </a:rPr>
              <a:t> the parent vlan for EPG</a:t>
            </a:r>
          </a:p>
          <a:p>
            <a:pPr>
              <a:lnSpc>
                <a:spcPct val="90000"/>
              </a:lnSpc>
              <a:spcBef>
                <a:spcPts val="600"/>
              </a:spcBef>
            </a:pPr>
            <a:endParaRPr lang="fr-FR" sz="1600" dirty="0" err="1" smtClean="0">
              <a:solidFill>
                <a:srgbClr val="000000"/>
              </a:solidFill>
            </a:endParaRPr>
          </a:p>
        </p:txBody>
      </p:sp>
    </p:spTree>
    <p:extLst>
      <p:ext uri="{BB962C8B-B14F-4D97-AF65-F5344CB8AC3E}">
        <p14:creationId xmlns:p14="http://schemas.microsoft.com/office/powerpoint/2010/main" val="2612743628"/>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152400" y="482771"/>
            <a:ext cx="8145463" cy="428625"/>
          </a:xfrm>
        </p:spPr>
        <p:txBody>
          <a:bodyPr/>
          <a:lstStyle/>
          <a:p>
            <a:pPr eaLnBrk="1" fontAlgn="auto" hangingPunct="1">
              <a:spcAft>
                <a:spcPts val="0"/>
              </a:spcAft>
              <a:defRPr/>
            </a:pPr>
            <a:r>
              <a:rPr lang="en-US" dirty="0" err="1" smtClean="0">
                <a:solidFill>
                  <a:schemeClr val="tx1">
                    <a:lumMod val="50000"/>
                  </a:schemeClr>
                </a:solidFill>
                <a:ea typeface="+mj-ea"/>
                <a:cs typeface="+mj-cs"/>
              </a:rPr>
              <a:t>Tshooting</a:t>
            </a:r>
            <a:r>
              <a:rPr lang="en-US" dirty="0" smtClean="0">
                <a:solidFill>
                  <a:schemeClr val="tx1">
                    <a:lumMod val="50000"/>
                  </a:schemeClr>
                </a:solidFill>
                <a:ea typeface="+mj-ea"/>
                <a:cs typeface="+mj-cs"/>
              </a:rPr>
              <a:t> Command 1 -- VLAN brief in ELTMC</a:t>
            </a:r>
            <a:endParaRPr dirty="0" smtClean="0">
              <a:solidFill>
                <a:schemeClr val="tx1">
                  <a:lumMod val="50000"/>
                </a:schemeClr>
              </a:solidFill>
              <a:ea typeface="+mj-ea"/>
              <a:cs typeface="+mj-cs"/>
            </a:endParaRPr>
          </a:p>
        </p:txBody>
      </p:sp>
      <p:sp>
        <p:nvSpPr>
          <p:cNvPr id="37891" name="Rectangle 7"/>
          <p:cNvSpPr>
            <a:spLocks noChangeArrowheads="1"/>
          </p:cNvSpPr>
          <p:nvPr/>
        </p:nvSpPr>
        <p:spPr bwMode="auto">
          <a:xfrm>
            <a:off x="152400" y="1004366"/>
            <a:ext cx="5562600" cy="3853384"/>
          </a:xfrm>
          <a:prstGeom prst="rect">
            <a:avLst/>
          </a:prstGeom>
          <a:solidFill>
            <a:schemeClr val="bg1">
              <a:lumMod val="85000"/>
            </a:schemeClr>
          </a:solidFill>
          <a:ln w="9525">
            <a:solidFill>
              <a:srgbClr val="660066"/>
            </a:solidFill>
            <a:miter lim="800000"/>
            <a:headEnd/>
            <a:tailEnd/>
          </a:ln>
          <a:extLst/>
        </p:spPr>
        <p:txBody>
          <a:bodyPr lIns="82550" tIns="36576" rIns="82550" bIns="36576"/>
          <a:lstStyle/>
          <a:p>
            <a:r>
              <a:rPr lang="en-US" sz="800" dirty="0" err="1"/>
              <a:t>Vsh_lc</a:t>
            </a:r>
            <a:r>
              <a:rPr lang="en-US" sz="800" dirty="0"/>
              <a:t> </a:t>
            </a:r>
            <a:r>
              <a:rPr lang="en-US" sz="800" dirty="0" smtClean="0">
                <a:sym typeface="Wingdings" panose="05000000000000000000" pitchFamily="2" charset="2"/>
              </a:rPr>
              <a:t></a:t>
            </a:r>
            <a:endParaRPr lang="en-US" sz="800" dirty="0" smtClean="0"/>
          </a:p>
          <a:p>
            <a:r>
              <a:rPr lang="en-US" sz="800" dirty="0">
                <a:latin typeface="Courier New" panose="02070309020205020404" pitchFamily="49" charset="0"/>
                <a:cs typeface="Courier New" panose="02070309020205020404" pitchFamily="49" charset="0"/>
              </a:rPr>
              <a:t>module-1# </a:t>
            </a:r>
            <a:r>
              <a:rPr lang="en-US" sz="1200" b="1" dirty="0">
                <a:solidFill>
                  <a:srgbClr val="FF0000"/>
                </a:solidFill>
                <a:latin typeface="Courier New" panose="02070309020205020404" pitchFamily="49" charset="0"/>
                <a:cs typeface="Courier New" panose="02070309020205020404" pitchFamily="49" charset="0"/>
              </a:rPr>
              <a:t>show system internal </a:t>
            </a:r>
            <a:r>
              <a:rPr lang="en-US" sz="1200" b="1" dirty="0" err="1">
                <a:solidFill>
                  <a:srgbClr val="FF0000"/>
                </a:solidFill>
                <a:latin typeface="Courier New" panose="02070309020205020404" pitchFamily="49" charset="0"/>
                <a:cs typeface="Courier New" panose="02070309020205020404" pitchFamily="49" charset="0"/>
              </a:rPr>
              <a:t>eltmc</a:t>
            </a:r>
            <a:r>
              <a:rPr lang="en-US" sz="1200" b="1" dirty="0">
                <a:solidFill>
                  <a:srgbClr val="FF0000"/>
                </a:solidFill>
                <a:latin typeface="Courier New" panose="02070309020205020404" pitchFamily="49" charset="0"/>
                <a:cs typeface="Courier New" panose="02070309020205020404" pitchFamily="49" charset="0"/>
              </a:rPr>
              <a:t> info </a:t>
            </a:r>
            <a:r>
              <a:rPr lang="en-US" sz="1200" b="1" dirty="0" err="1">
                <a:solidFill>
                  <a:srgbClr val="FF0000"/>
                </a:solidFill>
                <a:latin typeface="Courier New" panose="02070309020205020404" pitchFamily="49" charset="0"/>
                <a:cs typeface="Courier New" panose="02070309020205020404" pitchFamily="49" charset="0"/>
              </a:rPr>
              <a:t>vlan</a:t>
            </a:r>
            <a:r>
              <a:rPr lang="en-US" sz="1200" b="1" dirty="0">
                <a:solidFill>
                  <a:srgbClr val="FF0000"/>
                </a:solidFill>
                <a:latin typeface="Courier New" panose="02070309020205020404" pitchFamily="49" charset="0"/>
                <a:cs typeface="Courier New" panose="02070309020205020404" pitchFamily="49" charset="0"/>
              </a:rPr>
              <a:t> brief</a:t>
            </a:r>
          </a:p>
          <a:p>
            <a:r>
              <a:rPr lang="en-US" sz="800" dirty="0">
                <a:latin typeface="Courier New" panose="02070309020205020404" pitchFamily="49" charset="0"/>
                <a:cs typeface="Courier New" panose="02070309020205020404" pitchFamily="49" charset="0"/>
              </a:rPr>
              <a:t>VLAN-Info</a:t>
            </a:r>
          </a:p>
          <a:p>
            <a:r>
              <a:rPr lang="en-US" sz="800" b="1" dirty="0" err="1">
                <a:solidFill>
                  <a:schemeClr val="accent2"/>
                </a:solidFill>
                <a:latin typeface="Courier New" panose="02070309020205020404" pitchFamily="49" charset="0"/>
                <a:cs typeface="Courier New" panose="02070309020205020404" pitchFamily="49" charset="0"/>
              </a:rPr>
              <a:t>VlanId</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HW_VlanId</a:t>
            </a:r>
            <a:r>
              <a:rPr lang="en-US" sz="800" dirty="0">
                <a:latin typeface="Courier New" panose="02070309020205020404" pitchFamily="49" charset="0"/>
                <a:cs typeface="Courier New" panose="02070309020205020404" pitchFamily="49" charset="0"/>
              </a:rPr>
              <a:t> </a:t>
            </a:r>
            <a:r>
              <a:rPr lang="en-US" sz="800" b="1" dirty="0">
                <a:solidFill>
                  <a:srgbClr val="FF0000"/>
                </a:solidFill>
                <a:latin typeface="Courier New" panose="02070309020205020404" pitchFamily="49" charset="0"/>
                <a:cs typeface="Courier New" panose="02070309020205020404" pitchFamily="49" charset="0"/>
              </a:rPr>
              <a:t>Type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Access_enc</a:t>
            </a:r>
            <a:r>
              <a:rPr lang="en-US" sz="800" dirty="0">
                <a:latin typeface="Courier New" panose="02070309020205020404" pitchFamily="49" charset="0"/>
                <a:cs typeface="Courier New" panose="02070309020205020404" pitchFamily="49" charset="0"/>
              </a:rPr>
              <a:t> </a:t>
            </a:r>
            <a:r>
              <a:rPr lang="en-US" sz="800" b="1" dirty="0" err="1">
                <a:solidFill>
                  <a:schemeClr val="accent3"/>
                </a:solidFill>
                <a:latin typeface="Courier New" panose="02070309020205020404" pitchFamily="49" charset="0"/>
                <a:cs typeface="Courier New" panose="02070309020205020404" pitchFamily="49" charset="0"/>
              </a:rPr>
              <a:t>Access_enc</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Fabric_enc</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Fabric_enc</a:t>
            </a:r>
            <a:r>
              <a:rPr lang="en-US" sz="800" dirty="0">
                <a:latin typeface="Courier New" panose="02070309020205020404" pitchFamily="49" charset="0"/>
                <a:cs typeface="Courier New" panose="02070309020205020404" pitchFamily="49" charset="0"/>
              </a:rPr>
              <a:t> </a:t>
            </a:r>
            <a:r>
              <a:rPr lang="en-US" sz="800" b="1" dirty="0" err="1">
                <a:solidFill>
                  <a:schemeClr val="accent5">
                    <a:lumMod val="50000"/>
                  </a:schemeClr>
                </a:solidFill>
                <a:latin typeface="Courier New" panose="02070309020205020404" pitchFamily="49" charset="0"/>
                <a:cs typeface="Courier New" panose="02070309020205020404" pitchFamily="49" charset="0"/>
              </a:rPr>
              <a:t>BDVlan</a:t>
            </a:r>
            <a:endParaRPr lang="en-US" sz="800" b="1" dirty="0">
              <a:solidFill>
                <a:schemeClr val="accent5">
                  <a:lumMod val="50000"/>
                </a:schemeClr>
              </a:solidFill>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Type                 </a:t>
            </a:r>
            <a:r>
              <a:rPr lang="en-US" sz="800" dirty="0" err="1">
                <a:latin typeface="Courier New" panose="02070309020205020404" pitchFamily="49" charset="0"/>
                <a:cs typeface="Courier New" panose="02070309020205020404" pitchFamily="49" charset="0"/>
              </a:rPr>
              <a:t>Type</a:t>
            </a:r>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13        1    BD_CTRL_VLAN    802.1q      4093     VXLAN  16777209       0</a:t>
            </a:r>
          </a:p>
          <a:p>
            <a:r>
              <a:rPr lang="en-US" sz="800" dirty="0">
                <a:latin typeface="Courier New" panose="02070309020205020404" pitchFamily="49" charset="0"/>
                <a:cs typeface="Courier New" panose="02070309020205020404" pitchFamily="49" charset="0"/>
              </a:rPr>
              <a:t>     17        2         BD_VLAN   Unknown         0     VXLAN  16023498      17</a:t>
            </a:r>
          </a:p>
          <a:p>
            <a:r>
              <a:rPr lang="en-US" sz="800" dirty="0">
                <a:latin typeface="Courier New" panose="02070309020205020404" pitchFamily="49" charset="0"/>
                <a:cs typeface="Courier New" panose="02070309020205020404" pitchFamily="49" charset="0"/>
              </a:rPr>
              <a:t>     18       12         FD_VLAN    802.1q      2080     VXLAN      8372      17</a:t>
            </a:r>
          </a:p>
          <a:p>
            <a:r>
              <a:rPr lang="en-US" sz="800" dirty="0">
                <a:latin typeface="Courier New" panose="02070309020205020404" pitchFamily="49" charset="0"/>
                <a:cs typeface="Courier New" panose="02070309020205020404" pitchFamily="49" charset="0"/>
              </a:rPr>
              <a:t>     19       13         FD_VLAN    802.1q      2091     VXLAN      8383      17</a:t>
            </a:r>
          </a:p>
          <a:p>
            <a:r>
              <a:rPr lang="en-US" sz="800" dirty="0">
                <a:latin typeface="Courier New" panose="02070309020205020404" pitchFamily="49" charset="0"/>
                <a:cs typeface="Courier New" panose="02070309020205020404" pitchFamily="49" charset="0"/>
              </a:rPr>
              <a:t>     20        3         BD_VLAN   Unknown         0     VXLAN  16514958      20</a:t>
            </a:r>
          </a:p>
          <a:p>
            <a:r>
              <a:rPr lang="en-US" sz="800" dirty="0">
                <a:latin typeface="Courier New" panose="02070309020205020404" pitchFamily="49" charset="0"/>
                <a:cs typeface="Courier New" panose="02070309020205020404" pitchFamily="49" charset="0"/>
              </a:rPr>
              <a:t>     22        4         BD_VLAN   Unknown         0     VXLAN  16613251      22</a:t>
            </a:r>
          </a:p>
          <a:p>
            <a:r>
              <a:rPr lang="en-US" sz="800" dirty="0">
                <a:latin typeface="Courier New" panose="02070309020205020404" pitchFamily="49" charset="0"/>
                <a:cs typeface="Courier New" panose="02070309020205020404" pitchFamily="49" charset="0"/>
              </a:rPr>
              <a:t>     23        5         BD_VLAN   Unknown         0     VXLAN  16220082      23</a:t>
            </a:r>
          </a:p>
          <a:p>
            <a:r>
              <a:rPr lang="en-US" sz="800" dirty="0">
                <a:latin typeface="Courier New" panose="02070309020205020404" pitchFamily="49" charset="0"/>
                <a:cs typeface="Courier New" panose="02070309020205020404" pitchFamily="49" charset="0"/>
              </a:rPr>
              <a:t>     24       14         FD_VLAN    802.1q      3300     VXLAN      8492      23</a:t>
            </a:r>
          </a:p>
          <a:p>
            <a:r>
              <a:rPr lang="en-US" sz="800" dirty="0">
                <a:latin typeface="Courier New" panose="02070309020205020404" pitchFamily="49" charset="0"/>
                <a:cs typeface="Courier New" panose="02070309020205020404" pitchFamily="49" charset="0"/>
              </a:rPr>
              <a:t>     25       15         FD_VLAN    802.1q      3301     VXLAN      8493      23</a:t>
            </a:r>
          </a:p>
          <a:p>
            <a:r>
              <a:rPr lang="en-US" sz="800" dirty="0">
                <a:latin typeface="Courier New" panose="02070309020205020404" pitchFamily="49" charset="0"/>
                <a:cs typeface="Courier New" panose="02070309020205020404" pitchFamily="49" charset="0"/>
              </a:rPr>
              <a:t>     27        6         BD_VLAN    802.1q      3397     VXLAN  16711545      27</a:t>
            </a:r>
          </a:p>
          <a:p>
            <a:r>
              <a:rPr lang="en-US" sz="800" dirty="0">
                <a:latin typeface="Courier New" panose="02070309020205020404" pitchFamily="49" charset="0"/>
                <a:cs typeface="Courier New" panose="02070309020205020404" pitchFamily="49" charset="0"/>
              </a:rPr>
              <a:t>     28        9     BD_EXT_VLAN    802.1q      2021     VXLAN  14778357      28</a:t>
            </a:r>
          </a:p>
          <a:p>
            <a:r>
              <a:rPr lang="en-US" sz="800" dirty="0">
                <a:latin typeface="Courier New" panose="02070309020205020404" pitchFamily="49" charset="0"/>
                <a:cs typeface="Courier New" panose="02070309020205020404" pitchFamily="49" charset="0"/>
              </a:rPr>
              <a:t>     29       10     BD_EXT_VLAN    802.1q      2020     VXLAN  14712828      29</a:t>
            </a:r>
          </a:p>
          <a:p>
            <a:r>
              <a:rPr lang="en-US" sz="800" dirty="0">
                <a:latin typeface="Courier New" panose="02070309020205020404" pitchFamily="49" charset="0"/>
                <a:cs typeface="Courier New" panose="02070309020205020404" pitchFamily="49" charset="0"/>
              </a:rPr>
              <a:t>     30       16         FD_VLAN    802.1q      3312     VXLAN      8504      23</a:t>
            </a:r>
          </a:p>
          <a:p>
            <a:r>
              <a:rPr lang="en-US" sz="800" dirty="0">
                <a:latin typeface="Courier New" panose="02070309020205020404" pitchFamily="49" charset="0"/>
                <a:cs typeface="Courier New" panose="02070309020205020404" pitchFamily="49" charset="0"/>
              </a:rPr>
              <a:t>     32       11     BD_EXT_VLAN    802.1q      2200     VXLAN  15269817      32</a:t>
            </a:r>
          </a:p>
          <a:p>
            <a:r>
              <a:rPr lang="en-US" sz="800" dirty="0">
                <a:latin typeface="Courier New" panose="02070309020205020404" pitchFamily="49" charset="0"/>
                <a:cs typeface="Courier New" panose="02070309020205020404" pitchFamily="49" charset="0"/>
              </a:rPr>
              <a:t>     34        8         BD_VLAN   Unknown         0     VXLAN  15138761      34</a:t>
            </a:r>
          </a:p>
          <a:p>
            <a:r>
              <a:rPr lang="en-US" sz="800" dirty="0">
                <a:latin typeface="Courier New" panose="02070309020205020404" pitchFamily="49" charset="0"/>
                <a:cs typeface="Courier New" panose="02070309020205020404" pitchFamily="49" charset="0"/>
              </a:rPr>
              <a:t>     35       21         FD_VLAN    802.1q      3399     VXLAN      8591      34</a:t>
            </a:r>
          </a:p>
          <a:p>
            <a:r>
              <a:rPr lang="en-US" sz="800" dirty="0">
                <a:latin typeface="Courier New" panose="02070309020205020404" pitchFamily="49" charset="0"/>
                <a:cs typeface="Courier New" panose="02070309020205020404" pitchFamily="49" charset="0"/>
              </a:rPr>
              <a:t>     36        7         FD_VLAN    802.1q      3398     VXLAN      8590      34</a:t>
            </a:r>
          </a:p>
          <a:p>
            <a:r>
              <a:rPr lang="en-US" sz="800" dirty="0">
                <a:latin typeface="Courier New" panose="02070309020205020404" pitchFamily="49" charset="0"/>
                <a:cs typeface="Courier New" panose="02070309020205020404" pitchFamily="49" charset="0"/>
              </a:rPr>
              <a:t>     37       17         BD_VLAN   Unknown         0     VXLAN  15957972      37</a:t>
            </a:r>
          </a:p>
          <a:p>
            <a:r>
              <a:rPr lang="en-US" sz="800" dirty="0">
                <a:latin typeface="Courier New" panose="02070309020205020404" pitchFamily="49" charset="0"/>
                <a:cs typeface="Courier New" panose="02070309020205020404" pitchFamily="49" charset="0"/>
              </a:rPr>
              <a:t>     38       37         FD_VLAN    802.1q      2083     VXLAN      8375      37</a:t>
            </a:r>
          </a:p>
          <a:p>
            <a:r>
              <a:rPr lang="en-US" sz="800" dirty="0">
                <a:latin typeface="Courier New" panose="02070309020205020404" pitchFamily="49" charset="0"/>
                <a:cs typeface="Courier New" panose="02070309020205020404" pitchFamily="49" charset="0"/>
              </a:rPr>
              <a:t>     39       38         BD_VLAN    802.1q      2085     VXLAN  16744308      39</a:t>
            </a:r>
          </a:p>
          <a:p>
            <a:r>
              <a:rPr lang="en-US" sz="800" dirty="0">
                <a:latin typeface="Courier New" panose="02070309020205020404" pitchFamily="49" charset="0"/>
                <a:cs typeface="Courier New" panose="02070309020205020404" pitchFamily="49" charset="0"/>
              </a:rPr>
              <a:t>     44       18         FD_VLAN    802.1q      2174     VXLAN      8665      20</a:t>
            </a:r>
          </a:p>
          <a:p>
            <a:r>
              <a:rPr lang="en-US" sz="800" dirty="0">
                <a:latin typeface="Courier New" panose="02070309020205020404" pitchFamily="49" charset="0"/>
                <a:cs typeface="Courier New" panose="02070309020205020404" pitchFamily="49" charset="0"/>
              </a:rPr>
              <a:t>     45       19         FD_VLAN    802.1q      2145     VXLAN      8636      20</a:t>
            </a:r>
          </a:p>
          <a:p>
            <a:r>
              <a:rPr lang="en-US" sz="800" dirty="0">
                <a:latin typeface="Courier New" panose="02070309020205020404" pitchFamily="49" charset="0"/>
                <a:cs typeface="Courier New" panose="02070309020205020404" pitchFamily="49" charset="0"/>
              </a:rPr>
              <a:t>     46       20         FD_VLAN    802.1q      2101     VXLAN      8592      20</a:t>
            </a:r>
          </a:p>
          <a:p>
            <a:endParaRPr lang="en-US" sz="800" dirty="0"/>
          </a:p>
          <a:p>
            <a:r>
              <a:rPr lang="en-US" sz="800" dirty="0" smtClean="0"/>
              <a:t> </a:t>
            </a:r>
          </a:p>
          <a:p>
            <a:endParaRPr lang="en-US" sz="800" dirty="0" smtClean="0"/>
          </a:p>
          <a:p>
            <a:endParaRPr lang="en-US" sz="800" dirty="0"/>
          </a:p>
          <a:p>
            <a:endParaRPr lang="en-US" sz="800" dirty="0"/>
          </a:p>
          <a:p>
            <a:r>
              <a:rPr lang="en-US" sz="800" dirty="0"/>
              <a:t>     </a:t>
            </a:r>
            <a:endParaRPr lang="es-ES_tradnl" sz="1200" dirty="0"/>
          </a:p>
          <a:p>
            <a:pPr marL="342900" lvl="1" indent="-228600" defTabSz="814388" eaLnBrk="0" fontAlgn="base" hangingPunct="0">
              <a:spcBef>
                <a:spcPts val="300"/>
              </a:spcBef>
              <a:spcAft>
                <a:spcPts val="300"/>
              </a:spcAft>
              <a:buClr>
                <a:srgbClr val="6DB344"/>
              </a:buClr>
              <a:buFont typeface="Arial" charset="0"/>
              <a:buChar char="•"/>
            </a:pPr>
            <a:endParaRPr lang="en-US" sz="1400" dirty="0" smtClean="0">
              <a:solidFill>
                <a:srgbClr val="546568"/>
              </a:solidFill>
              <a:latin typeface="Arial" charset="0"/>
              <a:ea typeface="ＭＳ Ｐゴシック" charset="0"/>
              <a:cs typeface="ＭＳ Ｐゴシック" charset="0"/>
            </a:endParaRPr>
          </a:p>
          <a:p>
            <a:pPr marL="342900" lvl="1" indent="-228600" defTabSz="814388" eaLnBrk="0" fontAlgn="base" hangingPunct="0">
              <a:spcBef>
                <a:spcPts val="300"/>
              </a:spcBef>
              <a:spcAft>
                <a:spcPts val="300"/>
              </a:spcAft>
              <a:buClr>
                <a:srgbClr val="6DB344"/>
              </a:buClr>
              <a:buFont typeface="Arial" charset="0"/>
              <a:buChar char="•"/>
            </a:pPr>
            <a:endParaRPr lang="en-US" sz="1400" dirty="0" smtClean="0">
              <a:solidFill>
                <a:srgbClr val="546568"/>
              </a:solidFill>
              <a:latin typeface="Arial" charset="0"/>
              <a:ea typeface="ＭＳ Ｐゴシック" charset="0"/>
              <a:cs typeface="ＭＳ Ｐゴシック" charset="0"/>
            </a:endParaRPr>
          </a:p>
        </p:txBody>
      </p:sp>
      <p:sp>
        <p:nvSpPr>
          <p:cNvPr id="2" name="TextBox 1"/>
          <p:cNvSpPr txBox="1"/>
          <p:nvPr/>
        </p:nvSpPr>
        <p:spPr>
          <a:xfrm>
            <a:off x="5719549" y="911396"/>
            <a:ext cx="3424451" cy="4238083"/>
          </a:xfrm>
          <a:prstGeom prst="rect">
            <a:avLst/>
          </a:prstGeom>
          <a:noFill/>
        </p:spPr>
        <p:txBody>
          <a:bodyPr wrap="square" rtlCol="0">
            <a:spAutoFit/>
          </a:bodyPr>
          <a:lstStyle/>
          <a:p>
            <a:pPr marL="1785" indent="0">
              <a:spcBef>
                <a:spcPts val="0"/>
              </a:spcBef>
              <a:buNone/>
            </a:pPr>
            <a:r>
              <a:rPr lang="fr-FR" sz="1200" b="1" dirty="0" err="1">
                <a:cs typeface="Courier New" pitchFamily="49" charset="0"/>
              </a:rPr>
              <a:t>Here</a:t>
            </a:r>
            <a:r>
              <a:rPr lang="fr-FR" sz="1200" b="1" dirty="0">
                <a:cs typeface="Courier New" pitchFamily="49" charset="0"/>
              </a:rPr>
              <a:t> : </a:t>
            </a:r>
          </a:p>
          <a:p>
            <a:pPr marL="1785" indent="0">
              <a:spcBef>
                <a:spcPts val="0"/>
              </a:spcBef>
              <a:buNone/>
            </a:pPr>
            <a:r>
              <a:rPr lang="fr-FR" sz="1200" b="1" dirty="0">
                <a:solidFill>
                  <a:srgbClr val="FF0000"/>
                </a:solidFill>
                <a:cs typeface="Courier New" pitchFamily="49" charset="0"/>
              </a:rPr>
              <a:t>Type</a:t>
            </a:r>
            <a:r>
              <a:rPr lang="fr-FR" sz="1200" b="1" dirty="0">
                <a:cs typeface="Courier New" pitchFamily="49" charset="0"/>
              </a:rPr>
              <a:t> : </a:t>
            </a:r>
          </a:p>
          <a:p>
            <a:pPr marL="200918" lvl="1" indent="0">
              <a:spcBef>
                <a:spcPts val="0"/>
              </a:spcBef>
              <a:buNone/>
            </a:pPr>
            <a:r>
              <a:rPr lang="fr-FR" sz="1000" b="1" dirty="0">
                <a:cs typeface="Courier New" pitchFamily="49" charset="0"/>
              </a:rPr>
              <a:t>BD_VLAN </a:t>
            </a:r>
            <a:r>
              <a:rPr lang="fr-FR" sz="1000" b="1" dirty="0" err="1">
                <a:cs typeface="Courier New" pitchFamily="49" charset="0"/>
              </a:rPr>
              <a:t>is</a:t>
            </a:r>
            <a:r>
              <a:rPr lang="fr-FR" sz="1000" b="1" dirty="0">
                <a:cs typeface="Courier New" pitchFamily="49" charset="0"/>
              </a:rPr>
              <a:t> vlan for a BD</a:t>
            </a:r>
          </a:p>
          <a:p>
            <a:pPr marL="200918" lvl="1" indent="0">
              <a:spcBef>
                <a:spcPts val="0"/>
              </a:spcBef>
              <a:buNone/>
            </a:pPr>
            <a:r>
              <a:rPr lang="fr-FR" sz="1000" b="1" dirty="0">
                <a:cs typeface="Courier New" pitchFamily="49" charset="0"/>
              </a:rPr>
              <a:t>FD_VLAN </a:t>
            </a:r>
            <a:r>
              <a:rPr lang="fr-FR" sz="1000" b="1" dirty="0" err="1">
                <a:cs typeface="Courier New" pitchFamily="49" charset="0"/>
              </a:rPr>
              <a:t>is</a:t>
            </a:r>
            <a:r>
              <a:rPr lang="fr-FR" sz="1000" b="1" dirty="0">
                <a:cs typeface="Courier New" pitchFamily="49" charset="0"/>
              </a:rPr>
              <a:t> vlan for an </a:t>
            </a:r>
            <a:r>
              <a:rPr lang="fr-FR" sz="1000" b="1" dirty="0" err="1">
                <a:cs typeface="Courier New" pitchFamily="49" charset="0"/>
              </a:rPr>
              <a:t>epg</a:t>
            </a:r>
            <a:r>
              <a:rPr lang="fr-FR" sz="1000" b="1" dirty="0">
                <a:cs typeface="Courier New" pitchFamily="49" charset="0"/>
              </a:rPr>
              <a:t> </a:t>
            </a:r>
            <a:r>
              <a:rPr lang="fr-FR" sz="1000" b="1" dirty="0" err="1">
                <a:cs typeface="Courier New" pitchFamily="49" charset="0"/>
              </a:rPr>
              <a:t>with</a:t>
            </a:r>
            <a:r>
              <a:rPr lang="fr-FR" sz="1000" b="1" dirty="0">
                <a:cs typeface="Courier New" pitchFamily="49" charset="0"/>
              </a:rPr>
              <a:t> vlan </a:t>
            </a:r>
            <a:r>
              <a:rPr lang="fr-FR" sz="1000" b="1" dirty="0" err="1">
                <a:cs typeface="Courier New" pitchFamily="49" charset="0"/>
              </a:rPr>
              <a:t>encaps</a:t>
            </a:r>
            <a:endParaRPr lang="fr-FR" sz="1000" b="1" dirty="0">
              <a:cs typeface="Courier New" pitchFamily="49" charset="0"/>
            </a:endParaRPr>
          </a:p>
          <a:p>
            <a:pPr marL="200918" lvl="1" indent="0">
              <a:spcBef>
                <a:spcPts val="0"/>
              </a:spcBef>
              <a:buNone/>
            </a:pPr>
            <a:r>
              <a:rPr lang="fr-FR" sz="1000" b="1" dirty="0">
                <a:cs typeface="Courier New" pitchFamily="49" charset="0"/>
              </a:rPr>
              <a:t>FD_VXLAN </a:t>
            </a:r>
            <a:r>
              <a:rPr lang="fr-FR" sz="1000" b="1" dirty="0" err="1">
                <a:cs typeface="Courier New" pitchFamily="49" charset="0"/>
              </a:rPr>
              <a:t>is</a:t>
            </a:r>
            <a:r>
              <a:rPr lang="fr-FR" sz="1000" b="1" dirty="0">
                <a:cs typeface="Courier New" pitchFamily="49" charset="0"/>
              </a:rPr>
              <a:t> vlan </a:t>
            </a:r>
            <a:r>
              <a:rPr lang="fr-FR" sz="1000" b="1" dirty="0" err="1">
                <a:cs typeface="Courier New" pitchFamily="49" charset="0"/>
              </a:rPr>
              <a:t>used</a:t>
            </a:r>
            <a:r>
              <a:rPr lang="fr-FR" sz="1000" b="1" dirty="0">
                <a:cs typeface="Courier New" pitchFamily="49" charset="0"/>
              </a:rPr>
              <a:t> for </a:t>
            </a:r>
            <a:r>
              <a:rPr lang="fr-FR" sz="1000" b="1" dirty="0" err="1">
                <a:cs typeface="Courier New" pitchFamily="49" charset="0"/>
              </a:rPr>
              <a:t>epg</a:t>
            </a:r>
            <a:r>
              <a:rPr lang="fr-FR" sz="1000" b="1" dirty="0">
                <a:cs typeface="Courier New" pitchFamily="49" charset="0"/>
              </a:rPr>
              <a:t> </a:t>
            </a:r>
            <a:r>
              <a:rPr lang="fr-FR" sz="1000" b="1" dirty="0" err="1">
                <a:cs typeface="Courier New" pitchFamily="49" charset="0"/>
              </a:rPr>
              <a:t>using</a:t>
            </a:r>
            <a:r>
              <a:rPr lang="fr-FR" sz="1000" b="1" dirty="0">
                <a:cs typeface="Courier New" pitchFamily="49" charset="0"/>
              </a:rPr>
              <a:t> VXLAN as </a:t>
            </a:r>
            <a:r>
              <a:rPr lang="fr-FR" sz="1000" b="1" dirty="0" err="1">
                <a:cs typeface="Courier New" pitchFamily="49" charset="0"/>
              </a:rPr>
              <a:t>access</a:t>
            </a:r>
            <a:r>
              <a:rPr lang="fr-FR" sz="1000" b="1" dirty="0">
                <a:cs typeface="Courier New" pitchFamily="49" charset="0"/>
              </a:rPr>
              <a:t> </a:t>
            </a:r>
            <a:r>
              <a:rPr lang="fr-FR" sz="1000" b="1" dirty="0" err="1" smtClean="0">
                <a:cs typeface="Courier New" pitchFamily="49" charset="0"/>
              </a:rPr>
              <a:t>encaps</a:t>
            </a:r>
            <a:endParaRPr lang="fr-FR" sz="1000" b="1" dirty="0" smtClean="0">
              <a:cs typeface="Courier New" pitchFamily="49" charset="0"/>
            </a:endParaRPr>
          </a:p>
          <a:p>
            <a:pPr marL="200918" lvl="1" indent="0">
              <a:spcBef>
                <a:spcPts val="0"/>
              </a:spcBef>
              <a:buNone/>
            </a:pPr>
            <a:r>
              <a:rPr lang="fr-FR" sz="1000" b="1" dirty="0" smtClean="0">
                <a:cs typeface="Courier New" pitchFamily="49" charset="0"/>
              </a:rPr>
              <a:t>BD_EXT_VLAN </a:t>
            </a:r>
            <a:r>
              <a:rPr lang="fr-FR" sz="1000" b="1" dirty="0" err="1" smtClean="0">
                <a:cs typeface="Courier New" pitchFamily="49" charset="0"/>
              </a:rPr>
              <a:t>is</a:t>
            </a:r>
            <a:r>
              <a:rPr lang="fr-FR" sz="1000" b="1" dirty="0" smtClean="0">
                <a:cs typeface="Courier New" pitchFamily="49" charset="0"/>
              </a:rPr>
              <a:t> for </a:t>
            </a:r>
            <a:r>
              <a:rPr lang="fr-FR" sz="1000" b="1" dirty="0" err="1" smtClean="0">
                <a:cs typeface="Courier New" pitchFamily="49" charset="0"/>
              </a:rPr>
              <a:t>ext</a:t>
            </a:r>
            <a:r>
              <a:rPr lang="fr-FR" sz="1000" b="1" dirty="0" smtClean="0">
                <a:cs typeface="Courier New" pitchFamily="49" charset="0"/>
              </a:rPr>
              <a:t> network</a:t>
            </a:r>
          </a:p>
          <a:p>
            <a:pPr marL="200918" lvl="1" indent="0">
              <a:spcBef>
                <a:spcPts val="0"/>
              </a:spcBef>
              <a:buNone/>
            </a:pPr>
            <a:r>
              <a:rPr lang="fr-FR" sz="1000" b="1" dirty="0" smtClean="0">
                <a:cs typeface="Courier New" pitchFamily="49" charset="0"/>
              </a:rPr>
              <a:t>BD_CTRL_VLAN </a:t>
            </a:r>
            <a:r>
              <a:rPr lang="fr-FR" sz="1000" b="1" dirty="0" err="1" smtClean="0">
                <a:cs typeface="Courier New" pitchFamily="49" charset="0"/>
              </a:rPr>
              <a:t>is</a:t>
            </a:r>
            <a:r>
              <a:rPr lang="fr-FR" sz="1000" b="1" dirty="0" smtClean="0">
                <a:cs typeface="Courier New" pitchFamily="49" charset="0"/>
              </a:rPr>
              <a:t> the infra vlan 4093 (default)</a:t>
            </a:r>
            <a:endParaRPr lang="fr-FR" sz="1000" b="1" dirty="0">
              <a:cs typeface="Courier New" pitchFamily="49" charset="0"/>
            </a:endParaRPr>
          </a:p>
          <a:p>
            <a:pPr marL="200918" lvl="1" indent="0">
              <a:spcBef>
                <a:spcPts val="0"/>
              </a:spcBef>
              <a:buNone/>
            </a:pPr>
            <a:r>
              <a:rPr lang="fr-FR" sz="1000" b="1" dirty="0">
                <a:cs typeface="Courier New" pitchFamily="49" charset="0"/>
              </a:rPr>
              <a:t>..</a:t>
            </a:r>
            <a:endParaRPr lang="fr-FR" sz="1200" b="1" dirty="0">
              <a:cs typeface="Courier New" pitchFamily="49" charset="0"/>
            </a:endParaRPr>
          </a:p>
          <a:p>
            <a:pPr marL="1785" indent="0">
              <a:spcBef>
                <a:spcPts val="0"/>
              </a:spcBef>
              <a:buNone/>
            </a:pPr>
            <a:r>
              <a:rPr lang="fr-FR" sz="1200" b="1" dirty="0" err="1">
                <a:solidFill>
                  <a:schemeClr val="accent2"/>
                </a:solidFill>
                <a:cs typeface="Courier New" pitchFamily="49" charset="0"/>
              </a:rPr>
              <a:t>VlanId</a:t>
            </a:r>
            <a:r>
              <a:rPr lang="fr-FR" sz="1200" b="1" dirty="0">
                <a:cs typeface="Courier New" pitchFamily="49" charset="0"/>
              </a:rPr>
              <a:t> </a:t>
            </a:r>
            <a:r>
              <a:rPr lang="fr-FR" sz="1200" b="1" dirty="0" err="1">
                <a:cs typeface="Courier New" pitchFamily="49" charset="0"/>
              </a:rPr>
              <a:t>is</a:t>
            </a:r>
            <a:r>
              <a:rPr lang="fr-FR" sz="1200" b="1" dirty="0">
                <a:cs typeface="Courier New" pitchFamily="49" charset="0"/>
              </a:rPr>
              <a:t> the </a:t>
            </a:r>
            <a:r>
              <a:rPr lang="fr-FR" sz="1200" b="1" dirty="0" err="1">
                <a:cs typeface="Courier New" pitchFamily="49" charset="0"/>
              </a:rPr>
              <a:t>internal</a:t>
            </a:r>
            <a:r>
              <a:rPr lang="fr-FR" sz="1200" b="1" dirty="0">
                <a:cs typeface="Courier New" pitchFamily="49" charset="0"/>
              </a:rPr>
              <a:t> vlan (</a:t>
            </a:r>
            <a:r>
              <a:rPr lang="fr-FR" sz="1200" b="1" dirty="0" err="1">
                <a:cs typeface="Courier New" pitchFamily="49" charset="0"/>
              </a:rPr>
              <a:t>same</a:t>
            </a:r>
            <a:r>
              <a:rPr lang="fr-FR" sz="1200" b="1" dirty="0">
                <a:cs typeface="Courier New" pitchFamily="49" charset="0"/>
              </a:rPr>
              <a:t> as </a:t>
            </a:r>
            <a:r>
              <a:rPr lang="fr-FR" sz="1200" b="1" dirty="0" err="1">
                <a:cs typeface="Courier New" pitchFamily="49" charset="0"/>
              </a:rPr>
              <a:t>seen</a:t>
            </a:r>
            <a:r>
              <a:rPr lang="fr-FR" sz="1200" b="1" dirty="0">
                <a:cs typeface="Courier New" pitchFamily="49" charset="0"/>
              </a:rPr>
              <a:t> in show </a:t>
            </a:r>
            <a:r>
              <a:rPr lang="fr-FR" sz="1200" b="1" dirty="0" smtClean="0">
                <a:cs typeface="Courier New" pitchFamily="49" charset="0"/>
              </a:rPr>
              <a:t>vlan)</a:t>
            </a:r>
          </a:p>
          <a:p>
            <a:pPr marL="1785" indent="0">
              <a:spcBef>
                <a:spcPts val="0"/>
              </a:spcBef>
              <a:buNone/>
            </a:pPr>
            <a:endParaRPr lang="fr-FR" sz="1200" b="1" dirty="0">
              <a:cs typeface="Courier New" pitchFamily="49" charset="0"/>
            </a:endParaRPr>
          </a:p>
          <a:p>
            <a:pPr marL="1785" indent="0">
              <a:spcBef>
                <a:spcPts val="0"/>
              </a:spcBef>
              <a:buNone/>
            </a:pPr>
            <a:r>
              <a:rPr lang="fr-FR" sz="1200" b="1" dirty="0" err="1">
                <a:cs typeface="Courier New" pitchFamily="49" charset="0"/>
              </a:rPr>
              <a:t>Hw_VlanId</a:t>
            </a:r>
            <a:r>
              <a:rPr lang="fr-FR" sz="1200" b="1" dirty="0">
                <a:cs typeface="Courier New" pitchFamily="49" charset="0"/>
              </a:rPr>
              <a:t> </a:t>
            </a:r>
            <a:r>
              <a:rPr lang="fr-FR" sz="1200" b="1" dirty="0" err="1">
                <a:cs typeface="Courier New" pitchFamily="49" charset="0"/>
              </a:rPr>
              <a:t>is</a:t>
            </a:r>
            <a:r>
              <a:rPr lang="fr-FR" sz="1200" b="1" dirty="0">
                <a:cs typeface="Courier New" pitchFamily="49" charset="0"/>
              </a:rPr>
              <a:t> the ASIC VLAN (</a:t>
            </a:r>
            <a:r>
              <a:rPr lang="fr-FR" sz="1200" b="1" dirty="0" err="1">
                <a:cs typeface="Courier New" pitchFamily="49" charset="0"/>
              </a:rPr>
              <a:t>likely</a:t>
            </a:r>
            <a:r>
              <a:rPr lang="fr-FR" sz="1200" b="1" dirty="0">
                <a:cs typeface="Courier New" pitchFamily="49" charset="0"/>
              </a:rPr>
              <a:t> not relevant in </a:t>
            </a:r>
            <a:r>
              <a:rPr lang="fr-FR" sz="1200" b="1" dirty="0" err="1">
                <a:cs typeface="Courier New" pitchFamily="49" charset="0"/>
              </a:rPr>
              <a:t>most</a:t>
            </a:r>
            <a:r>
              <a:rPr lang="fr-FR" sz="1200" b="1" dirty="0">
                <a:cs typeface="Courier New" pitchFamily="49" charset="0"/>
              </a:rPr>
              <a:t> case)</a:t>
            </a: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solidFill>
                  <a:schemeClr val="accent3"/>
                </a:solidFill>
                <a:cs typeface="Courier New" pitchFamily="49" charset="0"/>
              </a:rPr>
              <a:t>Access_enc</a:t>
            </a:r>
            <a:r>
              <a:rPr lang="fr-FR" sz="1200" b="1" dirty="0" smtClean="0">
                <a:cs typeface="Courier New" pitchFamily="49" charset="0"/>
              </a:rPr>
              <a:t> </a:t>
            </a:r>
            <a:r>
              <a:rPr lang="fr-FR" sz="1200" b="1" dirty="0" err="1">
                <a:cs typeface="Courier New" pitchFamily="49" charset="0"/>
              </a:rPr>
              <a:t>is</a:t>
            </a:r>
            <a:r>
              <a:rPr lang="fr-FR" sz="1200" b="1" dirty="0">
                <a:cs typeface="Courier New" pitchFamily="49" charset="0"/>
              </a:rPr>
              <a:t> the encapsulation VLAN or VXLAN </a:t>
            </a: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cs typeface="Courier New" pitchFamily="49" charset="0"/>
              </a:rPr>
              <a:t>Fabric_enc</a:t>
            </a:r>
            <a:r>
              <a:rPr lang="fr-FR" sz="1200" b="1" dirty="0" smtClean="0">
                <a:cs typeface="Courier New" pitchFamily="49" charset="0"/>
              </a:rPr>
              <a:t> </a:t>
            </a:r>
            <a:r>
              <a:rPr lang="fr-FR" sz="1200" b="1" dirty="0" err="1">
                <a:cs typeface="Courier New" pitchFamily="49" charset="0"/>
              </a:rPr>
              <a:t>is</a:t>
            </a:r>
            <a:r>
              <a:rPr lang="fr-FR" sz="1200" b="1" dirty="0">
                <a:cs typeface="Courier New" pitchFamily="49" charset="0"/>
              </a:rPr>
              <a:t> the </a:t>
            </a:r>
            <a:r>
              <a:rPr lang="fr-FR" sz="1200" b="1" dirty="0" smtClean="0">
                <a:cs typeface="Courier New" pitchFamily="49" charset="0"/>
              </a:rPr>
              <a:t>VXLAN (VNID) </a:t>
            </a:r>
            <a:r>
              <a:rPr lang="fr-FR" sz="1200" b="1" dirty="0" err="1">
                <a:cs typeface="Courier New" pitchFamily="49" charset="0"/>
              </a:rPr>
              <a:t>used</a:t>
            </a:r>
            <a:r>
              <a:rPr lang="fr-FR" sz="1200" b="1" dirty="0">
                <a:cs typeface="Courier New" pitchFamily="49" charset="0"/>
              </a:rPr>
              <a:t> </a:t>
            </a:r>
            <a:r>
              <a:rPr lang="fr-FR" sz="1200" b="1" dirty="0" err="1">
                <a:cs typeface="Courier New" pitchFamily="49" charset="0"/>
              </a:rPr>
              <a:t>inside</a:t>
            </a:r>
            <a:r>
              <a:rPr lang="fr-FR" sz="1200" b="1" dirty="0">
                <a:cs typeface="Courier New" pitchFamily="49" charset="0"/>
              </a:rPr>
              <a:t> the </a:t>
            </a:r>
            <a:r>
              <a:rPr lang="fr-FR" sz="1200" b="1" dirty="0" err="1">
                <a:cs typeface="Courier New" pitchFamily="49" charset="0"/>
              </a:rPr>
              <a:t>fabric</a:t>
            </a:r>
            <a:endParaRPr lang="fr-FR" sz="1200" b="1" dirty="0">
              <a:cs typeface="Courier New" pitchFamily="49" charset="0"/>
            </a:endParaRPr>
          </a:p>
          <a:p>
            <a:pPr marL="1785" indent="0">
              <a:spcBef>
                <a:spcPts val="0"/>
              </a:spcBef>
              <a:buNone/>
            </a:pPr>
            <a:endParaRPr lang="fr-FR" sz="1200" b="1" dirty="0" smtClean="0">
              <a:cs typeface="Courier New" pitchFamily="49" charset="0"/>
            </a:endParaRPr>
          </a:p>
          <a:p>
            <a:pPr marL="1785" indent="0">
              <a:spcBef>
                <a:spcPts val="0"/>
              </a:spcBef>
              <a:buNone/>
            </a:pPr>
            <a:r>
              <a:rPr lang="fr-FR" sz="1200" b="1" dirty="0" err="1" smtClean="0">
                <a:solidFill>
                  <a:schemeClr val="accent5">
                    <a:lumMod val="50000"/>
                  </a:schemeClr>
                </a:solidFill>
                <a:cs typeface="Courier New" pitchFamily="49" charset="0"/>
              </a:rPr>
              <a:t>BDVlan</a:t>
            </a:r>
            <a:r>
              <a:rPr lang="fr-FR" sz="1200" b="1" dirty="0" smtClean="0">
                <a:cs typeface="Courier New" pitchFamily="49" charset="0"/>
              </a:rPr>
              <a:t> </a:t>
            </a:r>
            <a:r>
              <a:rPr lang="fr-FR" sz="1200" b="1" dirty="0" err="1">
                <a:cs typeface="Courier New" pitchFamily="49" charset="0"/>
              </a:rPr>
              <a:t>is</a:t>
            </a:r>
            <a:r>
              <a:rPr lang="fr-FR" sz="1200" b="1" dirty="0">
                <a:cs typeface="Courier New" pitchFamily="49" charset="0"/>
              </a:rPr>
              <a:t> the parent vlan for EPG</a:t>
            </a:r>
          </a:p>
          <a:p>
            <a:pPr>
              <a:lnSpc>
                <a:spcPct val="90000"/>
              </a:lnSpc>
              <a:spcBef>
                <a:spcPts val="600"/>
              </a:spcBef>
            </a:pPr>
            <a:endParaRPr lang="fr-FR" sz="1600" dirty="0" err="1" smtClean="0">
              <a:solidFill>
                <a:srgbClr val="000000"/>
              </a:solidFill>
            </a:endParaRPr>
          </a:p>
        </p:txBody>
      </p:sp>
      <p:sp>
        <p:nvSpPr>
          <p:cNvPr id="3" name="TextBox 2"/>
          <p:cNvSpPr txBox="1"/>
          <p:nvPr/>
        </p:nvSpPr>
        <p:spPr>
          <a:xfrm>
            <a:off x="1600200" y="1728884"/>
            <a:ext cx="6629400" cy="1132618"/>
          </a:xfrm>
          <a:prstGeom prst="rect">
            <a:avLst/>
          </a:prstGeom>
          <a:solidFill>
            <a:srgbClr val="FFFFCC"/>
          </a:solidFill>
        </p:spPr>
        <p:txBody>
          <a:bodyPr wrap="square" rtlCol="0">
            <a:spAutoFit/>
          </a:bodyPr>
          <a:lstStyle/>
          <a:p>
            <a:pPr>
              <a:lnSpc>
                <a:spcPct val="90000"/>
              </a:lnSpc>
              <a:spcBef>
                <a:spcPts val="600"/>
              </a:spcBef>
            </a:pPr>
            <a:r>
              <a:rPr lang="fr-FR" sz="1600" dirty="0" err="1" smtClean="0">
                <a:solidFill>
                  <a:srgbClr val="FF0000"/>
                </a:solidFill>
              </a:rPr>
              <a:t>VlanID</a:t>
            </a:r>
            <a:r>
              <a:rPr lang="fr-FR" sz="1600" dirty="0" smtClean="0">
                <a:solidFill>
                  <a:srgbClr val="FF0000"/>
                </a:solidFill>
              </a:rPr>
              <a:t>, </a:t>
            </a:r>
            <a:r>
              <a:rPr lang="fr-FR" sz="1600" dirty="0" err="1" smtClean="0">
                <a:solidFill>
                  <a:srgbClr val="FF0000"/>
                </a:solidFill>
              </a:rPr>
              <a:t>HW_VlanID</a:t>
            </a:r>
            <a:r>
              <a:rPr lang="fr-FR" sz="1600" dirty="0" smtClean="0">
                <a:solidFill>
                  <a:srgbClr val="FF0000"/>
                </a:solidFill>
              </a:rPr>
              <a:t>, BD_VLAN </a:t>
            </a:r>
            <a:r>
              <a:rPr lang="fr-FR" sz="1600" dirty="0" err="1" smtClean="0">
                <a:solidFill>
                  <a:srgbClr val="FF0000"/>
                </a:solidFill>
              </a:rPr>
              <a:t>field</a:t>
            </a:r>
            <a:r>
              <a:rPr lang="fr-FR" sz="1600" dirty="0" smtClean="0">
                <a:solidFill>
                  <a:srgbClr val="FF0000"/>
                </a:solidFill>
              </a:rPr>
              <a:t> are </a:t>
            </a:r>
            <a:r>
              <a:rPr lang="fr-FR" sz="1600" dirty="0" err="1" smtClean="0">
                <a:solidFill>
                  <a:srgbClr val="FF0000"/>
                </a:solidFill>
              </a:rPr>
              <a:t>locally</a:t>
            </a:r>
            <a:r>
              <a:rPr lang="fr-FR" sz="1600" dirty="0" smtClean="0">
                <a:solidFill>
                  <a:srgbClr val="FF0000"/>
                </a:solidFill>
              </a:rPr>
              <a:t> </a:t>
            </a:r>
            <a:r>
              <a:rPr lang="fr-FR" sz="1600" dirty="0" err="1" smtClean="0">
                <a:solidFill>
                  <a:srgbClr val="FF0000"/>
                </a:solidFill>
              </a:rPr>
              <a:t>significant</a:t>
            </a:r>
            <a:r>
              <a:rPr lang="fr-FR" sz="1600" dirty="0" smtClean="0">
                <a:solidFill>
                  <a:srgbClr val="FF0000"/>
                </a:solidFill>
              </a:rPr>
              <a:t> and </a:t>
            </a:r>
            <a:r>
              <a:rPr lang="fr-FR" sz="1600" dirty="0" err="1" smtClean="0">
                <a:solidFill>
                  <a:srgbClr val="FF0000"/>
                </a:solidFill>
              </a:rPr>
              <a:t>never</a:t>
            </a:r>
            <a:r>
              <a:rPr lang="fr-FR" sz="1600" dirty="0" smtClean="0">
                <a:solidFill>
                  <a:srgbClr val="FF0000"/>
                </a:solidFill>
              </a:rPr>
              <a:t> </a:t>
            </a:r>
            <a:r>
              <a:rPr lang="fr-FR" sz="1600" dirty="0" err="1" smtClean="0">
                <a:solidFill>
                  <a:srgbClr val="FF0000"/>
                </a:solidFill>
              </a:rPr>
              <a:t>appear</a:t>
            </a:r>
            <a:r>
              <a:rPr lang="fr-FR" sz="1600" dirty="0" smtClean="0">
                <a:solidFill>
                  <a:srgbClr val="FF0000"/>
                </a:solidFill>
              </a:rPr>
              <a:t> out of the </a:t>
            </a:r>
            <a:r>
              <a:rPr lang="fr-FR" sz="1600" dirty="0" err="1" smtClean="0">
                <a:solidFill>
                  <a:srgbClr val="FF0000"/>
                </a:solidFill>
              </a:rPr>
              <a:t>leaf</a:t>
            </a:r>
            <a:r>
              <a:rPr lang="fr-FR" sz="1600" dirty="0" smtClean="0">
                <a:solidFill>
                  <a:srgbClr val="FF0000"/>
                </a:solidFill>
              </a:rPr>
              <a:t> (</a:t>
            </a:r>
            <a:r>
              <a:rPr lang="fr-FR" sz="1600" dirty="0" err="1" smtClean="0">
                <a:solidFill>
                  <a:srgbClr val="FF0000"/>
                </a:solidFill>
              </a:rPr>
              <a:t>aka</a:t>
            </a:r>
            <a:r>
              <a:rPr lang="fr-FR" sz="1600" dirty="0" smtClean="0">
                <a:solidFill>
                  <a:srgbClr val="FF0000"/>
                </a:solidFill>
              </a:rPr>
              <a:t> </a:t>
            </a:r>
            <a:r>
              <a:rPr lang="fr-FR" sz="1600" dirty="0" err="1" smtClean="0">
                <a:solidFill>
                  <a:srgbClr val="FF0000"/>
                </a:solidFill>
              </a:rPr>
              <a:t>they</a:t>
            </a:r>
            <a:r>
              <a:rPr lang="fr-FR" sz="1600" dirty="0" smtClean="0">
                <a:solidFill>
                  <a:srgbClr val="FF0000"/>
                </a:solidFill>
              </a:rPr>
              <a:t> </a:t>
            </a:r>
            <a:r>
              <a:rPr lang="fr-FR" sz="1600" dirty="0" err="1" smtClean="0">
                <a:solidFill>
                  <a:srgbClr val="FF0000"/>
                </a:solidFill>
              </a:rPr>
              <a:t>will</a:t>
            </a:r>
            <a:r>
              <a:rPr lang="fr-FR" sz="1600" dirty="0" smtClean="0">
                <a:solidFill>
                  <a:srgbClr val="FF0000"/>
                </a:solidFill>
              </a:rPr>
              <a:t> </a:t>
            </a:r>
            <a:r>
              <a:rPr lang="fr-FR" sz="1600" dirty="0" err="1" smtClean="0">
                <a:solidFill>
                  <a:srgbClr val="FF0000"/>
                </a:solidFill>
              </a:rPr>
              <a:t>be</a:t>
            </a:r>
            <a:r>
              <a:rPr lang="fr-FR" sz="1600" dirty="0" smtClean="0">
                <a:solidFill>
                  <a:srgbClr val="FF0000"/>
                </a:solidFill>
              </a:rPr>
              <a:t> </a:t>
            </a:r>
            <a:r>
              <a:rPr lang="fr-FR" sz="1600" dirty="0" err="1" smtClean="0">
                <a:solidFill>
                  <a:srgbClr val="FF0000"/>
                </a:solidFill>
              </a:rPr>
              <a:t>different</a:t>
            </a:r>
            <a:r>
              <a:rPr lang="fr-FR" sz="1600" dirty="0" smtClean="0">
                <a:solidFill>
                  <a:srgbClr val="FF0000"/>
                </a:solidFill>
              </a:rPr>
              <a:t> </a:t>
            </a:r>
            <a:r>
              <a:rPr lang="fr-FR" sz="1600" dirty="0" err="1" smtClean="0">
                <a:solidFill>
                  <a:srgbClr val="FF0000"/>
                </a:solidFill>
              </a:rPr>
              <a:t>from</a:t>
            </a:r>
            <a:r>
              <a:rPr lang="fr-FR" sz="1600" dirty="0" smtClean="0">
                <a:solidFill>
                  <a:srgbClr val="FF0000"/>
                </a:solidFill>
              </a:rPr>
              <a:t> </a:t>
            </a:r>
            <a:r>
              <a:rPr lang="fr-FR" sz="1600" dirty="0" err="1" smtClean="0">
                <a:solidFill>
                  <a:srgbClr val="FF0000"/>
                </a:solidFill>
              </a:rPr>
              <a:t>leaf</a:t>
            </a:r>
            <a:r>
              <a:rPr lang="fr-FR" sz="1600" dirty="0" smtClean="0">
                <a:solidFill>
                  <a:srgbClr val="FF0000"/>
                </a:solidFill>
              </a:rPr>
              <a:t> to </a:t>
            </a:r>
            <a:r>
              <a:rPr lang="fr-FR" sz="1600" dirty="0" err="1" smtClean="0">
                <a:solidFill>
                  <a:srgbClr val="FF0000"/>
                </a:solidFill>
              </a:rPr>
              <a:t>leaf</a:t>
            </a:r>
            <a:r>
              <a:rPr lang="fr-FR" sz="1600" dirty="0" smtClean="0">
                <a:solidFill>
                  <a:srgbClr val="FF0000"/>
                </a:solidFill>
              </a:rPr>
              <a:t>)</a:t>
            </a:r>
          </a:p>
          <a:p>
            <a:pPr>
              <a:lnSpc>
                <a:spcPct val="90000"/>
              </a:lnSpc>
              <a:spcBef>
                <a:spcPts val="600"/>
              </a:spcBef>
            </a:pPr>
            <a:r>
              <a:rPr lang="fr-FR" sz="1600" dirty="0" err="1" smtClean="0">
                <a:solidFill>
                  <a:srgbClr val="FF0000"/>
                </a:solidFill>
              </a:rPr>
              <a:t>Fabric_enc</a:t>
            </a:r>
            <a:r>
              <a:rPr lang="fr-FR" sz="1600" dirty="0">
                <a:solidFill>
                  <a:srgbClr val="FF0000"/>
                </a:solidFill>
              </a:rPr>
              <a:t> </a:t>
            </a:r>
            <a:r>
              <a:rPr lang="fr-FR" sz="1600" dirty="0" err="1" smtClean="0">
                <a:solidFill>
                  <a:srgbClr val="FF0000"/>
                </a:solidFill>
              </a:rPr>
              <a:t>is</a:t>
            </a:r>
            <a:r>
              <a:rPr lang="fr-FR" sz="1600" dirty="0" smtClean="0">
                <a:solidFill>
                  <a:srgbClr val="FF0000"/>
                </a:solidFill>
              </a:rPr>
              <a:t> </a:t>
            </a:r>
            <a:r>
              <a:rPr lang="fr-FR" sz="1600" dirty="0" err="1" smtClean="0">
                <a:solidFill>
                  <a:srgbClr val="FF0000"/>
                </a:solidFill>
              </a:rPr>
              <a:t>globally</a:t>
            </a:r>
            <a:r>
              <a:rPr lang="fr-FR" sz="1600" dirty="0" smtClean="0">
                <a:solidFill>
                  <a:srgbClr val="FF0000"/>
                </a:solidFill>
              </a:rPr>
              <a:t> </a:t>
            </a:r>
            <a:r>
              <a:rPr lang="fr-FR" sz="1600" dirty="0" err="1" smtClean="0">
                <a:solidFill>
                  <a:srgbClr val="FF0000"/>
                </a:solidFill>
              </a:rPr>
              <a:t>significant</a:t>
            </a:r>
            <a:endParaRPr lang="fr-FR" sz="1600" dirty="0" smtClean="0">
              <a:solidFill>
                <a:srgbClr val="FF0000"/>
              </a:solidFill>
            </a:endParaRPr>
          </a:p>
          <a:p>
            <a:pPr>
              <a:lnSpc>
                <a:spcPct val="90000"/>
              </a:lnSpc>
              <a:spcBef>
                <a:spcPts val="600"/>
              </a:spcBef>
            </a:pPr>
            <a:r>
              <a:rPr lang="fr-FR" sz="1600" dirty="0" err="1" smtClean="0">
                <a:solidFill>
                  <a:srgbClr val="FF0000"/>
                </a:solidFill>
              </a:rPr>
              <a:t>Access_enc</a:t>
            </a:r>
            <a:r>
              <a:rPr lang="fr-FR" sz="1600" dirty="0" smtClean="0">
                <a:solidFill>
                  <a:srgbClr val="FF0000"/>
                </a:solidFill>
              </a:rPr>
              <a:t> </a:t>
            </a:r>
            <a:r>
              <a:rPr lang="fr-FR" sz="1600" dirty="0" err="1" smtClean="0">
                <a:solidFill>
                  <a:srgbClr val="FF0000"/>
                </a:solidFill>
              </a:rPr>
              <a:t>is</a:t>
            </a:r>
            <a:r>
              <a:rPr lang="fr-FR" sz="1600" dirty="0" smtClean="0">
                <a:solidFill>
                  <a:srgbClr val="FF0000"/>
                </a:solidFill>
              </a:rPr>
              <a:t> </a:t>
            </a:r>
            <a:r>
              <a:rPr lang="fr-FR" sz="1600" dirty="0" err="1" smtClean="0">
                <a:solidFill>
                  <a:srgbClr val="FF0000"/>
                </a:solidFill>
              </a:rPr>
              <a:t>going</a:t>
            </a:r>
            <a:r>
              <a:rPr lang="fr-FR" sz="1600" dirty="0" smtClean="0">
                <a:solidFill>
                  <a:srgbClr val="FF0000"/>
                </a:solidFill>
              </a:rPr>
              <a:t> on the </a:t>
            </a:r>
            <a:r>
              <a:rPr lang="fr-FR" sz="1600" dirty="0" err="1" smtClean="0">
                <a:solidFill>
                  <a:srgbClr val="FF0000"/>
                </a:solidFill>
              </a:rPr>
              <a:t>wire</a:t>
            </a:r>
            <a:endParaRPr lang="fr-FR" sz="1600" dirty="0" smtClean="0">
              <a:solidFill>
                <a:srgbClr val="FF0000"/>
              </a:solidFill>
            </a:endParaRPr>
          </a:p>
        </p:txBody>
      </p:sp>
    </p:spTree>
    <p:extLst>
      <p:ext uri="{BB962C8B-B14F-4D97-AF65-F5344CB8AC3E}">
        <p14:creationId xmlns:p14="http://schemas.microsoft.com/office/powerpoint/2010/main" val="2137850037"/>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425" y="71029"/>
            <a:ext cx="8513064" cy="765432"/>
          </a:xfrm>
        </p:spPr>
        <p:txBody>
          <a:bodyPr/>
          <a:lstStyle/>
          <a:p>
            <a:r>
              <a:rPr lang="fr-FR" dirty="0" smtClean="0">
                <a:solidFill>
                  <a:srgbClr val="4D4D4D"/>
                </a:solidFill>
              </a:rPr>
              <a:t>Vlan Mgr trace - </a:t>
            </a:r>
            <a:r>
              <a:rPr lang="fr-FR" dirty="0" smtClean="0">
                <a:solidFill>
                  <a:srgbClr val="FF0000"/>
                </a:solidFill>
              </a:rPr>
              <a:t>show </a:t>
            </a:r>
            <a:r>
              <a:rPr lang="fr-FR" dirty="0">
                <a:solidFill>
                  <a:srgbClr val="FF0000"/>
                </a:solidFill>
              </a:rPr>
              <a:t>vlan </a:t>
            </a:r>
            <a:r>
              <a:rPr lang="fr-FR" dirty="0" err="1">
                <a:solidFill>
                  <a:srgbClr val="FF0000"/>
                </a:solidFill>
              </a:rPr>
              <a:t>internal</a:t>
            </a:r>
            <a:r>
              <a:rPr lang="fr-FR" dirty="0">
                <a:solidFill>
                  <a:srgbClr val="FF0000"/>
                </a:solidFill>
              </a:rPr>
              <a:t> traces </a:t>
            </a:r>
          </a:p>
        </p:txBody>
      </p:sp>
      <p:sp>
        <p:nvSpPr>
          <p:cNvPr id="3" name="Content Placeholder 2"/>
          <p:cNvSpPr>
            <a:spLocks noGrp="1"/>
          </p:cNvSpPr>
          <p:nvPr>
            <p:ph idx="4294967295"/>
          </p:nvPr>
        </p:nvSpPr>
        <p:spPr>
          <a:xfrm>
            <a:off x="152400" y="895350"/>
            <a:ext cx="8403738" cy="3715533"/>
          </a:xfrm>
          <a:prstGeom prst="rect">
            <a:avLst/>
          </a:prstGeom>
          <a:solidFill>
            <a:schemeClr val="bg1">
              <a:lumMod val="85000"/>
            </a:schemeClr>
          </a:solidFill>
        </p:spPr>
        <p:txBody>
          <a:bodyPr/>
          <a:lstStyle/>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16:26:09.215934 2014 </a:t>
            </a:r>
            <a:r>
              <a:rPr lang="fr-FR" sz="800" b="1" dirty="0" err="1">
                <a:solidFill>
                  <a:srgbClr val="FF0000"/>
                </a:solidFill>
                <a:latin typeface="Courier New" panose="02070309020205020404" pitchFamily="49" charset="0"/>
                <a:cs typeface="Courier New" panose="02070309020205020404" pitchFamily="49" charset="0"/>
              </a:rPr>
              <a:t>vlan_mgr_process_vlan_create</a:t>
            </a:r>
            <a:r>
              <a:rPr lang="fr-FR" sz="800" b="1" dirty="0">
                <a:solidFill>
                  <a:srgbClr val="FF0000"/>
                </a:solidFill>
                <a:latin typeface="Courier New" panose="02070309020205020404" pitchFamily="49" charset="0"/>
                <a:cs typeface="Courier New" panose="02070309020205020404" pitchFamily="49" charset="0"/>
              </a:rPr>
              <a:t>(612): [1:37] BD 17, </a:t>
            </a:r>
            <a:r>
              <a:rPr lang="fr-FR" sz="800" b="1" dirty="0" err="1">
                <a:solidFill>
                  <a:srgbClr val="FF0000"/>
                </a:solidFill>
                <a:latin typeface="Courier New" panose="02070309020205020404" pitchFamily="49" charset="0"/>
                <a:cs typeface="Courier New" panose="02070309020205020404" pitchFamily="49" charset="0"/>
              </a:rPr>
              <a:t>name</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RD:BD_bootcamp</a:t>
            </a:r>
            <a:r>
              <a:rPr lang="fr-FR" sz="800" b="1" dirty="0" smtClean="0">
                <a:solidFill>
                  <a:srgbClr val="FF0000"/>
                </a:solidFill>
                <a:latin typeface="Courier New" panose="02070309020205020404" pitchFamily="49" charset="0"/>
                <a:cs typeface="Courier New" panose="02070309020205020404" pitchFamily="49" charset="0"/>
              </a:rPr>
              <a:t>)</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16:26:09.215898 2014 </a:t>
            </a:r>
            <a:r>
              <a:rPr lang="fr-FR" sz="800" dirty="0" err="1">
                <a:latin typeface="Courier New" panose="02070309020205020404" pitchFamily="49" charset="0"/>
                <a:cs typeface="Courier New" panose="02070309020205020404" pitchFamily="49" charset="0"/>
              </a:rPr>
              <a:t>vlan_mgr_cfg_flags_vlan_mode_setting</a:t>
            </a:r>
            <a:r>
              <a:rPr lang="fr-FR" sz="800" dirty="0">
                <a:latin typeface="Courier New" panose="02070309020205020404" pitchFamily="49" charset="0"/>
                <a:cs typeface="Courier New" panose="02070309020205020404" pitchFamily="49" charset="0"/>
              </a:rPr>
              <a:t>(1419): </a:t>
            </a:r>
            <a:r>
              <a:rPr lang="fr-FR" sz="800" dirty="0" err="1">
                <a:latin typeface="Courier New" panose="02070309020205020404" pitchFamily="49" charset="0"/>
                <a:cs typeface="Courier New" panose="02070309020205020404" pitchFamily="49" charset="0"/>
              </a:rPr>
              <a:t>Vlan_info</a:t>
            </a:r>
            <a:r>
              <a:rPr lang="fr-FR" sz="800" dirty="0">
                <a:latin typeface="Courier New" panose="02070309020205020404" pitchFamily="49" charset="0"/>
                <a:cs typeface="Courier New" panose="02070309020205020404" pitchFamily="49" charset="0"/>
              </a:rPr>
              <a:t>-&gt;</a:t>
            </a:r>
            <a:r>
              <a:rPr lang="fr-FR" sz="800" dirty="0" smtClean="0">
                <a:latin typeface="Courier New" panose="02070309020205020404" pitchFamily="49" charset="0"/>
                <a:cs typeface="Courier New" panose="02070309020205020404" pitchFamily="49" charset="0"/>
              </a:rPr>
              <a:t>cfg_flags:2</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16:26:09.215868 2014 </a:t>
            </a:r>
            <a:r>
              <a:rPr lang="fr-FR" sz="800" b="1" dirty="0" err="1">
                <a:solidFill>
                  <a:srgbClr val="FF0000"/>
                </a:solidFill>
                <a:latin typeface="Courier New" panose="02070309020205020404" pitchFamily="49" charset="0"/>
                <a:cs typeface="Courier New" panose="02070309020205020404" pitchFamily="49" charset="0"/>
              </a:rPr>
              <a:t>vlan_mgr_process_vlan_create</a:t>
            </a:r>
            <a:r>
              <a:rPr lang="fr-FR" sz="800" b="1" dirty="0">
                <a:solidFill>
                  <a:srgbClr val="FF0000"/>
                </a:solidFill>
                <a:latin typeface="Courier New" panose="02070309020205020404" pitchFamily="49" charset="0"/>
                <a:cs typeface="Courier New" panose="02070309020205020404" pitchFamily="49" charset="0"/>
              </a:rPr>
              <a:t>(566): </a:t>
            </a:r>
            <a:r>
              <a:rPr lang="fr-FR" sz="800" b="1" dirty="0" err="1">
                <a:solidFill>
                  <a:srgbClr val="FF0000"/>
                </a:solidFill>
                <a:latin typeface="Courier New" panose="02070309020205020404" pitchFamily="49" charset="0"/>
                <a:cs typeface="Courier New" panose="02070309020205020404" pitchFamily="49" charset="0"/>
              </a:rPr>
              <a:t>Create</a:t>
            </a:r>
            <a:r>
              <a:rPr lang="fr-FR" sz="800" b="1" dirty="0">
                <a:solidFill>
                  <a:srgbClr val="FF0000"/>
                </a:solidFill>
                <a:latin typeface="Courier New" panose="02070309020205020404" pitchFamily="49" charset="0"/>
                <a:cs typeface="Courier New" panose="02070309020205020404" pitchFamily="49" charset="0"/>
              </a:rPr>
              <a:t> Vlan:37 mode:0 vlan_type:11 </a:t>
            </a:r>
            <a:r>
              <a:rPr lang="fr-FR" sz="800" b="1" dirty="0" err="1">
                <a:solidFill>
                  <a:srgbClr val="FF0000"/>
                </a:solidFill>
                <a:latin typeface="Courier New" panose="02070309020205020404" pitchFamily="49" charset="0"/>
                <a:cs typeface="Courier New" panose="02070309020205020404" pitchFamily="49" charset="0"/>
              </a:rPr>
              <a:t>vlan_state</a:t>
            </a:r>
            <a:r>
              <a:rPr lang="fr-FR" sz="800" b="1" dirty="0">
                <a:solidFill>
                  <a:srgbClr val="FF0000"/>
                </a:solidFill>
                <a:latin typeface="Courier New" panose="02070309020205020404" pitchFamily="49" charset="0"/>
                <a:cs typeface="Courier New" panose="02070309020205020404" pitchFamily="49" charset="0"/>
              </a:rPr>
              <a:t> </a:t>
            </a:r>
            <a:r>
              <a:rPr lang="fr-FR" sz="800" b="1" dirty="0" smtClean="0">
                <a:solidFill>
                  <a:srgbClr val="FF0000"/>
                </a:solidFill>
                <a:latin typeface="Courier New" panose="02070309020205020404" pitchFamily="49" charset="0"/>
                <a:cs typeface="Courier New" panose="02070309020205020404" pitchFamily="49" charset="0"/>
              </a:rPr>
              <a:t>1</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16:26:09.215835 2014 </a:t>
            </a:r>
            <a:r>
              <a:rPr lang="fr-FR" sz="800" dirty="0" err="1">
                <a:latin typeface="Courier New" panose="02070309020205020404" pitchFamily="49" charset="0"/>
                <a:cs typeface="Courier New" panose="02070309020205020404" pitchFamily="49" charset="0"/>
              </a:rPr>
              <a:t>vlan_mgr_process_vlan_create</a:t>
            </a:r>
            <a:r>
              <a:rPr lang="fr-FR" sz="800" dirty="0">
                <a:latin typeface="Courier New" panose="02070309020205020404" pitchFamily="49" charset="0"/>
                <a:cs typeface="Courier New" panose="02070309020205020404" pitchFamily="49" charset="0"/>
              </a:rPr>
              <a:t>(437): [1:37] </a:t>
            </a:r>
            <a:r>
              <a:rPr lang="fr-FR" sz="800" dirty="0" err="1">
                <a:latin typeface="Courier New" panose="02070309020205020404" pitchFamily="49" charset="0"/>
                <a:cs typeface="Courier New" panose="02070309020205020404" pitchFamily="49" charset="0"/>
              </a:rPr>
              <a:t>starts</a:t>
            </a:r>
            <a:r>
              <a:rPr lang="fr-FR" sz="800" dirty="0">
                <a:latin typeface="Courier New" panose="02070309020205020404" pitchFamily="49" charset="0"/>
                <a:cs typeface="Courier New" panose="02070309020205020404" pitchFamily="49" charset="0"/>
              </a:rPr>
              <a:t> vlan </a:t>
            </a:r>
            <a:r>
              <a:rPr lang="fr-FR" sz="800" dirty="0" err="1">
                <a:latin typeface="Courier New" panose="02070309020205020404" pitchFamily="49" charset="0"/>
                <a:cs typeface="Courier New" panose="02070309020205020404" pitchFamily="49" charset="0"/>
              </a:rPr>
              <a:t>create</a:t>
            </a:r>
            <a:r>
              <a:rPr lang="fr-FR" sz="800" dirty="0">
                <a:latin typeface="Courier New" panose="02070309020205020404" pitchFamily="49" charset="0"/>
                <a:cs typeface="Courier New" panose="02070309020205020404" pitchFamily="49" charset="0"/>
              </a:rPr>
              <a:t>: state 1, type 11, bd 17</a:t>
            </a: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16:26:09.215798 2014 </a:t>
            </a:r>
            <a:r>
              <a:rPr lang="fr-FR" sz="800" dirty="0" err="1">
                <a:latin typeface="Courier New" panose="02070309020205020404" pitchFamily="49" charset="0"/>
                <a:cs typeface="Courier New" panose="02070309020205020404" pitchFamily="49" charset="0"/>
              </a:rPr>
              <a:t>vlan_create_update_db</a:t>
            </a:r>
            <a:r>
              <a:rPr lang="fr-FR" sz="800" dirty="0">
                <a:latin typeface="Courier New" panose="02070309020205020404" pitchFamily="49" charset="0"/>
                <a:cs typeface="Courier New" panose="02070309020205020404" pitchFamily="49" charset="0"/>
              </a:rPr>
              <a:t>(757): </a:t>
            </a:r>
            <a:r>
              <a:rPr lang="fr-FR" sz="800" dirty="0" smtClean="0">
                <a:latin typeface="Courier New" panose="02070309020205020404" pitchFamily="49" charset="0"/>
                <a:cs typeface="Courier New" panose="02070309020205020404" pitchFamily="49" charset="0"/>
              </a:rPr>
              <a:t>37</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16:26:09.215781 2014 </a:t>
            </a:r>
            <a:r>
              <a:rPr lang="fr-FR" sz="800" dirty="0" err="1">
                <a:latin typeface="Courier New" panose="02070309020205020404" pitchFamily="49" charset="0"/>
                <a:cs typeface="Courier New" panose="02070309020205020404" pitchFamily="49" charset="0"/>
              </a:rPr>
              <a:t>vlan_create_update_db</a:t>
            </a:r>
            <a:r>
              <a:rPr lang="fr-FR" sz="800" dirty="0">
                <a:latin typeface="Courier New" panose="02070309020205020404" pitchFamily="49" charset="0"/>
                <a:cs typeface="Courier New" panose="02070309020205020404" pitchFamily="49" charset="0"/>
              </a:rPr>
              <a:t>(756): CREATE VLAN BITMAP</a:t>
            </a: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16:26:09.215766 2014 </a:t>
            </a:r>
            <a:r>
              <a:rPr lang="fr-FR" sz="800" dirty="0" err="1">
                <a:latin typeface="Courier New" panose="02070309020205020404" pitchFamily="49" charset="0"/>
                <a:cs typeface="Courier New" panose="02070309020205020404" pitchFamily="49" charset="0"/>
              </a:rPr>
              <a:t>vlan_create_update_db</a:t>
            </a:r>
            <a:r>
              <a:rPr lang="fr-FR" sz="800" dirty="0">
                <a:latin typeface="Courier New" panose="02070309020205020404" pitchFamily="49" charset="0"/>
                <a:cs typeface="Courier New" panose="02070309020205020404" pitchFamily="49" charset="0"/>
              </a:rPr>
              <a:t>(744): </a:t>
            </a:r>
            <a:r>
              <a:rPr lang="fr-FR" sz="800" dirty="0" err="1">
                <a:latin typeface="Courier New" panose="02070309020205020404" pitchFamily="49" charset="0"/>
                <a:cs typeface="Courier New" panose="02070309020205020404" pitchFamily="49" charset="0"/>
              </a:rPr>
              <a:t>Invoked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Runtime</a:t>
            </a:r>
            <a:r>
              <a:rPr lang="fr-FR" sz="800" dirty="0">
                <a:latin typeface="Courier New" panose="02070309020205020404" pitchFamily="49" charset="0"/>
                <a:cs typeface="Courier New" panose="02070309020205020404" pitchFamily="49" charset="0"/>
              </a:rPr>
              <a:t> DB Update Handler for VLAN </a:t>
            </a:r>
            <a:r>
              <a:rPr lang="fr-FR" sz="800" dirty="0" err="1" smtClean="0">
                <a:latin typeface="Courier New" panose="02070309020205020404" pitchFamily="49" charset="0"/>
                <a:cs typeface="Courier New" panose="02070309020205020404" pitchFamily="49" charset="0"/>
              </a:rPr>
              <a:t>Create</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16:26:09.215750 2014 </a:t>
            </a:r>
            <a:r>
              <a:rPr lang="fr-FR" sz="800" dirty="0" err="1">
                <a:latin typeface="Courier New" panose="02070309020205020404" pitchFamily="49" charset="0"/>
                <a:cs typeface="Courier New" panose="02070309020205020404" pitchFamily="49" charset="0"/>
              </a:rPr>
              <a:t>vlan_evseq_timer_stop</a:t>
            </a:r>
            <a:r>
              <a:rPr lang="fr-FR" sz="800" dirty="0">
                <a:latin typeface="Courier New" panose="02070309020205020404" pitchFamily="49" charset="0"/>
                <a:cs typeface="Courier New" panose="02070309020205020404" pitchFamily="49" charset="0"/>
              </a:rPr>
              <a:t>(109</a:t>
            </a: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Mon </a:t>
            </a:r>
            <a:r>
              <a:rPr lang="fr-FR" sz="800" b="1" dirty="0" err="1">
                <a:solidFill>
                  <a:srgbClr val="FF0000"/>
                </a:solidFill>
                <a:latin typeface="Courier New" panose="02070309020205020404" pitchFamily="49" charset="0"/>
                <a:cs typeface="Courier New" panose="02070309020205020404" pitchFamily="49" charset="0"/>
              </a:rPr>
              <a:t>Dec</a:t>
            </a:r>
            <a:r>
              <a:rPr lang="fr-FR" sz="800" b="1" dirty="0">
                <a:solidFill>
                  <a:srgbClr val="FF0000"/>
                </a:solidFill>
                <a:latin typeface="Courier New" panose="02070309020205020404" pitchFamily="49" charset="0"/>
                <a:cs typeface="Courier New" panose="02070309020205020404" pitchFamily="49" charset="0"/>
              </a:rPr>
              <a:t> 29 16:26:09.215719 2014 </a:t>
            </a:r>
            <a:r>
              <a:rPr lang="fr-FR" sz="800" b="1" dirty="0" err="1">
                <a:solidFill>
                  <a:srgbClr val="FF0000"/>
                </a:solidFill>
                <a:latin typeface="Courier New" panose="02070309020205020404" pitchFamily="49" charset="0"/>
                <a:cs typeface="Courier New" panose="02070309020205020404" pitchFamily="49" charset="0"/>
              </a:rPr>
              <a:t>allocate_bd_fill_in_bd_vlan_values</a:t>
            </a:r>
            <a:r>
              <a:rPr lang="fr-FR" sz="800" b="1" dirty="0">
                <a:solidFill>
                  <a:srgbClr val="FF0000"/>
                </a:solidFill>
                <a:latin typeface="Courier New" panose="02070309020205020404" pitchFamily="49" charset="0"/>
                <a:cs typeface="Courier New" panose="02070309020205020404" pitchFamily="49" charset="0"/>
              </a:rPr>
              <a:t>(155): VLAN 37, BD 17</a:t>
            </a:r>
            <a:r>
              <a:rPr lang="fr-FR" sz="800" b="1" dirty="0" smtClean="0">
                <a:solidFill>
                  <a:srgbClr val="FF0000"/>
                </a:solidFill>
                <a:latin typeface="Courier New" panose="02070309020205020404" pitchFamily="49" charset="0"/>
                <a:cs typeface="Courier New" panose="02070309020205020404" pitchFamily="49" charset="0"/>
              </a:rPr>
              <a:t>.</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Mon </a:t>
            </a:r>
            <a:r>
              <a:rPr lang="fr-FR" sz="800" b="1" dirty="0" err="1">
                <a:solidFill>
                  <a:srgbClr val="FF0000"/>
                </a:solidFill>
                <a:latin typeface="Courier New" panose="02070309020205020404" pitchFamily="49" charset="0"/>
                <a:cs typeface="Courier New" panose="02070309020205020404" pitchFamily="49" charset="0"/>
              </a:rPr>
              <a:t>Dec</a:t>
            </a:r>
            <a:r>
              <a:rPr lang="fr-FR" sz="800" b="1" dirty="0">
                <a:solidFill>
                  <a:srgbClr val="FF0000"/>
                </a:solidFill>
                <a:latin typeface="Courier New" panose="02070309020205020404" pitchFamily="49" charset="0"/>
                <a:cs typeface="Courier New" panose="02070309020205020404" pitchFamily="49" charset="0"/>
              </a:rPr>
              <a:t> 29 16:26:09.215703 2014 </a:t>
            </a:r>
            <a:r>
              <a:rPr lang="fr-FR" sz="800" b="1" dirty="0" err="1">
                <a:solidFill>
                  <a:srgbClr val="FF0000"/>
                </a:solidFill>
                <a:latin typeface="Courier New" panose="02070309020205020404" pitchFamily="49" charset="0"/>
                <a:cs typeface="Courier New" panose="02070309020205020404" pitchFamily="49" charset="0"/>
              </a:rPr>
              <a:t>allocate_bd_fill_in_bd_vlan_values</a:t>
            </a:r>
            <a:r>
              <a:rPr lang="fr-FR" sz="800" b="1" dirty="0">
                <a:solidFill>
                  <a:srgbClr val="FF0000"/>
                </a:solidFill>
                <a:latin typeface="Courier New" panose="02070309020205020404" pitchFamily="49" charset="0"/>
                <a:cs typeface="Courier New" panose="02070309020205020404" pitchFamily="49" charset="0"/>
              </a:rPr>
              <a:t>(95): </a:t>
            </a:r>
            <a:r>
              <a:rPr lang="fr-FR" sz="800" b="1" dirty="0" err="1">
                <a:solidFill>
                  <a:srgbClr val="FF0000"/>
                </a:solidFill>
                <a:latin typeface="Courier New" panose="02070309020205020404" pitchFamily="49" charset="0"/>
                <a:cs typeface="Courier New" panose="02070309020205020404" pitchFamily="49" charset="0"/>
              </a:rPr>
              <a:t>Filling</a:t>
            </a:r>
            <a:r>
              <a:rPr lang="fr-FR" sz="800" b="1" dirty="0">
                <a:solidFill>
                  <a:srgbClr val="FF0000"/>
                </a:solidFill>
                <a:latin typeface="Courier New" panose="02070309020205020404" pitchFamily="49" charset="0"/>
                <a:cs typeface="Courier New" panose="02070309020205020404" pitchFamily="49" charset="0"/>
              </a:rPr>
              <a:t> BD&lt;-&gt;VLAN </a:t>
            </a:r>
            <a:r>
              <a:rPr lang="fr-FR" sz="800" b="1" dirty="0" smtClean="0">
                <a:solidFill>
                  <a:srgbClr val="FF0000"/>
                </a:solidFill>
                <a:latin typeface="Courier New" panose="02070309020205020404" pitchFamily="49" charset="0"/>
                <a:cs typeface="Courier New" panose="02070309020205020404" pitchFamily="49" charset="0"/>
              </a:rPr>
              <a:t>Values</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16:26:09.215586 2014 </a:t>
            </a:r>
            <a:r>
              <a:rPr lang="fr-FR" sz="800" dirty="0" err="1">
                <a:latin typeface="Courier New" panose="02070309020205020404" pitchFamily="49" charset="0"/>
                <a:cs typeface="Courier New" panose="02070309020205020404" pitchFamily="49" charset="0"/>
              </a:rPr>
              <a:t>mts_vlan_alloc_resource_rsp_handler</a:t>
            </a:r>
            <a:r>
              <a:rPr lang="fr-FR" sz="800" dirty="0">
                <a:latin typeface="Courier New" panose="02070309020205020404" pitchFamily="49" charset="0"/>
                <a:cs typeface="Courier New" panose="02070309020205020404" pitchFamily="49" charset="0"/>
              </a:rPr>
              <a:t>(3478): Handling </a:t>
            </a:r>
            <a:r>
              <a:rPr lang="fr-FR" sz="800" dirty="0" err="1">
                <a:latin typeface="Courier New" panose="02070309020205020404" pitchFamily="49" charset="0"/>
                <a:cs typeface="Courier New" panose="02070309020205020404" pitchFamily="49" charset="0"/>
              </a:rPr>
              <a:t>Response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Resource Manager for BD </a:t>
            </a:r>
            <a:r>
              <a:rPr lang="fr-FR" sz="800" dirty="0" smtClean="0">
                <a:latin typeface="Courier New" panose="02070309020205020404" pitchFamily="49" charset="0"/>
                <a:cs typeface="Courier New" panose="02070309020205020404" pitchFamily="49" charset="0"/>
              </a:rPr>
              <a:t>Allocation</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16:26:09.215570 2014 </a:t>
            </a:r>
            <a:r>
              <a:rPr lang="fr-FR" sz="800" dirty="0" err="1">
                <a:latin typeface="Courier New" panose="02070309020205020404" pitchFamily="49" charset="0"/>
                <a:cs typeface="Courier New" panose="02070309020205020404" pitchFamily="49" charset="0"/>
              </a:rPr>
              <a:t>vlan_mgr_process_pending_event</a:t>
            </a:r>
            <a:r>
              <a:rPr lang="fr-FR" sz="800" dirty="0">
                <a:latin typeface="Courier New" panose="02070309020205020404" pitchFamily="49" charset="0"/>
                <a:cs typeface="Courier New" panose="02070309020205020404" pitchFamily="49" charset="0"/>
              </a:rPr>
              <a:t>(2816): </a:t>
            </a:r>
            <a:r>
              <a:rPr lang="fr-FR" sz="800" dirty="0" err="1">
                <a:latin typeface="Courier New" panose="02070309020205020404" pitchFamily="49" charset="0"/>
                <a:cs typeface="Courier New" panose="02070309020205020404" pitchFamily="49" charset="0"/>
              </a:rPr>
              <a:t>Dequeued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MTS_RES_MGR_OPC_ALLOC_RESOURCE_WITH_VALUE_FOR_VDC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0xcc0eae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Pending</a:t>
            </a:r>
            <a:r>
              <a:rPr lang="fr-FR" sz="800" dirty="0">
                <a:latin typeface="Courier New" panose="02070309020205020404" pitchFamily="49" charset="0"/>
                <a:cs typeface="Courier New" panose="02070309020205020404" pitchFamily="49" charset="0"/>
              </a:rPr>
              <a:t> </a:t>
            </a:r>
            <a:r>
              <a:rPr lang="fr-FR" sz="800" dirty="0" smtClean="0">
                <a:latin typeface="Courier New" panose="02070309020205020404" pitchFamily="49" charset="0"/>
                <a:cs typeface="Courier New" panose="02070309020205020404" pitchFamily="49" charset="0"/>
              </a:rPr>
              <a:t>Q</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16:26:09.215534 2014 </a:t>
            </a:r>
            <a:r>
              <a:rPr lang="fr-FR" sz="800" dirty="0" err="1">
                <a:latin typeface="Courier New" panose="02070309020205020404" pitchFamily="49" charset="0"/>
                <a:cs typeface="Courier New" panose="02070309020205020404" pitchFamily="49" charset="0"/>
              </a:rPr>
              <a:t>vlan_mgr_process_mts_event</a:t>
            </a:r>
            <a:r>
              <a:rPr lang="fr-FR" sz="800" dirty="0">
                <a:latin typeface="Courier New" panose="02070309020205020404" pitchFamily="49" charset="0"/>
                <a:cs typeface="Courier New" panose="02070309020205020404" pitchFamily="49" charset="0"/>
              </a:rPr>
              <a:t>(2939): </a:t>
            </a:r>
            <a:r>
              <a:rPr lang="fr-FR" sz="800" dirty="0" err="1">
                <a:latin typeface="Courier New" panose="02070309020205020404" pitchFamily="49" charset="0"/>
                <a:cs typeface="Courier New" panose="02070309020205020404" pitchFamily="49" charset="0"/>
              </a:rPr>
              <a:t>Dequeued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MTS_RES_MGR_OPC_ALLOC_RESOURCE_WITH_VALUE_FOR_VDC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0xcc0eae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SAP </a:t>
            </a:r>
            <a:r>
              <a:rPr lang="fr-FR" sz="800" dirty="0" smtClean="0">
                <a:latin typeface="Courier New" panose="02070309020205020404" pitchFamily="49" charset="0"/>
                <a:cs typeface="Courier New" panose="02070309020205020404" pitchFamily="49" charset="0"/>
              </a:rPr>
              <a:t>387</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16:26:09.214859 2014 </a:t>
            </a:r>
            <a:r>
              <a:rPr lang="fr-FR" sz="800" dirty="0" err="1">
                <a:latin typeface="Courier New" panose="02070309020205020404" pitchFamily="49" charset="0"/>
                <a:cs typeface="Courier New" panose="02070309020205020404" pitchFamily="49" charset="0"/>
              </a:rPr>
              <a:t>vlan_mgr_process_mts_event</a:t>
            </a:r>
            <a:r>
              <a:rPr lang="fr-FR" sz="800" dirty="0">
                <a:latin typeface="Courier New" panose="02070309020205020404" pitchFamily="49" charset="0"/>
                <a:cs typeface="Courier New" panose="02070309020205020404" pitchFamily="49" charset="0"/>
              </a:rPr>
              <a:t>(2939): </a:t>
            </a:r>
            <a:r>
              <a:rPr lang="fr-FR" sz="800" dirty="0" err="1">
                <a:latin typeface="Courier New" panose="02070309020205020404" pitchFamily="49" charset="0"/>
                <a:cs typeface="Courier New" panose="02070309020205020404" pitchFamily="49" charset="0"/>
              </a:rPr>
              <a:t>Dequeued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MTS_OPC_CREATE_ImL2RsPathDomAttPolicyelem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0xcc0ea4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SAP </a:t>
            </a:r>
            <a:r>
              <a:rPr lang="fr-FR" sz="800" dirty="0" smtClean="0">
                <a:latin typeface="Courier New" panose="02070309020205020404" pitchFamily="49" charset="0"/>
                <a:cs typeface="Courier New" panose="02070309020205020404" pitchFamily="49" charset="0"/>
              </a:rPr>
              <a:t>1248</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16:26:09.214821 2014 </a:t>
            </a:r>
            <a:r>
              <a:rPr lang="fr-FR" sz="800" dirty="0" err="1">
                <a:latin typeface="Courier New" panose="02070309020205020404" pitchFamily="49" charset="0"/>
                <a:cs typeface="Courier New" panose="02070309020205020404" pitchFamily="49" charset="0"/>
              </a:rPr>
              <a:t>vlan_mgr_process_mts_event</a:t>
            </a:r>
            <a:r>
              <a:rPr lang="fr-FR" sz="800" dirty="0">
                <a:latin typeface="Courier New" panose="02070309020205020404" pitchFamily="49" charset="0"/>
                <a:cs typeface="Courier New" panose="02070309020205020404" pitchFamily="49" charset="0"/>
              </a:rPr>
              <a:t>(2939): </a:t>
            </a:r>
            <a:r>
              <a:rPr lang="fr-FR" sz="800" dirty="0" err="1">
                <a:latin typeface="Courier New" panose="02070309020205020404" pitchFamily="49" charset="0"/>
                <a:cs typeface="Courier New" panose="02070309020205020404" pitchFamily="49" charset="0"/>
              </a:rPr>
              <a:t>Dequeued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MTS_OPC_CREATE_ImL2RsPathDomAttPolicyelem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0xcc0e9d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SAP </a:t>
            </a:r>
            <a:r>
              <a:rPr lang="fr-FR" sz="800" dirty="0" smtClean="0">
                <a:latin typeface="Courier New" panose="02070309020205020404" pitchFamily="49" charset="0"/>
                <a:cs typeface="Courier New" panose="02070309020205020404" pitchFamily="49" charset="0"/>
              </a:rPr>
              <a:t>1248</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16:26:09.214782 2014 </a:t>
            </a:r>
            <a:r>
              <a:rPr lang="fr-FR" sz="800" dirty="0" err="1">
                <a:latin typeface="Courier New" panose="02070309020205020404" pitchFamily="49" charset="0"/>
                <a:cs typeface="Courier New" panose="02070309020205020404" pitchFamily="49" charset="0"/>
              </a:rPr>
              <a:t>vlan_mgr_process_mts_event</a:t>
            </a:r>
            <a:r>
              <a:rPr lang="fr-FR" sz="800" dirty="0">
                <a:latin typeface="Courier New" panose="02070309020205020404" pitchFamily="49" charset="0"/>
                <a:cs typeface="Courier New" panose="02070309020205020404" pitchFamily="49" charset="0"/>
              </a:rPr>
              <a:t>(2939): </a:t>
            </a:r>
            <a:r>
              <a:rPr lang="fr-FR" sz="800" dirty="0" err="1">
                <a:latin typeface="Courier New" panose="02070309020205020404" pitchFamily="49" charset="0"/>
                <a:cs typeface="Courier New" panose="02070309020205020404" pitchFamily="49" charset="0"/>
              </a:rPr>
              <a:t>Dequeued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MTS_OPC_CREATE_ImVlanCktEpPolicyelem</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0xcc0e96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SAP </a:t>
            </a:r>
            <a:r>
              <a:rPr lang="fr-FR" sz="800" dirty="0" smtClean="0">
                <a:latin typeface="Courier New" panose="02070309020205020404" pitchFamily="49" charset="0"/>
                <a:cs typeface="Courier New" panose="02070309020205020404" pitchFamily="49" charset="0"/>
              </a:rPr>
              <a:t>1248</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16:26:09.214750 2014 </a:t>
            </a:r>
            <a:r>
              <a:rPr lang="fr-FR" sz="800" dirty="0" err="1">
                <a:latin typeface="Courier New" panose="02070309020205020404" pitchFamily="49" charset="0"/>
                <a:cs typeface="Courier New" panose="02070309020205020404" pitchFamily="49" charset="0"/>
              </a:rPr>
              <a:t>vlan_mgr_init_vlan_create_event_seq</a:t>
            </a:r>
            <a:r>
              <a:rPr lang="fr-FR" sz="800" dirty="0">
                <a:latin typeface="Courier New" panose="02070309020205020404" pitchFamily="49" charset="0"/>
                <a:cs typeface="Courier New" panose="02070309020205020404" pitchFamily="49" charset="0"/>
              </a:rPr>
              <a:t>(229): </a:t>
            </a:r>
            <a:r>
              <a:rPr lang="fr-FR" sz="800" dirty="0" err="1">
                <a:latin typeface="Courier New" panose="02070309020205020404" pitchFamily="49" charset="0"/>
                <a:cs typeface="Courier New" panose="02070309020205020404" pitchFamily="49" charset="0"/>
              </a:rPr>
              <a:t>Done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init</a:t>
            </a:r>
            <a:r>
              <a:rPr lang="fr-FR" sz="800" dirty="0">
                <a:latin typeface="Courier New" panose="02070309020205020404" pitchFamily="49" charset="0"/>
                <a:cs typeface="Courier New" panose="02070309020205020404" pitchFamily="49" charset="0"/>
              </a:rPr>
              <a:t> of VLAN </a:t>
            </a:r>
            <a:r>
              <a:rPr lang="fr-FR" sz="800" dirty="0" err="1">
                <a:latin typeface="Courier New" panose="02070309020205020404" pitchFamily="49" charset="0"/>
                <a:cs typeface="Courier New" panose="02070309020205020404" pitchFamily="49" charset="0"/>
              </a:rPr>
              <a:t>Create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event</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seq</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with</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ret_code</a:t>
            </a:r>
            <a:r>
              <a:rPr lang="fr-FR" sz="800" dirty="0">
                <a:latin typeface="Courier New" panose="02070309020205020404" pitchFamily="49" charset="0"/>
                <a:cs typeface="Courier New" panose="02070309020205020404" pitchFamily="49" charset="0"/>
              </a:rPr>
              <a:t> </a:t>
            </a:r>
            <a:r>
              <a:rPr lang="fr-FR" sz="800" dirty="0" smtClean="0">
                <a:latin typeface="Courier New" panose="02070309020205020404" pitchFamily="49" charset="0"/>
                <a:cs typeface="Courier New" panose="02070309020205020404" pitchFamily="49" charset="0"/>
              </a:rPr>
              <a:t>SUCCESS</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16:26:09.214696 2014 </a:t>
            </a:r>
            <a:r>
              <a:rPr lang="fr-FR" sz="800" dirty="0" err="1">
                <a:latin typeface="Courier New" panose="02070309020205020404" pitchFamily="49" charset="0"/>
                <a:cs typeface="Courier New" panose="02070309020205020404" pitchFamily="49" charset="0"/>
              </a:rPr>
              <a:t>vlan_mts_drop</a:t>
            </a:r>
            <a:r>
              <a:rPr lang="fr-FR" sz="800" dirty="0">
                <a:latin typeface="Courier New" panose="02070309020205020404" pitchFamily="49" charset="0"/>
                <a:cs typeface="Courier New" panose="02070309020205020404" pitchFamily="49" charset="0"/>
              </a:rPr>
              <a:t>(1451): </a:t>
            </a:r>
            <a:r>
              <a:rPr lang="fr-FR" sz="800" dirty="0" err="1">
                <a:latin typeface="Courier New" panose="02070309020205020404" pitchFamily="49" charset="0"/>
                <a:cs typeface="Courier New" panose="02070309020205020404" pitchFamily="49" charset="0"/>
              </a:rPr>
              <a:t>Dropping</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opcode</a:t>
            </a:r>
            <a:r>
              <a:rPr lang="fr-FR" sz="800" dirty="0">
                <a:latin typeface="Courier New" panose="02070309020205020404" pitchFamily="49" charset="0"/>
                <a:cs typeface="Courier New" panose="02070309020205020404" pitchFamily="49" charset="0"/>
              </a:rPr>
              <a:t> MTS_RES_MGR_OPC_ALLOC_RESOURCE_WITH_VALUE_FOR_VDC </a:t>
            </a:r>
            <a:r>
              <a:rPr lang="fr-FR" sz="800" dirty="0" err="1">
                <a:latin typeface="Courier New" panose="02070309020205020404" pitchFamily="49" charset="0"/>
                <a:cs typeface="Courier New" panose="02070309020205020404" pitchFamily="49" charset="0"/>
              </a:rPr>
              <a:t>msg_id</a:t>
            </a:r>
            <a:r>
              <a:rPr lang="fr-FR" sz="800" dirty="0">
                <a:latin typeface="Courier New" panose="02070309020205020404" pitchFamily="49" charset="0"/>
                <a:cs typeface="Courier New" panose="02070309020205020404" pitchFamily="49" charset="0"/>
              </a:rPr>
              <a:t> </a:t>
            </a:r>
            <a:r>
              <a:rPr lang="fr-FR" sz="800" dirty="0" smtClean="0">
                <a:latin typeface="Courier New" panose="02070309020205020404" pitchFamily="49" charset="0"/>
                <a:cs typeface="Courier New" panose="02070309020205020404" pitchFamily="49" charset="0"/>
              </a:rPr>
              <a:t>0xcc0e9a</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16:26:09.214619 2014 </a:t>
            </a:r>
            <a:r>
              <a:rPr lang="fr-FR" sz="800" dirty="0" err="1">
                <a:latin typeface="Courier New" panose="02070309020205020404" pitchFamily="49" charset="0"/>
                <a:cs typeface="Courier New" panose="02070309020205020404" pitchFamily="49" charset="0"/>
              </a:rPr>
              <a:t>vlan_create_send_req_res_mgr</a:t>
            </a:r>
            <a:r>
              <a:rPr lang="fr-FR" sz="800" dirty="0">
                <a:latin typeface="Courier New" panose="02070309020205020404" pitchFamily="49" charset="0"/>
                <a:cs typeface="Courier New" panose="02070309020205020404" pitchFamily="49" charset="0"/>
              </a:rPr>
              <a:t>(603): BD Allocation </a:t>
            </a:r>
            <a:r>
              <a:rPr lang="fr-FR" sz="800" dirty="0" err="1">
                <a:latin typeface="Courier New" panose="02070309020205020404" pitchFamily="49" charset="0"/>
                <a:cs typeface="Courier New" panose="02070309020205020404" pitchFamily="49" charset="0"/>
              </a:rPr>
              <a:t>Required</a:t>
            </a:r>
            <a:r>
              <a:rPr lang="fr-FR" sz="800" dirty="0">
                <a:latin typeface="Courier New" panose="02070309020205020404" pitchFamily="49" charset="0"/>
                <a:cs typeface="Courier New" panose="02070309020205020404" pitchFamily="49" charset="0"/>
              </a:rPr>
              <a:t> for 1 </a:t>
            </a:r>
            <a:r>
              <a:rPr lang="fr-FR" sz="800" dirty="0" err="1" smtClean="0">
                <a:latin typeface="Courier New" panose="02070309020205020404" pitchFamily="49" charset="0"/>
                <a:cs typeface="Courier New" panose="02070309020205020404" pitchFamily="49" charset="0"/>
              </a:rPr>
              <a:t>VLANs</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16:26:09.214601 2014 </a:t>
            </a:r>
            <a:r>
              <a:rPr lang="fr-FR" sz="800" b="1" dirty="0" err="1">
                <a:solidFill>
                  <a:srgbClr val="FF0000"/>
                </a:solidFill>
                <a:latin typeface="Courier New" panose="02070309020205020404" pitchFamily="49" charset="0"/>
                <a:cs typeface="Courier New" panose="02070309020205020404" pitchFamily="49" charset="0"/>
              </a:rPr>
              <a:t>vlan_create_send_req_res_mgr</a:t>
            </a:r>
            <a:r>
              <a:rPr lang="fr-FR" sz="800" b="1" dirty="0">
                <a:solidFill>
                  <a:srgbClr val="FF0000"/>
                </a:solidFill>
                <a:latin typeface="Courier New" panose="02070309020205020404" pitchFamily="49" charset="0"/>
                <a:cs typeface="Courier New" panose="02070309020205020404" pitchFamily="49" charset="0"/>
              </a:rPr>
              <a:t>(581): Handling </a:t>
            </a:r>
            <a:r>
              <a:rPr lang="fr-FR" sz="800" b="1" dirty="0" err="1">
                <a:solidFill>
                  <a:srgbClr val="FF0000"/>
                </a:solidFill>
                <a:latin typeface="Courier New" panose="02070309020205020404" pitchFamily="49" charset="0"/>
                <a:cs typeface="Courier New" panose="02070309020205020404" pitchFamily="49" charset="0"/>
              </a:rPr>
              <a:t>Request</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with</a:t>
            </a:r>
            <a:r>
              <a:rPr lang="fr-FR" sz="800" b="1" dirty="0">
                <a:solidFill>
                  <a:srgbClr val="FF0000"/>
                </a:solidFill>
                <a:latin typeface="Courier New" panose="02070309020205020404" pitchFamily="49" charset="0"/>
                <a:cs typeface="Courier New" panose="02070309020205020404" pitchFamily="49" charset="0"/>
              </a:rPr>
              <a:t> Resource Manager for BD </a:t>
            </a:r>
            <a:r>
              <a:rPr lang="fr-FR" sz="800" b="1" dirty="0" smtClean="0">
                <a:solidFill>
                  <a:srgbClr val="FF0000"/>
                </a:solidFill>
                <a:latin typeface="Courier New" panose="02070309020205020404" pitchFamily="49" charset="0"/>
                <a:cs typeface="Courier New" panose="02070309020205020404" pitchFamily="49" charset="0"/>
              </a:rPr>
              <a:t>Allocation</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16:26:09.214582 2014 </a:t>
            </a:r>
            <a:r>
              <a:rPr lang="fr-FR" sz="800" dirty="0" err="1">
                <a:latin typeface="Courier New" panose="02070309020205020404" pitchFamily="49" charset="0"/>
                <a:cs typeface="Courier New" panose="02070309020205020404" pitchFamily="49" charset="0"/>
              </a:rPr>
              <a:t>vlan_mgr_init_vlan_create_event_seq</a:t>
            </a:r>
            <a:r>
              <a:rPr lang="fr-FR" sz="800" dirty="0">
                <a:latin typeface="Courier New" panose="02070309020205020404" pitchFamily="49" charset="0"/>
                <a:cs typeface="Courier New" panose="02070309020205020404" pitchFamily="49" charset="0"/>
              </a:rPr>
              <a:t>(213): </a:t>
            </a:r>
            <a:r>
              <a:rPr lang="fr-FR" sz="800" dirty="0" err="1">
                <a:latin typeface="Courier New" panose="02070309020205020404" pitchFamily="49" charset="0"/>
                <a:cs typeface="Courier New" panose="02070309020205020404" pitchFamily="49" charset="0"/>
              </a:rPr>
              <a:t>Starting</a:t>
            </a:r>
            <a:r>
              <a:rPr lang="fr-FR" sz="800" dirty="0">
                <a:latin typeface="Courier New" panose="02070309020205020404" pitchFamily="49" charset="0"/>
                <a:cs typeface="Courier New" panose="02070309020205020404" pitchFamily="49" charset="0"/>
              </a:rPr>
              <a:t> VLAN </a:t>
            </a:r>
            <a:r>
              <a:rPr lang="fr-FR" sz="800" dirty="0" err="1">
                <a:latin typeface="Courier New" panose="02070309020205020404" pitchFamily="49" charset="0"/>
                <a:cs typeface="Courier New" panose="02070309020205020404" pitchFamily="49" charset="0"/>
              </a:rPr>
              <a:t>Create</a:t>
            </a:r>
            <a:r>
              <a:rPr lang="fr-FR" sz="800" dirty="0">
                <a:latin typeface="Courier New" panose="02070309020205020404" pitchFamily="49" charset="0"/>
                <a:cs typeface="Courier New" panose="02070309020205020404" pitchFamily="49" charset="0"/>
              </a:rPr>
              <a:t> Event </a:t>
            </a:r>
            <a:r>
              <a:rPr lang="fr-FR" sz="800" dirty="0" err="1">
                <a:latin typeface="Courier New" panose="02070309020205020404" pitchFamily="49" charset="0"/>
                <a:cs typeface="Courier New" panose="02070309020205020404" pitchFamily="49" charset="0"/>
              </a:rPr>
              <a:t>Seq</a:t>
            </a:r>
            <a:r>
              <a:rPr lang="fr-FR" sz="800" dirty="0">
                <a:latin typeface="Courier New" panose="02070309020205020404" pitchFamily="49" charset="0"/>
                <a:cs typeface="Courier New" panose="02070309020205020404" pitchFamily="49" charset="0"/>
              </a:rPr>
              <a:t>. for </a:t>
            </a:r>
            <a:r>
              <a:rPr lang="fr-FR" sz="800" dirty="0" err="1">
                <a:latin typeface="Courier New" panose="02070309020205020404" pitchFamily="49" charset="0"/>
                <a:cs typeface="Courier New" panose="02070309020205020404" pitchFamily="49" charset="0"/>
              </a:rPr>
              <a:t>Reason</a:t>
            </a:r>
            <a:r>
              <a:rPr lang="fr-FR" sz="800" dirty="0">
                <a:latin typeface="Courier New" panose="02070309020205020404" pitchFamily="49" charset="0"/>
                <a:cs typeface="Courier New" panose="02070309020205020404" pitchFamily="49" charset="0"/>
              </a:rPr>
              <a:t> Type </a:t>
            </a:r>
            <a:r>
              <a:rPr lang="fr-FR" sz="800" dirty="0" smtClean="0">
                <a:latin typeface="Courier New" panose="02070309020205020404" pitchFamily="49" charset="0"/>
                <a:cs typeface="Courier New" panose="02070309020205020404" pitchFamily="49" charset="0"/>
              </a:rPr>
              <a:t>20</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16:26:09.214505 2014 </a:t>
            </a:r>
            <a:r>
              <a:rPr lang="fr-FR" sz="800" dirty="0" err="1">
                <a:latin typeface="Courier New" panose="02070309020205020404" pitchFamily="49" charset="0"/>
                <a:cs typeface="Courier New" panose="02070309020205020404" pitchFamily="49" charset="0"/>
              </a:rPr>
              <a:t>vlan_mgr_init_vlan_create_event_seq</a:t>
            </a:r>
            <a:r>
              <a:rPr lang="fr-FR" sz="800" dirty="0">
                <a:latin typeface="Courier New" panose="02070309020205020404" pitchFamily="49" charset="0"/>
                <a:cs typeface="Courier New" panose="02070309020205020404" pitchFamily="49" charset="0"/>
              </a:rPr>
              <a:t>(68): </a:t>
            </a:r>
            <a:r>
              <a:rPr lang="fr-FR" sz="800" dirty="0" err="1">
                <a:latin typeface="Courier New" panose="02070309020205020404" pitchFamily="49" charset="0"/>
                <a:cs typeface="Courier New" panose="02070309020205020404" pitchFamily="49" charset="0"/>
              </a:rPr>
              <a:t>Init</a:t>
            </a:r>
            <a:r>
              <a:rPr lang="fr-FR" sz="800" dirty="0">
                <a:latin typeface="Courier New" panose="02070309020205020404" pitchFamily="49" charset="0"/>
                <a:cs typeface="Courier New" panose="02070309020205020404" pitchFamily="49" charset="0"/>
              </a:rPr>
              <a:t> VLAN </a:t>
            </a:r>
            <a:r>
              <a:rPr lang="fr-FR" sz="800" dirty="0" err="1">
                <a:latin typeface="Courier New" panose="02070309020205020404" pitchFamily="49" charset="0"/>
                <a:cs typeface="Courier New" panose="02070309020205020404" pitchFamily="49" charset="0"/>
              </a:rPr>
              <a:t>Create</a:t>
            </a:r>
            <a:r>
              <a:rPr lang="fr-FR" sz="800" dirty="0">
                <a:latin typeface="Courier New" panose="02070309020205020404" pitchFamily="49" charset="0"/>
                <a:cs typeface="Courier New" panose="02070309020205020404" pitchFamily="49" charset="0"/>
              </a:rPr>
              <a:t> Event </a:t>
            </a:r>
            <a:r>
              <a:rPr lang="fr-FR" sz="800" dirty="0" err="1">
                <a:latin typeface="Courier New" panose="02070309020205020404" pitchFamily="49" charset="0"/>
                <a:cs typeface="Courier New" panose="02070309020205020404" pitchFamily="49" charset="0"/>
              </a:rPr>
              <a:t>Seq</a:t>
            </a: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Mon </a:t>
            </a:r>
            <a:r>
              <a:rPr lang="fr-FR" sz="800" dirty="0" err="1">
                <a:latin typeface="Courier New" panose="02070309020205020404" pitchFamily="49" charset="0"/>
                <a:cs typeface="Courier New" panose="02070309020205020404" pitchFamily="49" charset="0"/>
              </a:rPr>
              <a:t>Dec</a:t>
            </a:r>
            <a:r>
              <a:rPr lang="fr-FR" sz="800" dirty="0">
                <a:latin typeface="Courier New" panose="02070309020205020404" pitchFamily="49" charset="0"/>
                <a:cs typeface="Courier New" panose="02070309020205020404" pitchFamily="49" charset="0"/>
              </a:rPr>
              <a:t> 29 16:26:09.214484 2014 </a:t>
            </a:r>
            <a:r>
              <a:rPr lang="fr-FR" sz="800" dirty="0" err="1">
                <a:latin typeface="Courier New" panose="02070309020205020404" pitchFamily="49" charset="0"/>
                <a:cs typeface="Courier New" panose="02070309020205020404" pitchFamily="49" charset="0"/>
              </a:rPr>
              <a:t>vlan_mgr_objstore_add_updt</a:t>
            </a:r>
            <a:r>
              <a:rPr lang="fr-FR" sz="800" dirty="0">
                <a:latin typeface="Courier New" panose="02070309020205020404" pitchFamily="49" charset="0"/>
                <a:cs typeface="Courier New" panose="02070309020205020404" pitchFamily="49" charset="0"/>
              </a:rPr>
              <a:t>(348): </a:t>
            </a:r>
            <a:r>
              <a:rPr lang="fr-FR" sz="800" dirty="0" err="1">
                <a:latin typeface="Courier New" panose="02070309020205020404" pitchFamily="49" charset="0"/>
                <a:cs typeface="Courier New" panose="02070309020205020404" pitchFamily="49" charset="0"/>
              </a:rPr>
              <a:t>operation</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add</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with</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notif</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succeeded</a:t>
            </a:r>
            <a:r>
              <a:rPr lang="fr-FR" sz="800" dirty="0">
                <a:latin typeface="Courier New" panose="02070309020205020404" pitchFamily="49" charset="0"/>
                <a:cs typeface="Courier New" panose="02070309020205020404" pitchFamily="49" charset="0"/>
              </a:rPr>
              <a:t> for </a:t>
            </a:r>
            <a:r>
              <a:rPr lang="fr-FR" sz="800" dirty="0" err="1">
                <a:latin typeface="Courier New" panose="02070309020205020404" pitchFamily="49" charset="0"/>
                <a:cs typeface="Courier New" panose="02070309020205020404" pitchFamily="49" charset="0"/>
              </a:rPr>
              <a:t>chunk</a:t>
            </a:r>
            <a:r>
              <a:rPr lang="fr-FR" sz="800" dirty="0">
                <a:latin typeface="Courier New" panose="02070309020205020404" pitchFamily="49" charset="0"/>
                <a:cs typeface="Courier New" panose="02070309020205020404" pitchFamily="49" charset="0"/>
              </a:rPr>
              <a:t>-id: 2166 </a:t>
            </a:r>
            <a:r>
              <a:rPr lang="fr-FR" sz="800" dirty="0" err="1">
                <a:latin typeface="Courier New" panose="02070309020205020404" pitchFamily="49" charset="0"/>
                <a:cs typeface="Courier New" panose="02070309020205020404" pitchFamily="49" charset="0"/>
              </a:rPr>
              <a:t>sz</a:t>
            </a:r>
            <a:r>
              <a:rPr lang="fr-FR" sz="800" dirty="0">
                <a:latin typeface="Courier New" panose="02070309020205020404" pitchFamily="49" charset="0"/>
                <a:cs typeface="Courier New" panose="02070309020205020404" pitchFamily="49" charset="0"/>
              </a:rPr>
              <a:t>: 40 sec-key: 0x25, sec-key-</a:t>
            </a:r>
            <a:r>
              <a:rPr lang="fr-FR" sz="800" dirty="0" err="1">
                <a:latin typeface="Courier New" panose="02070309020205020404" pitchFamily="49" charset="0"/>
                <a:cs typeface="Courier New" panose="02070309020205020404" pitchFamily="49" charset="0"/>
              </a:rPr>
              <a:t>sz</a:t>
            </a:r>
            <a:r>
              <a:rPr lang="fr-FR" sz="800" dirty="0">
                <a:latin typeface="Courier New" panose="02070309020205020404" pitchFamily="49" charset="0"/>
                <a:cs typeface="Courier New" panose="02070309020205020404" pitchFamily="49" charset="0"/>
              </a:rPr>
              <a:t>: 0x4, sec-key-cid: 2166</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errno</a:t>
            </a:r>
            <a:r>
              <a:rPr lang="fr-FR" sz="800" dirty="0">
                <a:latin typeface="Courier New" panose="02070309020205020404" pitchFamily="49" charset="0"/>
                <a:cs typeface="Courier New" panose="02070309020205020404" pitchFamily="49" charset="0"/>
              </a:rPr>
              <a:t>: </a:t>
            </a:r>
            <a:r>
              <a:rPr lang="fr-FR" sz="800" dirty="0" smtClean="0">
                <a:latin typeface="Courier New" panose="02070309020205020404" pitchFamily="49" charset="0"/>
                <a:cs typeface="Courier New" panose="02070309020205020404" pitchFamily="49" charset="0"/>
              </a:rPr>
              <a:t>0</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Mon </a:t>
            </a:r>
            <a:r>
              <a:rPr lang="fr-FR" sz="800" b="1" dirty="0" err="1">
                <a:solidFill>
                  <a:srgbClr val="FF0000"/>
                </a:solidFill>
                <a:latin typeface="Courier New" panose="02070309020205020404" pitchFamily="49" charset="0"/>
                <a:cs typeface="Courier New" panose="02070309020205020404" pitchFamily="49" charset="0"/>
              </a:rPr>
              <a:t>Dec</a:t>
            </a:r>
            <a:r>
              <a:rPr lang="fr-FR" sz="800" b="1" dirty="0">
                <a:solidFill>
                  <a:srgbClr val="FF0000"/>
                </a:solidFill>
                <a:latin typeface="Courier New" panose="02070309020205020404" pitchFamily="49" charset="0"/>
                <a:cs typeface="Courier New" panose="02070309020205020404" pitchFamily="49" charset="0"/>
              </a:rPr>
              <a:t> 29 16:26:09.214393 2014 </a:t>
            </a:r>
            <a:r>
              <a:rPr lang="fr-FR" sz="800" b="1" dirty="0" err="1">
                <a:solidFill>
                  <a:srgbClr val="FF0000"/>
                </a:solidFill>
                <a:latin typeface="Courier New" panose="02070309020205020404" pitchFamily="49" charset="0"/>
                <a:cs typeface="Courier New" panose="02070309020205020404" pitchFamily="49" charset="0"/>
              </a:rPr>
              <a:t>vlan_mgr_handle_multi_vlan_create</a:t>
            </a:r>
            <a:r>
              <a:rPr lang="fr-FR" sz="800" b="1" dirty="0">
                <a:solidFill>
                  <a:srgbClr val="FF0000"/>
                </a:solidFill>
                <a:latin typeface="Courier New" panose="02070309020205020404" pitchFamily="49" charset="0"/>
                <a:cs typeface="Courier New" panose="02070309020205020404" pitchFamily="49" charset="0"/>
              </a:rPr>
              <a:t>(4057): </a:t>
            </a:r>
            <a:r>
              <a:rPr lang="fr-FR" sz="800" b="1" dirty="0" err="1">
                <a:solidFill>
                  <a:srgbClr val="FF0000"/>
                </a:solidFill>
                <a:latin typeface="Courier New" panose="02070309020205020404" pitchFamily="49" charset="0"/>
                <a:cs typeface="Courier New" panose="02070309020205020404" pitchFamily="49" charset="0"/>
              </a:rPr>
              <a:t>Notif</a:t>
            </a:r>
            <a:r>
              <a:rPr lang="fr-FR" sz="800" b="1" dirty="0">
                <a:solidFill>
                  <a:srgbClr val="FF0000"/>
                </a:solidFill>
                <a:latin typeface="Courier New" panose="02070309020205020404" pitchFamily="49" charset="0"/>
                <a:cs typeface="Courier New" panose="02070309020205020404" pitchFamily="49" charset="0"/>
              </a:rPr>
              <a:t>[1/1] 0x0 DN: </a:t>
            </a:r>
            <a:r>
              <a:rPr lang="fr-FR" sz="800" b="1" dirty="0" err="1">
                <a:solidFill>
                  <a:srgbClr val="FF0000"/>
                </a:solidFill>
                <a:latin typeface="Courier New" panose="02070309020205020404" pitchFamily="49" charset="0"/>
                <a:cs typeface="Courier New" panose="02070309020205020404" pitchFamily="49" charset="0"/>
              </a:rPr>
              <a:t>sys</a:t>
            </a:r>
            <a:r>
              <a:rPr lang="fr-FR" sz="800" b="1" dirty="0">
                <a:solidFill>
                  <a:srgbClr val="FF0000"/>
                </a:solidFill>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ctx</a:t>
            </a:r>
            <a:r>
              <a:rPr lang="fr-FR" sz="800" b="1" dirty="0">
                <a:solidFill>
                  <a:srgbClr val="FF0000"/>
                </a:solidFill>
                <a:latin typeface="Courier New" panose="02070309020205020404" pitchFamily="49" charset="0"/>
                <a:cs typeface="Courier New" panose="02070309020205020404" pitchFamily="49" charset="0"/>
              </a:rPr>
              <a:t>-[vxlan-2818051]/bd-[vxlan-15957972]</a:t>
            </a:r>
          </a:p>
          <a:p>
            <a:endParaRPr lang="fr-FR" dirty="0"/>
          </a:p>
        </p:txBody>
      </p:sp>
      <p:sp>
        <p:nvSpPr>
          <p:cNvPr id="4" name="TextBox 3"/>
          <p:cNvSpPr txBox="1"/>
          <p:nvPr/>
        </p:nvSpPr>
        <p:spPr>
          <a:xfrm>
            <a:off x="914400" y="4552950"/>
            <a:ext cx="8001000" cy="535531"/>
          </a:xfrm>
          <a:prstGeom prst="rect">
            <a:avLst/>
          </a:prstGeom>
          <a:solidFill>
            <a:srgbClr val="FFFFCC"/>
          </a:solidFill>
        </p:spPr>
        <p:txBody>
          <a:bodyPr wrap="square" rtlCol="0">
            <a:spAutoFit/>
          </a:bodyPr>
          <a:lstStyle/>
          <a:p>
            <a:pPr>
              <a:lnSpc>
                <a:spcPct val="90000"/>
              </a:lnSpc>
              <a:spcBef>
                <a:spcPts val="600"/>
              </a:spcBef>
            </a:pPr>
            <a:r>
              <a:rPr lang="fr-FR" sz="1600" dirty="0" err="1" smtClean="0">
                <a:solidFill>
                  <a:srgbClr val="000000"/>
                </a:solidFill>
              </a:rPr>
              <a:t>Concrete</a:t>
            </a:r>
            <a:r>
              <a:rPr lang="fr-FR" sz="1600" dirty="0" smtClean="0">
                <a:solidFill>
                  <a:srgbClr val="000000"/>
                </a:solidFill>
              </a:rPr>
              <a:t> </a:t>
            </a:r>
            <a:r>
              <a:rPr lang="fr-FR" sz="1600" dirty="0" err="1" smtClean="0">
                <a:solidFill>
                  <a:srgbClr val="000000"/>
                </a:solidFill>
              </a:rPr>
              <a:t>object</a:t>
            </a:r>
            <a:r>
              <a:rPr lang="fr-FR" sz="1600" dirty="0" smtClean="0">
                <a:solidFill>
                  <a:srgbClr val="000000"/>
                </a:solidFill>
              </a:rPr>
              <a:t> </a:t>
            </a:r>
            <a:r>
              <a:rPr lang="fr-FR" sz="1600" dirty="0" err="1" smtClean="0">
                <a:solidFill>
                  <a:srgbClr val="000000"/>
                </a:solidFill>
              </a:rPr>
              <a:t>is</a:t>
            </a:r>
            <a:r>
              <a:rPr lang="fr-FR" sz="1600" dirty="0" smtClean="0">
                <a:solidFill>
                  <a:srgbClr val="000000"/>
                </a:solidFill>
              </a:rPr>
              <a:t> </a:t>
            </a:r>
            <a:r>
              <a:rPr lang="fr-FR" sz="1600" dirty="0" err="1" smtClean="0">
                <a:solidFill>
                  <a:srgbClr val="000000"/>
                </a:solidFill>
              </a:rPr>
              <a:t>created</a:t>
            </a:r>
            <a:r>
              <a:rPr lang="fr-FR" sz="1600" dirty="0" smtClean="0">
                <a:solidFill>
                  <a:srgbClr val="000000"/>
                </a:solidFill>
              </a:rPr>
              <a:t> in </a:t>
            </a:r>
            <a:r>
              <a:rPr lang="fr-FR" sz="1600" dirty="0" err="1" smtClean="0">
                <a:solidFill>
                  <a:srgbClr val="000000"/>
                </a:solidFill>
              </a:rPr>
              <a:t>obj</a:t>
            </a:r>
            <a:r>
              <a:rPr lang="fr-FR" sz="1600" dirty="0" smtClean="0">
                <a:solidFill>
                  <a:srgbClr val="000000"/>
                </a:solidFill>
              </a:rPr>
              <a:t> store (class l2BD), vlan </a:t>
            </a:r>
            <a:r>
              <a:rPr lang="fr-FR" sz="1600" dirty="0" err="1" smtClean="0">
                <a:solidFill>
                  <a:srgbClr val="000000"/>
                </a:solidFill>
              </a:rPr>
              <a:t>mgr</a:t>
            </a:r>
            <a:r>
              <a:rPr lang="fr-FR" sz="1600" dirty="0" smtClean="0">
                <a:solidFill>
                  <a:srgbClr val="000000"/>
                </a:solidFill>
              </a:rPr>
              <a:t> </a:t>
            </a:r>
            <a:r>
              <a:rPr lang="fr-FR" sz="1600" dirty="0" err="1" smtClean="0">
                <a:solidFill>
                  <a:srgbClr val="000000"/>
                </a:solidFill>
              </a:rPr>
              <a:t>gets</a:t>
            </a:r>
            <a:r>
              <a:rPr lang="fr-FR" sz="1600" dirty="0" smtClean="0">
                <a:solidFill>
                  <a:srgbClr val="000000"/>
                </a:solidFill>
              </a:rPr>
              <a:t> notification and </a:t>
            </a:r>
            <a:r>
              <a:rPr lang="fr-FR" sz="1600" dirty="0" err="1" smtClean="0">
                <a:solidFill>
                  <a:srgbClr val="000000"/>
                </a:solidFill>
              </a:rPr>
              <a:t>create</a:t>
            </a:r>
            <a:r>
              <a:rPr lang="fr-FR" sz="1600" dirty="0">
                <a:solidFill>
                  <a:srgbClr val="000000"/>
                </a:solidFill>
              </a:rPr>
              <a:t> </a:t>
            </a:r>
            <a:r>
              <a:rPr lang="fr-FR" sz="1600" dirty="0" smtClean="0">
                <a:solidFill>
                  <a:srgbClr val="000000"/>
                </a:solidFill>
              </a:rPr>
              <a:t>vlan, </a:t>
            </a:r>
            <a:r>
              <a:rPr lang="fr-FR" sz="1600" dirty="0" err="1" smtClean="0">
                <a:solidFill>
                  <a:srgbClr val="000000"/>
                </a:solidFill>
              </a:rPr>
              <a:t>allocate</a:t>
            </a:r>
            <a:r>
              <a:rPr lang="fr-FR" sz="1600" dirty="0" smtClean="0">
                <a:solidFill>
                  <a:srgbClr val="000000"/>
                </a:solidFill>
              </a:rPr>
              <a:t> </a:t>
            </a:r>
            <a:r>
              <a:rPr lang="fr-FR" sz="1600" dirty="0" err="1" smtClean="0">
                <a:solidFill>
                  <a:srgbClr val="000000"/>
                </a:solidFill>
              </a:rPr>
              <a:t>internal</a:t>
            </a:r>
            <a:r>
              <a:rPr lang="fr-FR" sz="1600" dirty="0" smtClean="0">
                <a:solidFill>
                  <a:srgbClr val="000000"/>
                </a:solidFill>
              </a:rPr>
              <a:t> vlan id,..</a:t>
            </a:r>
          </a:p>
        </p:txBody>
      </p:sp>
      <p:cxnSp>
        <p:nvCxnSpPr>
          <p:cNvPr id="6" name="Straight Arrow Connector 5"/>
          <p:cNvCxnSpPr/>
          <p:nvPr/>
        </p:nvCxnSpPr>
        <p:spPr>
          <a:xfrm flipV="1">
            <a:off x="8675489" y="1612557"/>
            <a:ext cx="0" cy="2588740"/>
          </a:xfrm>
          <a:prstGeom prst="straightConnector1">
            <a:avLst/>
          </a:prstGeom>
          <a:ln w="79375"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20174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solidFill>
                  <a:schemeClr val="tx1">
                    <a:lumMod val="50000"/>
                  </a:schemeClr>
                </a:solidFill>
              </a:rPr>
              <a:t>ELTM log </a:t>
            </a:r>
            <a:r>
              <a:rPr lang="fr-FR" dirty="0" err="1" smtClean="0">
                <a:solidFill>
                  <a:schemeClr val="tx1">
                    <a:lumMod val="50000"/>
                  </a:schemeClr>
                </a:solidFill>
              </a:rPr>
              <a:t>when</a:t>
            </a:r>
            <a:r>
              <a:rPr lang="fr-FR" dirty="0" smtClean="0">
                <a:solidFill>
                  <a:schemeClr val="tx1">
                    <a:lumMod val="50000"/>
                  </a:schemeClr>
                </a:solidFill>
              </a:rPr>
              <a:t> </a:t>
            </a:r>
            <a:r>
              <a:rPr lang="fr-FR" dirty="0" err="1" smtClean="0">
                <a:solidFill>
                  <a:schemeClr val="tx1">
                    <a:lumMod val="50000"/>
                  </a:schemeClr>
                </a:solidFill>
              </a:rPr>
              <a:t>creating</a:t>
            </a:r>
            <a:r>
              <a:rPr lang="fr-FR" dirty="0" smtClean="0">
                <a:solidFill>
                  <a:schemeClr val="tx1">
                    <a:lumMod val="50000"/>
                  </a:schemeClr>
                </a:solidFill>
              </a:rPr>
              <a:t> a FD_VLAN</a:t>
            </a:r>
            <a:endParaRPr lang="fr-FR" dirty="0">
              <a:solidFill>
                <a:schemeClr val="tx1">
                  <a:lumMod val="50000"/>
                </a:schemeClr>
              </a:solidFill>
            </a:endParaRPr>
          </a:p>
        </p:txBody>
      </p:sp>
      <p:sp>
        <p:nvSpPr>
          <p:cNvPr id="3" name="Content Placeholder 2"/>
          <p:cNvSpPr>
            <a:spLocks noGrp="1"/>
          </p:cNvSpPr>
          <p:nvPr>
            <p:ph idx="4294967295"/>
          </p:nvPr>
        </p:nvSpPr>
        <p:spPr>
          <a:xfrm>
            <a:off x="228600" y="819150"/>
            <a:ext cx="8403738" cy="4324350"/>
          </a:xfrm>
          <a:prstGeom prst="rect">
            <a:avLst/>
          </a:prstGeom>
          <a:solidFill>
            <a:schemeClr val="bg1">
              <a:lumMod val="85000"/>
            </a:schemeClr>
          </a:solidFill>
        </p:spPr>
        <p:txBody>
          <a:bodyPr/>
          <a:lstStyle/>
          <a:p>
            <a:pPr>
              <a:spcBef>
                <a:spcPts val="0"/>
              </a:spcBef>
            </a:pPr>
            <a:r>
              <a:rPr lang="fr-FR" sz="800" b="1" dirty="0">
                <a:latin typeface="Courier New" panose="02070309020205020404" pitchFamily="49" charset="0"/>
                <a:cs typeface="Courier New" panose="02070309020205020404" pitchFamily="49" charset="0"/>
              </a:rPr>
              <a:t>pod2-leaf1# </a:t>
            </a:r>
            <a:r>
              <a:rPr lang="fr-FR" sz="1200" b="1" dirty="0" err="1">
                <a:solidFill>
                  <a:srgbClr val="FF0000"/>
                </a:solidFill>
                <a:latin typeface="Courier New" panose="02070309020205020404" pitchFamily="49" charset="0"/>
                <a:cs typeface="Courier New" panose="02070309020205020404" pitchFamily="49" charset="0"/>
              </a:rPr>
              <a:t>tail</a:t>
            </a:r>
            <a:r>
              <a:rPr lang="fr-FR" sz="1200" b="1" dirty="0">
                <a:solidFill>
                  <a:srgbClr val="FF0000"/>
                </a:solidFill>
                <a:latin typeface="Courier New" panose="02070309020205020404" pitchFamily="49" charset="0"/>
                <a:cs typeface="Courier New" panose="02070309020205020404" pitchFamily="49" charset="0"/>
              </a:rPr>
              <a:t> -f </a:t>
            </a:r>
            <a:r>
              <a:rPr lang="fr-FR" sz="1200" b="1" dirty="0" smtClean="0">
                <a:solidFill>
                  <a:srgbClr val="FF0000"/>
                </a:solidFill>
                <a:latin typeface="Courier New" panose="02070309020205020404" pitchFamily="49" charset="0"/>
                <a:cs typeface="Courier New" panose="02070309020205020404" pitchFamily="49" charset="0"/>
              </a:rPr>
              <a:t>/var/</a:t>
            </a:r>
            <a:r>
              <a:rPr lang="fr-FR" sz="1200" b="1" dirty="0" err="1" smtClean="0">
                <a:solidFill>
                  <a:srgbClr val="FF0000"/>
                </a:solidFill>
                <a:latin typeface="Courier New" panose="02070309020205020404" pitchFamily="49" charset="0"/>
                <a:cs typeface="Courier New" panose="02070309020205020404" pitchFamily="49" charset="0"/>
              </a:rPr>
              <a:t>sysmgr</a:t>
            </a:r>
            <a:r>
              <a:rPr lang="fr-FR" sz="1200" b="1" dirty="0" smtClean="0">
                <a:solidFill>
                  <a:srgbClr val="FF0000"/>
                </a:solidFill>
                <a:latin typeface="Courier New" panose="02070309020205020404" pitchFamily="49" charset="0"/>
                <a:cs typeface="Courier New" panose="02070309020205020404" pitchFamily="49" charset="0"/>
              </a:rPr>
              <a:t>/</a:t>
            </a:r>
            <a:r>
              <a:rPr lang="fr-FR" sz="1200" b="1" dirty="0" err="1" smtClean="0">
                <a:solidFill>
                  <a:srgbClr val="FF0000"/>
                </a:solidFill>
                <a:latin typeface="Courier New" panose="02070309020205020404" pitchFamily="49" charset="0"/>
                <a:cs typeface="Courier New" panose="02070309020205020404" pitchFamily="49" charset="0"/>
              </a:rPr>
              <a:t>tmp_logs</a:t>
            </a:r>
            <a:r>
              <a:rPr lang="fr-FR" sz="1200" b="1" dirty="0" smtClean="0">
                <a:solidFill>
                  <a:srgbClr val="FF0000"/>
                </a:solidFill>
                <a:latin typeface="Courier New" panose="02070309020205020404" pitchFamily="49" charset="0"/>
                <a:cs typeface="Courier New" panose="02070309020205020404" pitchFamily="49" charset="0"/>
              </a:rPr>
              <a:t>/eltm_trace_dump.txt</a:t>
            </a:r>
            <a:endParaRPr lang="fr-FR" sz="1200" b="1" dirty="0">
              <a:solidFill>
                <a:srgbClr val="FF0000"/>
              </a:solidFill>
              <a:latin typeface="Courier New" panose="02070309020205020404" pitchFamily="49" charset="0"/>
              <a:cs typeface="Courier New" panose="02070309020205020404" pitchFamily="49" charset="0"/>
            </a:endParaRP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16:26:09.216303419:2429:eltm_handle_vlan_create_req_rsp:1013:t] </a:t>
            </a:r>
            <a:r>
              <a:rPr lang="fr-FR" sz="800" b="1" dirty="0" err="1">
                <a:latin typeface="Courier New" panose="02070309020205020404" pitchFamily="49" charset="0"/>
                <a:cs typeface="Courier New" panose="02070309020205020404" pitchFamily="49" charset="0"/>
              </a:rPr>
              <a:t>vlan_count</a:t>
            </a:r>
            <a:r>
              <a:rPr lang="fr-FR" sz="800" b="1" dirty="0">
                <a:latin typeface="Courier New" panose="02070309020205020404" pitchFamily="49" charset="0"/>
                <a:cs typeface="Courier New" panose="02070309020205020404" pitchFamily="49" charset="0"/>
              </a:rPr>
              <a:t> = 1, </a:t>
            </a:r>
            <a:r>
              <a:rPr lang="fr-FR" sz="800" b="1" dirty="0" err="1">
                <a:latin typeface="Courier New" panose="02070309020205020404" pitchFamily="49" charset="0"/>
                <a:cs typeface="Courier New" panose="02070309020205020404" pitchFamily="49" charset="0"/>
              </a:rPr>
              <a:t>mts_msg_count</a:t>
            </a:r>
            <a:r>
              <a:rPr lang="fr-FR" sz="800" b="1" dirty="0">
                <a:latin typeface="Courier New" panose="02070309020205020404" pitchFamily="49" charset="0"/>
                <a:cs typeface="Courier New" panose="02070309020205020404" pitchFamily="49" charset="0"/>
              </a:rPr>
              <a:t> = 1[Mon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16:26:09.216306144:2430:eltm_vlan_create:5010:t] </a:t>
            </a:r>
            <a:r>
              <a:rPr lang="fr-FR" sz="800" b="1" dirty="0" err="1">
                <a:solidFill>
                  <a:srgbClr val="FF0000"/>
                </a:solidFill>
                <a:latin typeface="Courier New" panose="02070309020205020404" pitchFamily="49" charset="0"/>
                <a:cs typeface="Courier New" panose="02070309020205020404" pitchFamily="49" charset="0"/>
              </a:rPr>
              <a:t>Called</a:t>
            </a:r>
            <a:r>
              <a:rPr lang="fr-FR" sz="800" b="1" dirty="0">
                <a:solidFill>
                  <a:srgbClr val="FF0000"/>
                </a:solidFill>
                <a:latin typeface="Courier New" panose="02070309020205020404" pitchFamily="49" charset="0"/>
                <a:cs typeface="Courier New" panose="02070309020205020404" pitchFamily="49" charset="0"/>
              </a:rPr>
              <a:t> for vlan 37</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16:26:09.216398988:2431:eltm_vlan_create:5072:t] </a:t>
            </a:r>
            <a:r>
              <a:rPr lang="fr-FR" sz="800" b="1" dirty="0" err="1">
                <a:solidFill>
                  <a:srgbClr val="FF0000"/>
                </a:solidFill>
                <a:latin typeface="Courier New" panose="02070309020205020404" pitchFamily="49" charset="0"/>
                <a:cs typeface="Courier New" panose="02070309020205020404" pitchFamily="49" charset="0"/>
              </a:rPr>
              <a:t>vlan_id</a:t>
            </a:r>
            <a:r>
              <a:rPr lang="fr-FR" sz="800" b="1" dirty="0">
                <a:solidFill>
                  <a:srgbClr val="FF0000"/>
                </a:solidFill>
                <a:latin typeface="Courier New" panose="02070309020205020404" pitchFamily="49" charset="0"/>
                <a:cs typeface="Courier New" panose="02070309020205020404" pitchFamily="49" charset="0"/>
              </a:rPr>
              <a:t> 37 </a:t>
            </a:r>
            <a:r>
              <a:rPr lang="fr-FR" sz="800" b="1" dirty="0" err="1">
                <a:solidFill>
                  <a:srgbClr val="FF0000"/>
                </a:solidFill>
                <a:latin typeface="Courier New" panose="02070309020205020404" pitchFamily="49" charset="0"/>
                <a:cs typeface="Courier New" panose="02070309020205020404" pitchFamily="49" charset="0"/>
              </a:rPr>
              <a:t>sclass</a:t>
            </a:r>
            <a:r>
              <a:rPr lang="fr-FR" sz="800" b="1" dirty="0">
                <a:solidFill>
                  <a:srgbClr val="FF0000"/>
                </a:solidFill>
                <a:latin typeface="Courier New" panose="02070309020205020404" pitchFamily="49" charset="0"/>
                <a:cs typeface="Courier New" panose="02070309020205020404" pitchFamily="49" charset="0"/>
              </a:rPr>
              <a:t> 49157 scope 5 </a:t>
            </a:r>
            <a:r>
              <a:rPr lang="fr-FR" sz="800" b="1" dirty="0" err="1">
                <a:solidFill>
                  <a:srgbClr val="FF0000"/>
                </a:solidFill>
                <a:latin typeface="Courier New" panose="02070309020205020404" pitchFamily="49" charset="0"/>
                <a:cs typeface="Courier New" panose="02070309020205020404" pitchFamily="49" charset="0"/>
              </a:rPr>
              <a:t>context</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name</a:t>
            </a:r>
            <a:r>
              <a:rPr lang="fr-FR" sz="800" b="1" dirty="0">
                <a:solidFill>
                  <a:srgbClr val="FF0000"/>
                </a:solidFill>
                <a:latin typeface="Courier New" panose="02070309020205020404" pitchFamily="49" charset="0"/>
                <a:cs typeface="Courier New" panose="02070309020205020404" pitchFamily="49" charset="0"/>
              </a:rPr>
              <a:t> RD:RD </a:t>
            </a:r>
            <a:r>
              <a:rPr lang="fr-FR" sz="800" b="1" dirty="0" err="1">
                <a:solidFill>
                  <a:srgbClr val="FF0000"/>
                </a:solidFill>
                <a:latin typeface="Courier New" panose="02070309020205020404" pitchFamily="49" charset="0"/>
                <a:cs typeface="Courier New" panose="02070309020205020404" pitchFamily="49" charset="0"/>
              </a:rPr>
              <a:t>context_id</a:t>
            </a:r>
            <a:r>
              <a:rPr lang="fr-FR" sz="800" b="1" dirty="0">
                <a:solidFill>
                  <a:srgbClr val="FF0000"/>
                </a:solidFill>
                <a:latin typeface="Courier New" panose="02070309020205020404" pitchFamily="49" charset="0"/>
                <a:cs typeface="Courier New" panose="02070309020205020404" pitchFamily="49" charset="0"/>
              </a:rPr>
              <a:t> 6</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smtClean="0">
                <a:latin typeface="Courier New" panose="02070309020205020404" pitchFamily="49" charset="0"/>
                <a:cs typeface="Courier New" panose="02070309020205020404" pitchFamily="49" charset="0"/>
              </a:rPr>
              <a:t>Dec</a:t>
            </a:r>
            <a:r>
              <a:rPr lang="fr-FR" sz="800" b="1" dirty="0" smtClean="0">
                <a:latin typeface="Courier New" panose="02070309020205020404" pitchFamily="49" charset="0"/>
                <a:cs typeface="Courier New" panose="02070309020205020404" pitchFamily="49" charset="0"/>
              </a:rPr>
              <a:t> </a:t>
            </a:r>
            <a:r>
              <a:rPr lang="fr-FR" sz="800" b="1" dirty="0">
                <a:latin typeface="Courier New" panose="02070309020205020404" pitchFamily="49" charset="0"/>
                <a:cs typeface="Courier New" panose="02070309020205020404" pitchFamily="49" charset="0"/>
              </a:rPr>
              <a:t>29 16:26:09.216411484:2432:eltm_vlan_create:5082:t] </a:t>
            </a:r>
            <a:r>
              <a:rPr lang="fr-FR" sz="800" b="1" dirty="0" err="1">
                <a:latin typeface="Courier New" panose="02070309020205020404" pitchFamily="49" charset="0"/>
                <a:cs typeface="Courier New" panose="02070309020205020404" pitchFamily="49" charset="0"/>
              </a:rPr>
              <a:t>vlan_id</a:t>
            </a:r>
            <a:r>
              <a:rPr lang="fr-FR" sz="800" b="1" dirty="0">
                <a:latin typeface="Courier New" panose="02070309020205020404" pitchFamily="49" charset="0"/>
                <a:cs typeface="Courier New" panose="02070309020205020404" pitchFamily="49" charset="0"/>
              </a:rPr>
              <a:t>=37 </a:t>
            </a:r>
            <a:r>
              <a:rPr lang="fr-FR" sz="800" b="1" dirty="0" err="1">
                <a:latin typeface="Courier New" panose="02070309020205020404" pitchFamily="49" charset="0"/>
                <a:cs typeface="Courier New" panose="02070309020205020404" pitchFamily="49" charset="0"/>
              </a:rPr>
              <a:t>returns</a:t>
            </a:r>
            <a:r>
              <a:rPr lang="fr-FR" sz="800" b="1" dirty="0">
                <a:latin typeface="Courier New" panose="02070309020205020404" pitchFamily="49" charset="0"/>
                <a:cs typeface="Courier New" panose="02070309020205020404" pitchFamily="49" charset="0"/>
              </a:rPr>
              <a:t> mode </a:t>
            </a:r>
            <a:r>
              <a:rPr lang="fr-FR" sz="800" b="1" dirty="0" err="1">
                <a:latin typeface="Courier New" panose="02070309020205020404" pitchFamily="49" charset="0"/>
                <a:cs typeface="Courier New" panose="02070309020205020404" pitchFamily="49" charset="0"/>
              </a:rPr>
              <a:t>untagged</a:t>
            </a:r>
            <a:r>
              <a:rPr lang="fr-FR" sz="800" b="1" dirty="0">
                <a:latin typeface="Courier New" panose="02070309020205020404" pitchFamily="49" charset="0"/>
                <a:cs typeface="Courier New" panose="02070309020205020404" pitchFamily="49" charset="0"/>
              </a:rPr>
              <a:t>=0</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16:26:09.216457071:2433:eltm_kic_vlan_add:673:t] </a:t>
            </a:r>
            <a:r>
              <a:rPr lang="fr-FR" sz="800" b="1" dirty="0" err="1">
                <a:latin typeface="Courier New" panose="02070309020205020404" pitchFamily="49" charset="0"/>
                <a:cs typeface="Courier New" panose="02070309020205020404" pitchFamily="49" charset="0"/>
              </a:rPr>
              <a:t>kcache_vlan_add</a:t>
            </a:r>
            <a:r>
              <a:rPr lang="fr-FR" sz="800" b="1" dirty="0">
                <a:latin typeface="Courier New" panose="02070309020205020404" pitchFamily="49" charset="0"/>
                <a:cs typeface="Courier New" panose="02070309020205020404" pitchFamily="49" charset="0"/>
              </a:rPr>
              <a:t> for pi-vlan=37, </a:t>
            </a:r>
            <a:r>
              <a:rPr lang="fr-FR" sz="800" b="1" dirty="0" err="1">
                <a:latin typeface="Courier New" panose="02070309020205020404" pitchFamily="49" charset="0"/>
                <a:cs typeface="Courier New" panose="02070309020205020404" pitchFamily="49" charset="0"/>
              </a:rPr>
              <a:t>hw_vlan_id</a:t>
            </a:r>
            <a:r>
              <a:rPr lang="fr-FR" sz="800" b="1" dirty="0">
                <a:latin typeface="Courier New" panose="02070309020205020404" pitchFamily="49" charset="0"/>
                <a:cs typeface="Courier New" panose="02070309020205020404" pitchFamily="49" charset="0"/>
              </a:rPr>
              <a:t>=17</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16:26:09.216458487:2434:eltm_handle_vlan_create_req_rsp:1054:t] index 0, vlan 37, </a:t>
            </a:r>
            <a:r>
              <a:rPr lang="fr-FR" sz="800" b="1" dirty="0" err="1">
                <a:latin typeface="Courier New" panose="02070309020205020404" pitchFamily="49" charset="0"/>
                <a:cs typeface="Courier New" panose="02070309020205020404" pitchFamily="49" charset="0"/>
              </a:rPr>
              <a:t>hw_vlan</a:t>
            </a:r>
            <a:r>
              <a:rPr lang="fr-FR" sz="800" b="1" dirty="0">
                <a:latin typeface="Courier New" panose="02070309020205020404" pitchFamily="49" charset="0"/>
                <a:cs typeface="Courier New" panose="02070309020205020404" pitchFamily="49" charset="0"/>
              </a:rPr>
              <a:t> 17, </a:t>
            </a:r>
            <a:r>
              <a:rPr lang="fr-FR" sz="800" b="1" dirty="0" err="1">
                <a:latin typeface="Courier New" panose="02070309020205020404" pitchFamily="49" charset="0"/>
                <a:cs typeface="Courier New" panose="02070309020205020404" pitchFamily="49" charset="0"/>
              </a:rPr>
              <a:t>vlan_type</a:t>
            </a:r>
            <a:r>
              <a:rPr lang="fr-FR" sz="800" b="1" dirty="0">
                <a:latin typeface="Courier New" panose="02070309020205020404" pitchFamily="49" charset="0"/>
                <a:cs typeface="Courier New" panose="02070309020205020404" pitchFamily="49" charset="0"/>
              </a:rPr>
              <a:t> 11,</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16:26:09.216459385:2435:eltm_handle_vlan_create_req_rsp:1058:t] vlan 37, </a:t>
            </a:r>
            <a:r>
              <a:rPr lang="fr-FR" sz="800" b="1" dirty="0" err="1">
                <a:latin typeface="Courier New" panose="02070309020205020404" pitchFamily="49" charset="0"/>
                <a:cs typeface="Courier New" panose="02070309020205020404" pitchFamily="49" charset="0"/>
              </a:rPr>
              <a:t>ac_en_type</a:t>
            </a:r>
            <a:r>
              <a:rPr lang="fr-FR" sz="800" b="1" dirty="0">
                <a:latin typeface="Courier New" panose="02070309020205020404" pitchFamily="49" charset="0"/>
                <a:cs typeface="Courier New" panose="02070309020205020404" pitchFamily="49" charset="0"/>
              </a:rPr>
              <a:t> 0, </a:t>
            </a:r>
            <a:r>
              <a:rPr lang="fr-FR" sz="800" b="1" dirty="0" err="1">
                <a:latin typeface="Courier New" panose="02070309020205020404" pitchFamily="49" charset="0"/>
                <a:cs typeface="Courier New" panose="02070309020205020404" pitchFamily="49" charset="0"/>
              </a:rPr>
              <a:t>ac_en_val</a:t>
            </a:r>
            <a:r>
              <a:rPr lang="fr-FR" sz="800" b="1" dirty="0">
                <a:latin typeface="Courier New" panose="02070309020205020404" pitchFamily="49" charset="0"/>
                <a:cs typeface="Courier New" panose="02070309020205020404" pitchFamily="49" charset="0"/>
              </a:rPr>
              <a:t> 0, </a:t>
            </a:r>
            <a:r>
              <a:rPr lang="fr-FR" sz="800" b="1" dirty="0" err="1">
                <a:latin typeface="Courier New" panose="02070309020205020404" pitchFamily="49" charset="0"/>
                <a:cs typeface="Courier New" panose="02070309020205020404" pitchFamily="49" charset="0"/>
              </a:rPr>
              <a:t>fa_en_type</a:t>
            </a:r>
            <a:r>
              <a:rPr lang="fr-FR" sz="800" b="1" dirty="0">
                <a:latin typeface="Courier New" panose="02070309020205020404" pitchFamily="49" charset="0"/>
                <a:cs typeface="Courier New" panose="02070309020205020404" pitchFamily="49" charset="0"/>
              </a:rPr>
              <a:t> 2, </a:t>
            </a:r>
            <a:r>
              <a:rPr lang="fr-FR" sz="800" b="1" dirty="0" err="1">
                <a:latin typeface="Courier New" panose="02070309020205020404" pitchFamily="49" charset="0"/>
                <a:cs typeface="Courier New" panose="02070309020205020404" pitchFamily="49" charset="0"/>
              </a:rPr>
              <a:t>fa_en_val</a:t>
            </a:r>
            <a:r>
              <a:rPr lang="fr-FR" sz="800" b="1" dirty="0">
                <a:latin typeface="Courier New" panose="02070309020205020404" pitchFamily="49" charset="0"/>
                <a:cs typeface="Courier New" panose="02070309020205020404" pitchFamily="49" charset="0"/>
              </a:rPr>
              <a:t> 15957972, </a:t>
            </a:r>
            <a:r>
              <a:rPr lang="fr-FR" sz="800" b="1" dirty="0" err="1">
                <a:latin typeface="Courier New" panose="02070309020205020404" pitchFamily="49" charset="0"/>
                <a:cs typeface="Courier New" panose="02070309020205020404" pitchFamily="49" charset="0"/>
              </a:rPr>
              <a:t>untagged</a:t>
            </a:r>
            <a:r>
              <a:rPr lang="fr-FR" sz="800" b="1" dirty="0">
                <a:latin typeface="Courier New" panose="02070309020205020404" pitchFamily="49" charset="0"/>
                <a:cs typeface="Courier New" panose="02070309020205020404" pitchFamily="49" charset="0"/>
              </a:rPr>
              <a:t> 0</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16:26:09.219508726:2436:eltm_handle_im_if_created:3858:t] </a:t>
            </a:r>
            <a:r>
              <a:rPr lang="fr-FR" sz="800" b="1" dirty="0" err="1">
                <a:latin typeface="Courier New" panose="02070309020205020404" pitchFamily="49" charset="0"/>
                <a:cs typeface="Courier New" panose="02070309020205020404" pitchFamily="49" charset="0"/>
              </a:rPr>
              <a:t>Received</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im_if_create</a:t>
            </a:r>
            <a:r>
              <a:rPr lang="fr-FR" sz="800" b="1" dirty="0">
                <a:latin typeface="Courier New" panose="02070309020205020404" pitchFamily="49" charset="0"/>
                <a:cs typeface="Courier New" panose="02070309020205020404" pitchFamily="49" charset="0"/>
              </a:rPr>
              <a:t> for </a:t>
            </a:r>
            <a:r>
              <a:rPr lang="fr-FR" sz="800" b="1" dirty="0" err="1">
                <a:latin typeface="Courier New" panose="02070309020205020404" pitchFamily="49" charset="0"/>
                <a:cs typeface="Courier New" panose="02070309020205020404" pitchFamily="49" charset="0"/>
              </a:rPr>
              <a:t>num_intf</a:t>
            </a:r>
            <a:r>
              <a:rPr lang="fr-FR" sz="800" b="1" dirty="0">
                <a:latin typeface="Courier New" panose="02070309020205020404" pitchFamily="49" charset="0"/>
                <a:cs typeface="Courier New" panose="02070309020205020404" pitchFamily="49" charset="0"/>
              </a:rPr>
              <a:t> = 1</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16:26:09.219513734:2437:eltm_handle_im_if_created:3873:t] Handling IF </a:t>
            </a:r>
            <a:r>
              <a:rPr lang="fr-FR" sz="800" b="1" dirty="0" err="1">
                <a:latin typeface="Courier New" panose="02070309020205020404" pitchFamily="49" charset="0"/>
                <a:cs typeface="Courier New" panose="02070309020205020404" pitchFamily="49" charset="0"/>
              </a:rPr>
              <a:t>Create</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Request</a:t>
            </a:r>
            <a:r>
              <a:rPr lang="fr-FR" sz="800" b="1" dirty="0">
                <a:latin typeface="Courier New" panose="02070309020205020404" pitchFamily="49" charset="0"/>
                <a:cs typeface="Courier New" panose="02070309020205020404" pitchFamily="49" charset="0"/>
              </a:rPr>
              <a:t> for </a:t>
            </a:r>
            <a:r>
              <a:rPr lang="fr-FR" sz="800" b="1" dirty="0" err="1">
                <a:latin typeface="Courier New" panose="02070309020205020404" pitchFamily="49" charset="0"/>
                <a:cs typeface="Courier New" panose="02070309020205020404" pitchFamily="49" charset="0"/>
              </a:rPr>
              <a:t>Intf</a:t>
            </a:r>
            <a:r>
              <a:rPr lang="fr-FR" sz="800" b="1" dirty="0">
                <a:latin typeface="Courier New" panose="02070309020205020404" pitchFamily="49" charset="0"/>
                <a:cs typeface="Courier New" panose="02070309020205020404" pitchFamily="49" charset="0"/>
              </a:rPr>
              <a:t> = Vlan37</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16:26:09.219514766:2438:eltm_intf_create:4920:t] </a:t>
            </a:r>
            <a:r>
              <a:rPr lang="fr-FR" sz="800" b="1" dirty="0" err="1">
                <a:latin typeface="Courier New" panose="02070309020205020404" pitchFamily="49" charset="0"/>
                <a:cs typeface="Courier New" panose="02070309020205020404" pitchFamily="49" charset="0"/>
              </a:rPr>
              <a:t>Called</a:t>
            </a:r>
            <a:r>
              <a:rPr lang="fr-FR" sz="800" b="1" dirty="0">
                <a:latin typeface="Courier New" panose="02070309020205020404" pitchFamily="49" charset="0"/>
                <a:cs typeface="Courier New" panose="02070309020205020404" pitchFamily="49" charset="0"/>
              </a:rPr>
              <a:t> for interface </a:t>
            </a:r>
            <a:r>
              <a:rPr lang="fr-FR" sz="800" b="1" dirty="0" smtClean="0">
                <a:latin typeface="Courier New" panose="02070309020205020404" pitchFamily="49" charset="0"/>
                <a:cs typeface="Courier New" panose="02070309020205020404" pitchFamily="49" charset="0"/>
              </a:rPr>
              <a:t>Vlan37</a:t>
            </a:r>
          </a:p>
          <a:p>
            <a:pPr>
              <a:spcBef>
                <a:spcPts val="0"/>
              </a:spcBef>
            </a:pPr>
            <a:r>
              <a:rPr lang="fr-FR" sz="800" b="1" dirty="0" smtClean="0">
                <a:latin typeface="Courier New" panose="02070309020205020404" pitchFamily="49" charset="0"/>
                <a:cs typeface="Courier New" panose="02070309020205020404" pitchFamily="49" charset="0"/>
              </a:rPr>
              <a:t>..</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16:26:09.272811817:2489:eltm_handle_svi_state:4091:t] </a:t>
            </a:r>
            <a:r>
              <a:rPr lang="fr-FR" sz="800" b="1" dirty="0" err="1">
                <a:solidFill>
                  <a:srgbClr val="FF0000"/>
                </a:solidFill>
                <a:latin typeface="Courier New" panose="02070309020205020404" pitchFamily="49" charset="0"/>
                <a:cs typeface="Courier New" panose="02070309020205020404" pitchFamily="49" charset="0"/>
              </a:rPr>
              <a:t>Received</a:t>
            </a:r>
            <a:r>
              <a:rPr lang="fr-FR" sz="800" b="1" dirty="0">
                <a:solidFill>
                  <a:srgbClr val="FF0000"/>
                </a:solidFill>
                <a:latin typeface="Courier New" panose="02070309020205020404" pitchFamily="49" charset="0"/>
                <a:cs typeface="Courier New" panose="02070309020205020404" pitchFamily="49" charset="0"/>
              </a:rPr>
              <a:t> SVI state </a:t>
            </a:r>
            <a:r>
              <a:rPr lang="fr-FR" sz="800" b="1" dirty="0" err="1">
                <a:solidFill>
                  <a:srgbClr val="FF0000"/>
                </a:solidFill>
                <a:latin typeface="Courier New" panose="02070309020205020404" pitchFamily="49" charset="0"/>
                <a:cs typeface="Courier New" panose="02070309020205020404" pitchFamily="49" charset="0"/>
              </a:rPr>
              <a:t>Request</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with</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num_intf</a:t>
            </a:r>
            <a:r>
              <a:rPr lang="fr-FR" sz="800" b="1" dirty="0">
                <a:solidFill>
                  <a:srgbClr val="FF0000"/>
                </a:solidFill>
                <a:latin typeface="Courier New" panose="02070309020205020404" pitchFamily="49" charset="0"/>
                <a:cs typeface="Courier New" panose="02070309020205020404" pitchFamily="49" charset="0"/>
              </a:rPr>
              <a:t> = 1</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16:26:09.272815515:2490:eltm_handle_svi_state:4106:t] </a:t>
            </a:r>
            <a:r>
              <a:rPr lang="fr-FR" sz="800" b="1" dirty="0" err="1">
                <a:solidFill>
                  <a:srgbClr val="FF0000"/>
                </a:solidFill>
                <a:latin typeface="Courier New" panose="02070309020205020404" pitchFamily="49" charset="0"/>
                <a:cs typeface="Courier New" panose="02070309020205020404" pitchFamily="49" charset="0"/>
              </a:rPr>
              <a:t>Received</a:t>
            </a:r>
            <a:r>
              <a:rPr lang="fr-FR" sz="800" b="1" dirty="0">
                <a:solidFill>
                  <a:srgbClr val="FF0000"/>
                </a:solidFill>
                <a:latin typeface="Courier New" panose="02070309020205020404" pitchFamily="49" charset="0"/>
                <a:cs typeface="Courier New" panose="02070309020205020404" pitchFamily="49" charset="0"/>
              </a:rPr>
              <a:t>  SVI UP for Interface Vlan37</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16:26:09.272850521:2491:eltm_query_for_l3_mtu:191:t] Interface Vlan37 L3 MTU 9000</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16:26:09.272943332:2492:eltm_query_for_vrf_id:230:t] Interface Vlan37 </a:t>
            </a:r>
            <a:r>
              <a:rPr lang="fr-FR" sz="800" b="1" dirty="0" err="1">
                <a:latin typeface="Courier New" panose="02070309020205020404" pitchFamily="49" charset="0"/>
                <a:cs typeface="Courier New" panose="02070309020205020404" pitchFamily="49" charset="0"/>
              </a:rPr>
              <a:t>Context_Id</a:t>
            </a:r>
            <a:r>
              <a:rPr lang="fr-FR" sz="800" b="1" dirty="0">
                <a:latin typeface="Courier New" panose="02070309020205020404" pitchFamily="49" charset="0"/>
                <a:cs typeface="Courier New" panose="02070309020205020404" pitchFamily="49" charset="0"/>
              </a:rPr>
              <a:t> 6 </a:t>
            </a:r>
            <a:r>
              <a:rPr lang="fr-FR" sz="800" b="1" dirty="0" err="1">
                <a:latin typeface="Courier New" panose="02070309020205020404" pitchFamily="49" charset="0"/>
                <a:cs typeface="Courier New" panose="02070309020205020404" pitchFamily="49" charset="0"/>
              </a:rPr>
              <a:t>Vrf_Id</a:t>
            </a:r>
            <a:r>
              <a:rPr lang="fr-FR" sz="800" b="1" dirty="0">
                <a:latin typeface="Courier New" panose="02070309020205020404" pitchFamily="49" charset="0"/>
                <a:cs typeface="Courier New" panose="02070309020205020404" pitchFamily="49" charset="0"/>
              </a:rPr>
              <a:t> 4</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16:26:09.272944970:2493:eltm_add_intf_to_vrf_list:917:t] </a:t>
            </a:r>
            <a:r>
              <a:rPr lang="fr-FR" sz="800" b="1" dirty="0" err="1">
                <a:latin typeface="Courier New" panose="02070309020205020404" pitchFamily="49" charset="0"/>
                <a:cs typeface="Courier New" panose="02070309020205020404" pitchFamily="49" charset="0"/>
              </a:rPr>
              <a:t>eltm_add_intf_to_vrf_list</a:t>
            </a:r>
            <a:r>
              <a:rPr lang="fr-FR" sz="800" b="1" dirty="0">
                <a:latin typeface="Courier New" panose="02070309020205020404" pitchFamily="49" charset="0"/>
                <a:cs typeface="Courier New" panose="02070309020205020404" pitchFamily="49" charset="0"/>
              </a:rPr>
              <a:t>: Vlan37 to </a:t>
            </a:r>
            <a:r>
              <a:rPr lang="fr-FR" sz="800" b="1" dirty="0" err="1">
                <a:latin typeface="Courier New" panose="02070309020205020404" pitchFamily="49" charset="0"/>
                <a:cs typeface="Courier New" panose="02070309020205020404" pitchFamily="49" charset="0"/>
              </a:rPr>
              <a:t>vrf_id</a:t>
            </a:r>
            <a:r>
              <a:rPr lang="fr-FR" sz="800" b="1" dirty="0">
                <a:latin typeface="Courier New" panose="02070309020205020404" pitchFamily="49" charset="0"/>
                <a:cs typeface="Courier New" panose="02070309020205020404" pitchFamily="49" charset="0"/>
              </a:rPr>
              <a:t> 4 count 5</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16:26:09.272962612:2494:eltm_get_if_router_mac:130:t] </a:t>
            </a:r>
            <a:r>
              <a:rPr lang="fr-FR" sz="800" b="1" dirty="0" err="1">
                <a:latin typeface="Courier New" panose="02070309020205020404" pitchFamily="49" charset="0"/>
                <a:cs typeface="Courier New" panose="02070309020205020404" pitchFamily="49" charset="0"/>
              </a:rPr>
              <a:t>Query</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returned</a:t>
            </a:r>
            <a:r>
              <a:rPr lang="fr-FR" sz="800" b="1" dirty="0">
                <a:latin typeface="Courier New" panose="02070309020205020404" pitchFamily="49" charset="0"/>
                <a:cs typeface="Courier New" panose="02070309020205020404" pitchFamily="49" charset="0"/>
              </a:rPr>
              <a:t> If Vlan37 Router-MAC: 00:22:bd:f8:19:ff</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16:26:09.273131668:2495:eltm_kic_svi_if_up:1158:t] </a:t>
            </a:r>
            <a:r>
              <a:rPr lang="fr-FR" sz="800" b="1" dirty="0" err="1">
                <a:latin typeface="Courier New" panose="02070309020205020404" pitchFamily="49" charset="0"/>
                <a:cs typeface="Courier New" panose="02070309020205020404" pitchFamily="49" charset="0"/>
              </a:rPr>
              <a:t>eltm_kic_svi_if_up</a:t>
            </a:r>
            <a:r>
              <a:rPr lang="fr-FR" sz="800" b="1" dirty="0">
                <a:latin typeface="Courier New" panose="02070309020205020404" pitchFamily="49" charset="0"/>
                <a:cs typeface="Courier New" panose="02070309020205020404" pitchFamily="49" charset="0"/>
              </a:rPr>
              <a:t>, UP </a:t>
            </a:r>
            <a:r>
              <a:rPr lang="fr-FR" sz="800" b="1" dirty="0" err="1">
                <a:latin typeface="Courier New" panose="02070309020205020404" pitchFamily="49" charset="0"/>
                <a:cs typeface="Courier New" panose="02070309020205020404" pitchFamily="49" charset="0"/>
              </a:rPr>
              <a:t>kcache_if_add</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done</a:t>
            </a:r>
            <a:r>
              <a:rPr lang="fr-FR" sz="800" b="1" dirty="0">
                <a:latin typeface="Courier New" panose="02070309020205020404" pitchFamily="49" charset="0"/>
                <a:cs typeface="Courier New" panose="02070309020205020404" pitchFamily="49" charset="0"/>
              </a:rPr>
              <a:t> for  Vlan37 IOD 14</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16:26:09.273160903:2496:eltm_kic_vlan_update_if:508:t] SVI State 1 </a:t>
            </a:r>
            <a:r>
              <a:rPr lang="fr-FR" sz="800" b="1" dirty="0" err="1">
                <a:latin typeface="Courier New" panose="02070309020205020404" pitchFamily="49" charset="0"/>
                <a:cs typeface="Courier New" panose="02070309020205020404" pitchFamily="49" charset="0"/>
              </a:rPr>
              <a:t>kcache_vlan_add</a:t>
            </a:r>
            <a:r>
              <a:rPr lang="fr-FR" sz="800" b="1" dirty="0">
                <a:latin typeface="Courier New" panose="02070309020205020404" pitchFamily="49" charset="0"/>
                <a:cs typeface="Courier New" panose="02070309020205020404" pitchFamily="49" charset="0"/>
              </a:rPr>
              <a:t> for PI </a:t>
            </a:r>
            <a:r>
              <a:rPr lang="fr-FR" sz="800" b="1" dirty="0" err="1">
                <a:latin typeface="Courier New" panose="02070309020205020404" pitchFamily="49" charset="0"/>
                <a:cs typeface="Courier New" panose="02070309020205020404" pitchFamily="49" charset="0"/>
              </a:rPr>
              <a:t>Vlan_id</a:t>
            </a:r>
            <a:r>
              <a:rPr lang="fr-FR" sz="800" b="1" dirty="0">
                <a:latin typeface="Courier New" panose="02070309020205020404" pitchFamily="49" charset="0"/>
                <a:cs typeface="Courier New" panose="02070309020205020404" pitchFamily="49" charset="0"/>
              </a:rPr>
              <a:t> 37, </a:t>
            </a:r>
            <a:r>
              <a:rPr lang="fr-FR" sz="800" b="1" dirty="0" err="1">
                <a:latin typeface="Courier New" panose="02070309020205020404" pitchFamily="49" charset="0"/>
                <a:cs typeface="Courier New" panose="02070309020205020404" pitchFamily="49" charset="0"/>
              </a:rPr>
              <a:t>HW_Vlan_id</a:t>
            </a:r>
            <a:r>
              <a:rPr lang="fr-FR" sz="800" b="1" dirty="0">
                <a:latin typeface="Courier New" panose="02070309020205020404" pitchFamily="49" charset="0"/>
                <a:cs typeface="Courier New" panose="02070309020205020404" pitchFamily="49" charset="0"/>
              </a:rPr>
              <a:t> 17</a:t>
            </a:r>
          </a:p>
          <a:p>
            <a:pPr>
              <a:spcBef>
                <a:spcPts val="0"/>
              </a:spcBef>
            </a:pPr>
            <a:r>
              <a:rPr lang="fr-FR" sz="800" b="1" dirty="0">
                <a:latin typeface="Courier New" panose="02070309020205020404" pitchFamily="49" charset="0"/>
                <a:cs typeface="Courier New" panose="02070309020205020404" pitchFamily="49" charset="0"/>
              </a:rPr>
              <a:t>[Mon </a:t>
            </a:r>
            <a:r>
              <a:rPr lang="fr-FR" sz="800" b="1" dirty="0" err="1">
                <a:latin typeface="Courier New" panose="02070309020205020404" pitchFamily="49" charset="0"/>
                <a:cs typeface="Courier New" panose="02070309020205020404" pitchFamily="49" charset="0"/>
              </a:rPr>
              <a:t>Dec</a:t>
            </a:r>
            <a:r>
              <a:rPr lang="fr-FR" sz="800" b="1" dirty="0">
                <a:latin typeface="Courier New" panose="02070309020205020404" pitchFamily="49" charset="0"/>
                <a:cs typeface="Courier New" panose="02070309020205020404" pitchFamily="49" charset="0"/>
              </a:rPr>
              <a:t> 29 16:26:09.273163439:2497:eltm_handle_svi_state:4124:t] </a:t>
            </a:r>
            <a:r>
              <a:rPr lang="fr-FR" sz="800" b="1" dirty="0" err="1">
                <a:latin typeface="Courier New" panose="02070309020205020404" pitchFamily="49" charset="0"/>
                <a:cs typeface="Courier New" panose="02070309020205020404" pitchFamily="49" charset="0"/>
              </a:rPr>
              <a:t>status</a:t>
            </a:r>
            <a:r>
              <a:rPr lang="fr-FR" sz="800" b="1" dirty="0">
                <a:latin typeface="Courier New" panose="02070309020205020404" pitchFamily="49" charset="0"/>
                <a:cs typeface="Courier New" panose="02070309020205020404" pitchFamily="49" charset="0"/>
              </a:rPr>
              <a:t> SUCCESS</a:t>
            </a:r>
          </a:p>
          <a:p>
            <a:pPr>
              <a:spcBef>
                <a:spcPts val="0"/>
              </a:spcBef>
            </a:pPr>
            <a:endParaRPr lang="fr-FR" dirty="0"/>
          </a:p>
        </p:txBody>
      </p:sp>
      <p:sp>
        <p:nvSpPr>
          <p:cNvPr id="4" name="TextBox 3"/>
          <p:cNvSpPr txBox="1"/>
          <p:nvPr/>
        </p:nvSpPr>
        <p:spPr>
          <a:xfrm>
            <a:off x="560294" y="4004968"/>
            <a:ext cx="8001000" cy="313932"/>
          </a:xfrm>
          <a:prstGeom prst="rect">
            <a:avLst/>
          </a:prstGeom>
          <a:solidFill>
            <a:srgbClr val="FFFFCC"/>
          </a:solidFill>
        </p:spPr>
        <p:txBody>
          <a:bodyPr wrap="square" rtlCol="0">
            <a:spAutoFit/>
          </a:bodyPr>
          <a:lstStyle/>
          <a:p>
            <a:pPr>
              <a:lnSpc>
                <a:spcPct val="90000"/>
              </a:lnSpc>
              <a:spcBef>
                <a:spcPts val="600"/>
              </a:spcBef>
            </a:pPr>
            <a:r>
              <a:rPr lang="fr-FR" sz="1600" dirty="0" smtClean="0">
                <a:solidFill>
                  <a:srgbClr val="000000"/>
                </a:solidFill>
              </a:rPr>
              <a:t>ELTM </a:t>
            </a:r>
            <a:r>
              <a:rPr lang="fr-FR" sz="1600" dirty="0" err="1" smtClean="0">
                <a:solidFill>
                  <a:srgbClr val="000000"/>
                </a:solidFill>
              </a:rPr>
              <a:t>learn</a:t>
            </a:r>
            <a:r>
              <a:rPr lang="fr-FR" sz="1600" dirty="0">
                <a:solidFill>
                  <a:srgbClr val="000000"/>
                </a:solidFill>
              </a:rPr>
              <a:t> </a:t>
            </a:r>
            <a:r>
              <a:rPr lang="fr-FR" sz="1600" dirty="0" err="1" smtClean="0">
                <a:solidFill>
                  <a:srgbClr val="000000"/>
                </a:solidFill>
              </a:rPr>
              <a:t>from</a:t>
            </a:r>
            <a:r>
              <a:rPr lang="fr-FR" sz="1600" dirty="0" smtClean="0">
                <a:solidFill>
                  <a:srgbClr val="000000"/>
                </a:solidFill>
              </a:rPr>
              <a:t> vlan </a:t>
            </a:r>
            <a:r>
              <a:rPr lang="fr-FR" sz="1600" dirty="0" err="1" smtClean="0">
                <a:solidFill>
                  <a:srgbClr val="000000"/>
                </a:solidFill>
              </a:rPr>
              <a:t>mgr</a:t>
            </a:r>
            <a:r>
              <a:rPr lang="fr-FR" sz="1600" dirty="0" smtClean="0">
                <a:solidFill>
                  <a:srgbClr val="000000"/>
                </a:solidFill>
              </a:rPr>
              <a:t> </a:t>
            </a:r>
            <a:r>
              <a:rPr lang="fr-FR" sz="1600" dirty="0" err="1" smtClean="0">
                <a:solidFill>
                  <a:srgbClr val="000000"/>
                </a:solidFill>
              </a:rPr>
              <a:t>it</a:t>
            </a:r>
            <a:r>
              <a:rPr lang="fr-FR" sz="1600" dirty="0" smtClean="0">
                <a:solidFill>
                  <a:srgbClr val="000000"/>
                </a:solidFill>
              </a:rPr>
              <a:t> </a:t>
            </a:r>
            <a:r>
              <a:rPr lang="fr-FR" sz="1600" dirty="0" err="1" smtClean="0">
                <a:solidFill>
                  <a:srgbClr val="000000"/>
                </a:solidFill>
              </a:rPr>
              <a:t>needs</a:t>
            </a:r>
            <a:r>
              <a:rPr lang="fr-FR" sz="1600" dirty="0" smtClean="0">
                <a:solidFill>
                  <a:srgbClr val="000000"/>
                </a:solidFill>
              </a:rPr>
              <a:t> to </a:t>
            </a:r>
            <a:r>
              <a:rPr lang="fr-FR" sz="1600" dirty="0" err="1" smtClean="0">
                <a:solidFill>
                  <a:srgbClr val="000000"/>
                </a:solidFill>
              </a:rPr>
              <a:t>create</a:t>
            </a:r>
            <a:r>
              <a:rPr lang="fr-FR" sz="1600" dirty="0" smtClean="0">
                <a:solidFill>
                  <a:srgbClr val="000000"/>
                </a:solidFill>
              </a:rPr>
              <a:t> vlan 37 in </a:t>
            </a:r>
            <a:r>
              <a:rPr lang="fr-FR" sz="1600" dirty="0" err="1" smtClean="0">
                <a:solidFill>
                  <a:srgbClr val="000000"/>
                </a:solidFill>
              </a:rPr>
              <a:t>context</a:t>
            </a:r>
            <a:r>
              <a:rPr lang="fr-FR" sz="1600" dirty="0" smtClean="0">
                <a:solidFill>
                  <a:srgbClr val="000000"/>
                </a:solidFill>
              </a:rPr>
              <a:t> (</a:t>
            </a:r>
            <a:r>
              <a:rPr lang="fr-FR" sz="1600" dirty="0" err="1" smtClean="0">
                <a:solidFill>
                  <a:srgbClr val="000000"/>
                </a:solidFill>
              </a:rPr>
              <a:t>vrf</a:t>
            </a:r>
            <a:r>
              <a:rPr lang="fr-FR" sz="1600" dirty="0" smtClean="0">
                <a:solidFill>
                  <a:srgbClr val="000000"/>
                </a:solidFill>
              </a:rPr>
              <a:t>) RD:RD</a:t>
            </a:r>
          </a:p>
        </p:txBody>
      </p:sp>
      <p:cxnSp>
        <p:nvCxnSpPr>
          <p:cNvPr id="5" name="Straight Arrow Connector 4"/>
          <p:cNvCxnSpPr/>
          <p:nvPr/>
        </p:nvCxnSpPr>
        <p:spPr>
          <a:xfrm>
            <a:off x="8675489" y="1241854"/>
            <a:ext cx="0" cy="3645243"/>
          </a:xfrm>
          <a:prstGeom prst="straightConnector1">
            <a:avLst/>
          </a:prstGeom>
          <a:ln w="79375"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87072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solidFill>
                  <a:schemeClr val="tx1">
                    <a:lumMod val="50000"/>
                  </a:schemeClr>
                </a:solidFill>
              </a:rPr>
              <a:t>ELTMC log </a:t>
            </a:r>
            <a:r>
              <a:rPr lang="fr-FR" dirty="0" err="1" smtClean="0">
                <a:solidFill>
                  <a:schemeClr val="tx1">
                    <a:lumMod val="50000"/>
                  </a:schemeClr>
                </a:solidFill>
              </a:rPr>
              <a:t>when</a:t>
            </a:r>
            <a:r>
              <a:rPr lang="fr-FR" dirty="0" smtClean="0">
                <a:solidFill>
                  <a:schemeClr val="tx1">
                    <a:lumMod val="50000"/>
                  </a:schemeClr>
                </a:solidFill>
              </a:rPr>
              <a:t> </a:t>
            </a:r>
            <a:r>
              <a:rPr lang="fr-FR" dirty="0" err="1" smtClean="0">
                <a:solidFill>
                  <a:schemeClr val="tx1">
                    <a:lumMod val="50000"/>
                  </a:schemeClr>
                </a:solidFill>
              </a:rPr>
              <a:t>creating</a:t>
            </a:r>
            <a:r>
              <a:rPr lang="fr-FR" dirty="0" smtClean="0">
                <a:solidFill>
                  <a:schemeClr val="tx1">
                    <a:lumMod val="50000"/>
                  </a:schemeClr>
                </a:solidFill>
              </a:rPr>
              <a:t> a FD_VLAN</a:t>
            </a:r>
            <a:endParaRPr lang="fr-FR" dirty="0">
              <a:solidFill>
                <a:schemeClr val="tx1">
                  <a:lumMod val="50000"/>
                </a:schemeClr>
              </a:solidFill>
            </a:endParaRPr>
          </a:p>
        </p:txBody>
      </p:sp>
      <p:sp>
        <p:nvSpPr>
          <p:cNvPr id="3" name="Content Placeholder 2"/>
          <p:cNvSpPr>
            <a:spLocks noGrp="1"/>
          </p:cNvSpPr>
          <p:nvPr>
            <p:ph idx="4294967295"/>
          </p:nvPr>
        </p:nvSpPr>
        <p:spPr>
          <a:xfrm>
            <a:off x="228600" y="819150"/>
            <a:ext cx="8403738" cy="3147732"/>
          </a:xfrm>
          <a:prstGeom prst="rect">
            <a:avLst/>
          </a:prstGeom>
          <a:solidFill>
            <a:schemeClr val="bg1">
              <a:lumMod val="85000"/>
            </a:schemeClr>
          </a:solidFill>
        </p:spPr>
        <p:txBody>
          <a:bodyPr/>
          <a:lstStyle/>
          <a:p>
            <a:pPr marL="1785" indent="0">
              <a:spcBef>
                <a:spcPts val="0"/>
              </a:spcBef>
              <a:buNone/>
            </a:pPr>
            <a:r>
              <a:rPr lang="fr-FR" sz="800" b="1" dirty="0">
                <a:solidFill>
                  <a:schemeClr val="tx1">
                    <a:lumMod val="50000"/>
                  </a:schemeClr>
                </a:solidFill>
                <a:latin typeface="Courier New" panose="02070309020205020404" pitchFamily="49" charset="0"/>
                <a:cs typeface="Courier New" panose="02070309020205020404" pitchFamily="49" charset="0"/>
              </a:rPr>
              <a:t>pod2-leaf1# </a:t>
            </a:r>
            <a:r>
              <a:rPr lang="fr-FR" sz="1200" b="1" dirty="0" err="1">
                <a:solidFill>
                  <a:srgbClr val="FF0000"/>
                </a:solidFill>
                <a:latin typeface="Courier New" panose="02070309020205020404" pitchFamily="49" charset="0"/>
                <a:cs typeface="Courier New" panose="02070309020205020404" pitchFamily="49" charset="0"/>
              </a:rPr>
              <a:t>tail</a:t>
            </a:r>
            <a:r>
              <a:rPr lang="fr-FR" sz="1200" b="1" dirty="0">
                <a:solidFill>
                  <a:srgbClr val="FF0000"/>
                </a:solidFill>
                <a:latin typeface="Courier New" panose="02070309020205020404" pitchFamily="49" charset="0"/>
                <a:cs typeface="Courier New" panose="02070309020205020404" pitchFamily="49" charset="0"/>
              </a:rPr>
              <a:t> -f /var/</a:t>
            </a:r>
            <a:r>
              <a:rPr lang="fr-FR" sz="1200" b="1" dirty="0" err="1">
                <a:solidFill>
                  <a:srgbClr val="FF0000"/>
                </a:solidFill>
                <a:latin typeface="Courier New" panose="02070309020205020404" pitchFamily="49" charset="0"/>
                <a:cs typeface="Courier New" panose="02070309020205020404" pitchFamily="49" charset="0"/>
              </a:rPr>
              <a:t>sysmgr</a:t>
            </a:r>
            <a:r>
              <a:rPr lang="fr-FR" sz="1200" b="1" dirty="0">
                <a:solidFill>
                  <a:srgbClr val="FF0000"/>
                </a:solidFill>
                <a:latin typeface="Courier New" panose="02070309020205020404" pitchFamily="49" charset="0"/>
                <a:cs typeface="Courier New" panose="02070309020205020404" pitchFamily="49" charset="0"/>
              </a:rPr>
              <a:t>/</a:t>
            </a:r>
            <a:r>
              <a:rPr lang="fr-FR" sz="1200" b="1" dirty="0" err="1">
                <a:solidFill>
                  <a:srgbClr val="FF0000"/>
                </a:solidFill>
                <a:latin typeface="Courier New" panose="02070309020205020404" pitchFamily="49" charset="0"/>
                <a:cs typeface="Courier New" panose="02070309020205020404" pitchFamily="49" charset="0"/>
              </a:rPr>
              <a:t>tmp_logs</a:t>
            </a:r>
            <a:r>
              <a:rPr lang="fr-FR" sz="1200" b="1" dirty="0">
                <a:solidFill>
                  <a:srgbClr val="FF0000"/>
                </a:solidFill>
                <a:latin typeface="Courier New" panose="02070309020205020404" pitchFamily="49" charset="0"/>
                <a:cs typeface="Courier New" panose="02070309020205020404" pitchFamily="49" charset="0"/>
              </a:rPr>
              <a:t>/eltmc_trace_dump.txt</a:t>
            </a:r>
            <a:endParaRPr lang="fr-FR" sz="1200" b="1" dirty="0" smtClean="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smtClean="0">
                <a:solidFill>
                  <a:schemeClr val="tx1">
                    <a:lumMod val="50000"/>
                  </a:schemeClr>
                </a:solidFill>
                <a:latin typeface="Courier New" panose="02070309020205020404" pitchFamily="49" charset="0"/>
                <a:cs typeface="Courier New" panose="02070309020205020404" pitchFamily="49" charset="0"/>
              </a:rPr>
              <a:t>[</a:t>
            </a: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a:t>
            </a:r>
            <a:r>
              <a:rPr lang="fr-FR" sz="800" b="1" dirty="0">
                <a:solidFill>
                  <a:schemeClr val="tx1">
                    <a:lumMod val="50000"/>
                  </a:schemeClr>
                </a:solidFill>
                <a:latin typeface="Courier New" panose="02070309020205020404" pitchFamily="49" charset="0"/>
                <a:cs typeface="Courier New" panose="02070309020205020404" pitchFamily="49" charset="0"/>
              </a:rPr>
              <a:t>16:26:09.218037216:7625:eltmc_tnb_vlan_create:264:t] </a:t>
            </a:r>
            <a:r>
              <a:rPr lang="fr-FR" sz="800" b="1" dirty="0" err="1">
                <a:solidFill>
                  <a:schemeClr val="tx1">
                    <a:lumMod val="50000"/>
                  </a:schemeClr>
                </a:solidFill>
                <a:latin typeface="Courier New" panose="02070309020205020404" pitchFamily="49" charset="0"/>
                <a:cs typeface="Courier New" panose="02070309020205020404" pitchFamily="49" charset="0"/>
              </a:rPr>
              <a:t>Called</a:t>
            </a:r>
            <a:r>
              <a:rPr lang="fr-FR" sz="800" b="1" dirty="0">
                <a:solidFill>
                  <a:schemeClr val="tx1">
                    <a:lumMod val="50000"/>
                  </a:schemeClr>
                </a:solidFill>
                <a:latin typeface="Courier New" panose="02070309020205020404" pitchFamily="49" charset="0"/>
                <a:cs typeface="Courier New" panose="02070309020205020404" pitchFamily="49" charset="0"/>
              </a:rPr>
              <a:t> for vlan 37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16:26:09.218046803:7626:eltmc_tnb_insert_bd_in_vrf_db:948:t] </a:t>
            </a:r>
            <a:r>
              <a:rPr lang="fr-FR" sz="800" dirty="0" err="1">
                <a:solidFill>
                  <a:srgbClr val="FF0000"/>
                </a:solidFill>
                <a:latin typeface="Courier New" panose="02070309020205020404" pitchFamily="49" charset="0"/>
                <a:cs typeface="Courier New" panose="02070309020205020404" pitchFamily="49" charset="0"/>
              </a:rPr>
              <a:t>Add</a:t>
            </a:r>
            <a:r>
              <a:rPr lang="fr-FR" sz="800" dirty="0">
                <a:solidFill>
                  <a:srgbClr val="FF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vlan_id</a:t>
            </a:r>
            <a:r>
              <a:rPr lang="fr-FR" sz="800" dirty="0">
                <a:solidFill>
                  <a:srgbClr val="FF0000"/>
                </a:solidFill>
                <a:latin typeface="Courier New" panose="02070309020205020404" pitchFamily="49" charset="0"/>
                <a:cs typeface="Courier New" panose="02070309020205020404" pitchFamily="49" charset="0"/>
              </a:rPr>
              <a:t>=37 in </a:t>
            </a:r>
            <a:r>
              <a:rPr lang="fr-FR" sz="800" dirty="0" err="1">
                <a:solidFill>
                  <a:srgbClr val="FF0000"/>
                </a:solidFill>
                <a:latin typeface="Courier New" panose="02070309020205020404" pitchFamily="49" charset="0"/>
                <a:cs typeface="Courier New" panose="02070309020205020404" pitchFamily="49" charset="0"/>
              </a:rPr>
              <a:t>vrf</a:t>
            </a:r>
            <a:r>
              <a:rPr lang="fr-FR" sz="800" dirty="0">
                <a:solidFill>
                  <a:srgbClr val="FF0000"/>
                </a:solidFill>
                <a:latin typeface="Courier New" panose="02070309020205020404" pitchFamily="49" charset="0"/>
                <a:cs typeface="Courier New" panose="02070309020205020404" pitchFamily="49" charset="0"/>
              </a:rPr>
              <a:t>=RD:RD, </a:t>
            </a:r>
            <a:r>
              <a:rPr lang="fr-FR" sz="800" dirty="0" err="1">
                <a:solidFill>
                  <a:srgbClr val="FF0000"/>
                </a:solidFill>
                <a:latin typeface="Courier New" panose="02070309020205020404" pitchFamily="49" charset="0"/>
                <a:cs typeface="Courier New" panose="02070309020205020404" pitchFamily="49" charset="0"/>
              </a:rPr>
              <a:t>fd_count</a:t>
            </a:r>
            <a:r>
              <a:rPr lang="fr-FR" sz="800" dirty="0">
                <a:solidFill>
                  <a:srgbClr val="FF0000"/>
                </a:solidFill>
                <a:latin typeface="Courier New" panose="02070309020205020404" pitchFamily="49" charset="0"/>
                <a:cs typeface="Courier New" panose="02070309020205020404" pitchFamily="49" charset="0"/>
              </a:rPr>
              <a:t>=4</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16:26:09.218047841:7627:eltmc_tnb_vlan_create:340:t] pi-vlan 37, </a:t>
            </a:r>
            <a:r>
              <a:rPr lang="fr-FR" sz="800" dirty="0" err="1">
                <a:solidFill>
                  <a:schemeClr val="tx1">
                    <a:lumMod val="50000"/>
                  </a:schemeClr>
                </a:solidFill>
                <a:latin typeface="Courier New" panose="02070309020205020404" pitchFamily="49" charset="0"/>
                <a:cs typeface="Courier New" panose="02070309020205020404" pitchFamily="49" charset="0"/>
              </a:rPr>
              <a:t>hw_vlan</a:t>
            </a:r>
            <a:r>
              <a:rPr lang="fr-FR" sz="800" dirty="0">
                <a:solidFill>
                  <a:schemeClr val="tx1">
                    <a:lumMod val="50000"/>
                  </a:schemeClr>
                </a:solidFill>
                <a:latin typeface="Courier New" panose="02070309020205020404" pitchFamily="49" charset="0"/>
                <a:cs typeface="Courier New" panose="02070309020205020404" pitchFamily="49" charset="0"/>
              </a:rPr>
              <a:t> 17 </a:t>
            </a:r>
            <a:r>
              <a:rPr lang="fr-FR" sz="800" dirty="0" err="1">
                <a:solidFill>
                  <a:schemeClr val="tx1">
                    <a:lumMod val="50000"/>
                  </a:schemeClr>
                </a:solidFill>
                <a:latin typeface="Courier New" panose="02070309020205020404" pitchFamily="49" charset="0"/>
                <a:cs typeface="Courier New" panose="02070309020205020404" pitchFamily="49" charset="0"/>
              </a:rPr>
              <a:t>vlan_type</a:t>
            </a:r>
            <a:r>
              <a:rPr lang="fr-FR" sz="800" dirty="0">
                <a:solidFill>
                  <a:schemeClr val="tx1">
                    <a:lumMod val="50000"/>
                  </a:schemeClr>
                </a:solidFill>
                <a:latin typeface="Courier New" panose="02070309020205020404" pitchFamily="49" charset="0"/>
                <a:cs typeface="Courier New" panose="02070309020205020404" pitchFamily="49" charset="0"/>
              </a:rPr>
              <a:t> 11 </a:t>
            </a:r>
            <a:r>
              <a:rPr lang="fr-FR" sz="800" dirty="0" err="1">
                <a:solidFill>
                  <a:schemeClr val="tx1">
                    <a:lumMod val="50000"/>
                  </a:schemeClr>
                </a:solidFill>
                <a:latin typeface="Courier New" panose="02070309020205020404" pitchFamily="49" charset="0"/>
                <a:cs typeface="Courier New" panose="02070309020205020404" pitchFamily="49" charset="0"/>
              </a:rPr>
              <a:t>bd_vlan</a:t>
            </a:r>
            <a:r>
              <a:rPr lang="fr-FR" sz="800" dirty="0">
                <a:solidFill>
                  <a:schemeClr val="tx1">
                    <a:lumMod val="50000"/>
                  </a:schemeClr>
                </a:solidFill>
                <a:latin typeface="Courier New" panose="02070309020205020404" pitchFamily="49" charset="0"/>
                <a:cs typeface="Courier New" panose="02070309020205020404" pitchFamily="49" charset="0"/>
              </a:rPr>
              <a:t> 37 scope 5 </a:t>
            </a:r>
            <a:r>
              <a:rPr lang="fr-FR" sz="800" dirty="0" err="1">
                <a:solidFill>
                  <a:schemeClr val="tx1">
                    <a:lumMod val="50000"/>
                  </a:schemeClr>
                </a:solidFill>
                <a:latin typeface="Courier New" panose="02070309020205020404" pitchFamily="49" charset="0"/>
                <a:cs typeface="Courier New" panose="02070309020205020404" pitchFamily="49" charset="0"/>
              </a:rPr>
              <a:t>sclass</a:t>
            </a:r>
            <a:r>
              <a:rPr lang="fr-FR" sz="800" dirty="0">
                <a:solidFill>
                  <a:schemeClr val="tx1">
                    <a:lumMod val="50000"/>
                  </a:schemeClr>
                </a:solidFill>
                <a:latin typeface="Courier New" panose="02070309020205020404" pitchFamily="49" charset="0"/>
                <a:cs typeface="Courier New" panose="02070309020205020404" pitchFamily="49" charset="0"/>
              </a:rPr>
              <a:t> 49157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16:26:09.218048963:7628:eltmc_tnb_vlan_create:347:t] pi-vlan 37, </a:t>
            </a:r>
            <a:r>
              <a:rPr lang="fr-FR" sz="800" dirty="0" err="1">
                <a:solidFill>
                  <a:schemeClr val="tx1">
                    <a:lumMod val="50000"/>
                  </a:schemeClr>
                </a:solidFill>
                <a:latin typeface="Courier New" panose="02070309020205020404" pitchFamily="49" charset="0"/>
                <a:cs typeface="Courier New" panose="02070309020205020404" pitchFamily="49" charset="0"/>
              </a:rPr>
              <a:t>ac_en_type</a:t>
            </a:r>
            <a:r>
              <a:rPr lang="fr-FR" sz="800" dirty="0">
                <a:solidFill>
                  <a:schemeClr val="tx1">
                    <a:lumMod val="50000"/>
                  </a:schemeClr>
                </a:solidFill>
                <a:latin typeface="Courier New" panose="02070309020205020404" pitchFamily="49" charset="0"/>
                <a:cs typeface="Courier New" panose="02070309020205020404" pitchFamily="49" charset="0"/>
              </a:rPr>
              <a:t> 0, </a:t>
            </a:r>
            <a:r>
              <a:rPr lang="fr-FR" sz="800" dirty="0" err="1">
                <a:solidFill>
                  <a:schemeClr val="tx1">
                    <a:lumMod val="50000"/>
                  </a:schemeClr>
                </a:solidFill>
                <a:latin typeface="Courier New" panose="02070309020205020404" pitchFamily="49" charset="0"/>
                <a:cs typeface="Courier New" panose="02070309020205020404" pitchFamily="49" charset="0"/>
              </a:rPr>
              <a:t>ac_en_val</a:t>
            </a:r>
            <a:r>
              <a:rPr lang="fr-FR" sz="800" dirty="0">
                <a:solidFill>
                  <a:schemeClr val="tx1">
                    <a:lumMod val="50000"/>
                  </a:schemeClr>
                </a:solidFill>
                <a:latin typeface="Courier New" panose="02070309020205020404" pitchFamily="49" charset="0"/>
                <a:cs typeface="Courier New" panose="02070309020205020404" pitchFamily="49" charset="0"/>
              </a:rPr>
              <a:t> 0, </a:t>
            </a:r>
            <a:r>
              <a:rPr lang="fr-FR" sz="800" dirty="0" err="1">
                <a:solidFill>
                  <a:schemeClr val="tx1">
                    <a:lumMod val="50000"/>
                  </a:schemeClr>
                </a:solidFill>
                <a:latin typeface="Courier New" panose="02070309020205020404" pitchFamily="49" charset="0"/>
                <a:cs typeface="Courier New" panose="02070309020205020404" pitchFamily="49" charset="0"/>
              </a:rPr>
              <a:t>fa_en_type</a:t>
            </a:r>
            <a:r>
              <a:rPr lang="fr-FR" sz="800" dirty="0">
                <a:solidFill>
                  <a:schemeClr val="tx1">
                    <a:lumMod val="50000"/>
                  </a:schemeClr>
                </a:solidFill>
                <a:latin typeface="Courier New" panose="02070309020205020404" pitchFamily="49" charset="0"/>
                <a:cs typeface="Courier New" panose="02070309020205020404" pitchFamily="49" charset="0"/>
              </a:rPr>
              <a:t> 2, </a:t>
            </a:r>
            <a:r>
              <a:rPr lang="fr-FR" sz="800" dirty="0" err="1">
                <a:solidFill>
                  <a:schemeClr val="tx1">
                    <a:lumMod val="50000"/>
                  </a:schemeClr>
                </a:solidFill>
                <a:latin typeface="Courier New" panose="02070309020205020404" pitchFamily="49" charset="0"/>
                <a:cs typeface="Courier New" panose="02070309020205020404" pitchFamily="49" charset="0"/>
              </a:rPr>
              <a:t>fa_en_val</a:t>
            </a:r>
            <a:r>
              <a:rPr lang="fr-FR" sz="800" dirty="0">
                <a:solidFill>
                  <a:schemeClr val="tx1">
                    <a:lumMod val="50000"/>
                  </a:schemeClr>
                </a:solidFill>
                <a:latin typeface="Courier New" panose="02070309020205020404" pitchFamily="49" charset="0"/>
                <a:cs typeface="Courier New" panose="02070309020205020404" pitchFamily="49" charset="0"/>
              </a:rPr>
              <a:t> 15957972, </a:t>
            </a:r>
            <a:r>
              <a:rPr lang="fr-FR" sz="800" dirty="0" err="1">
                <a:solidFill>
                  <a:schemeClr val="tx1">
                    <a:lumMod val="50000"/>
                  </a:schemeClr>
                </a:solidFill>
                <a:latin typeface="Courier New" panose="02070309020205020404" pitchFamily="49" charset="0"/>
                <a:cs typeface="Courier New" panose="02070309020205020404" pitchFamily="49" charset="0"/>
              </a:rPr>
              <a:t>context_name</a:t>
            </a:r>
            <a:r>
              <a:rPr lang="fr-FR" sz="800" dirty="0">
                <a:solidFill>
                  <a:schemeClr val="tx1">
                    <a:lumMod val="50000"/>
                  </a:schemeClr>
                </a:solidFill>
                <a:latin typeface="Courier New" panose="02070309020205020404" pitchFamily="49" charset="0"/>
                <a:cs typeface="Courier New" panose="02070309020205020404" pitchFamily="49" charset="0"/>
              </a:rPr>
              <a:t> RD:RD, </a:t>
            </a:r>
            <a:r>
              <a:rPr lang="fr-FR" sz="800" dirty="0" err="1">
                <a:solidFill>
                  <a:schemeClr val="tx1">
                    <a:lumMod val="50000"/>
                  </a:schemeClr>
                </a:solidFill>
                <a:latin typeface="Courier New" panose="02070309020205020404" pitchFamily="49" charset="0"/>
                <a:cs typeface="Courier New" panose="02070309020205020404" pitchFamily="49" charset="0"/>
              </a:rPr>
              <a:t>no_policy_apply</a:t>
            </a:r>
            <a:r>
              <a:rPr lang="fr-FR" sz="800" dirty="0">
                <a:solidFill>
                  <a:schemeClr val="tx1">
                    <a:lumMod val="50000"/>
                  </a:schemeClr>
                </a:solidFill>
                <a:latin typeface="Courier New" panose="02070309020205020404" pitchFamily="49" charset="0"/>
                <a:cs typeface="Courier New" panose="02070309020205020404" pitchFamily="49" charset="0"/>
              </a:rPr>
              <a:t>=0  </a:t>
            </a:r>
            <a:r>
              <a:rPr lang="fr-FR" sz="800" dirty="0" err="1">
                <a:solidFill>
                  <a:schemeClr val="tx1">
                    <a:lumMod val="50000"/>
                  </a:schemeClr>
                </a:solidFill>
                <a:latin typeface="Courier New" panose="02070309020205020404" pitchFamily="49" charset="0"/>
                <a:cs typeface="Courier New" panose="02070309020205020404" pitchFamily="49" charset="0"/>
              </a:rPr>
              <a:t>untagged</a:t>
            </a:r>
            <a:r>
              <a:rPr lang="fr-FR" sz="800" dirty="0">
                <a:solidFill>
                  <a:schemeClr val="tx1">
                    <a:lumMod val="50000"/>
                  </a:schemeClr>
                </a:solidFill>
                <a:latin typeface="Courier New" panose="02070309020205020404" pitchFamily="49" charset="0"/>
                <a:cs typeface="Courier New" panose="02070309020205020404" pitchFamily="49" charset="0"/>
              </a:rPr>
              <a:t>=0</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16:26:09.218050003:7629:eltmc_tnb_ns_create_vlan:1225:t] </a:t>
            </a:r>
            <a:r>
              <a:rPr lang="fr-FR" sz="800" dirty="0" err="1">
                <a:solidFill>
                  <a:schemeClr val="tx1">
                    <a:lumMod val="50000"/>
                  </a:schemeClr>
                </a:solidFill>
                <a:latin typeface="Courier New" panose="02070309020205020404" pitchFamily="49" charset="0"/>
                <a:cs typeface="Courier New" panose="02070309020205020404" pitchFamily="49" charset="0"/>
              </a:rPr>
              <a:t>Adding</a:t>
            </a:r>
            <a:r>
              <a:rPr lang="fr-FR" sz="800" dirty="0">
                <a:solidFill>
                  <a:schemeClr val="tx1">
                    <a:lumMod val="50000"/>
                  </a:schemeClr>
                </a:solidFill>
                <a:latin typeface="Courier New" panose="02070309020205020404" pitchFamily="49" charset="0"/>
                <a:cs typeface="Courier New" panose="02070309020205020404" pitchFamily="49" charset="0"/>
              </a:rPr>
              <a:t> Vlan Id 37 HW Vlan Id 17 Type 11 in NS</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16:26:09.218051058:7630:</a:t>
            </a:r>
            <a:r>
              <a:rPr lang="fr-FR" sz="800" dirty="0">
                <a:solidFill>
                  <a:srgbClr val="FF0000"/>
                </a:solidFill>
                <a:latin typeface="Courier New" panose="02070309020205020404" pitchFamily="49" charset="0"/>
                <a:cs typeface="Courier New" panose="02070309020205020404" pitchFamily="49" charset="0"/>
              </a:rPr>
              <a:t>eltmc_ns_update_dst_encap</a:t>
            </a:r>
            <a:r>
              <a:rPr lang="fr-FR" sz="800" dirty="0">
                <a:solidFill>
                  <a:schemeClr val="tx1">
                    <a:lumMod val="50000"/>
                  </a:schemeClr>
                </a:solidFill>
                <a:latin typeface="Courier New" panose="02070309020205020404" pitchFamily="49" charset="0"/>
                <a:cs typeface="Courier New" panose="02070309020205020404" pitchFamily="49" charset="0"/>
              </a:rPr>
              <a:t>_tbls_bd_user_vlan:150:t] Start for vlan 37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16:26:09.218490789:7631:eltmc_ns_shim_dst_encap_ins_rsp:568:t] </a:t>
            </a:r>
            <a:r>
              <a:rPr lang="fr-FR" sz="800" dirty="0">
                <a:solidFill>
                  <a:srgbClr val="FF0000"/>
                </a:solidFill>
                <a:latin typeface="Courier New" panose="02070309020205020404" pitchFamily="49" charset="0"/>
                <a:cs typeface="Courier New" panose="02070309020205020404" pitchFamily="49" charset="0"/>
              </a:rPr>
              <a:t>NS </a:t>
            </a:r>
            <a:r>
              <a:rPr lang="fr-FR" sz="800" dirty="0" err="1">
                <a:solidFill>
                  <a:srgbClr val="FF0000"/>
                </a:solidFill>
                <a:latin typeface="Courier New" panose="02070309020205020404" pitchFamily="49" charset="0"/>
                <a:cs typeface="Courier New" panose="02070309020205020404" pitchFamily="49" charset="0"/>
              </a:rPr>
              <a:t>Shim</a:t>
            </a:r>
            <a:r>
              <a:rPr lang="fr-FR" sz="800" dirty="0">
                <a:solidFill>
                  <a:srgbClr val="FF0000"/>
                </a:solidFill>
                <a:latin typeface="Courier New" panose="02070309020205020404" pitchFamily="49" charset="0"/>
                <a:cs typeface="Courier New" panose="02070309020205020404" pitchFamily="49" charset="0"/>
              </a:rPr>
              <a:t> </a:t>
            </a:r>
            <a:r>
              <a:rPr lang="fr-FR" sz="800" dirty="0">
                <a:solidFill>
                  <a:schemeClr val="tx1">
                    <a:lumMod val="50000"/>
                  </a:schemeClr>
                </a:solidFill>
                <a:latin typeface="Courier New" panose="02070309020205020404" pitchFamily="49" charset="0"/>
                <a:cs typeface="Courier New" panose="02070309020205020404" pitchFamily="49" charset="0"/>
              </a:rPr>
              <a:t>Layer </a:t>
            </a:r>
            <a:r>
              <a:rPr lang="fr-FR" sz="800" dirty="0" err="1">
                <a:solidFill>
                  <a:schemeClr val="tx1">
                    <a:lumMod val="50000"/>
                  </a:schemeClr>
                </a:solidFill>
                <a:latin typeface="Courier New" panose="02070309020205020404" pitchFamily="49" charset="0"/>
                <a:cs typeface="Courier New" panose="02070309020205020404" pitchFamily="49" charset="0"/>
              </a:rPr>
              <a:t>ret</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handle</a:t>
            </a:r>
            <a:r>
              <a:rPr lang="fr-FR" sz="800" dirty="0">
                <a:solidFill>
                  <a:schemeClr val="tx1">
                    <a:lumMod val="50000"/>
                  </a:schemeClr>
                </a:solidFill>
                <a:latin typeface="Courier New" panose="02070309020205020404" pitchFamily="49" charset="0"/>
                <a:cs typeface="Courier New" panose="02070309020205020404" pitchFamily="49" charset="0"/>
              </a:rPr>
              <a:t> for BD Vlan 37 </a:t>
            </a:r>
            <a:r>
              <a:rPr lang="fr-FR" sz="800" dirty="0" err="1">
                <a:solidFill>
                  <a:schemeClr val="tx1">
                    <a:lumMod val="50000"/>
                  </a:schemeClr>
                </a:solidFill>
                <a:latin typeface="Courier New" panose="02070309020205020404" pitchFamily="49" charset="0"/>
                <a:cs typeface="Courier New" panose="02070309020205020404" pitchFamily="49" charset="0"/>
              </a:rPr>
              <a:t>bd_flood_encap</a:t>
            </a:r>
            <a:r>
              <a:rPr lang="fr-FR" sz="800" dirty="0">
                <a:solidFill>
                  <a:schemeClr val="tx1">
                    <a:lumMod val="50000"/>
                  </a:schemeClr>
                </a:solidFill>
                <a:latin typeface="Courier New" panose="02070309020205020404" pitchFamily="49" charset="0"/>
                <a:cs typeface="Courier New" panose="02070309020205020404" pitchFamily="49" charset="0"/>
              </a:rPr>
              <a:t> 20</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16:26:09.218492010:7632:eltmc_ns_shim_dst_encap_ins_rsp:577:t] </a:t>
            </a:r>
            <a:r>
              <a:rPr lang="fr-FR" sz="800" b="1" dirty="0">
                <a:solidFill>
                  <a:srgbClr val="FF0000"/>
                </a:solidFill>
                <a:latin typeface="Courier New" panose="02070309020205020404" pitchFamily="49" charset="0"/>
                <a:cs typeface="Courier New" panose="02070309020205020404" pitchFamily="49" charset="0"/>
              </a:rPr>
              <a:t>NS </a:t>
            </a:r>
            <a:r>
              <a:rPr lang="fr-FR" sz="800" b="1" dirty="0" err="1">
                <a:solidFill>
                  <a:srgbClr val="FF0000"/>
                </a:solidFill>
                <a:latin typeface="Courier New" panose="02070309020205020404" pitchFamily="49" charset="0"/>
                <a:cs typeface="Courier New" panose="02070309020205020404" pitchFamily="49" charset="0"/>
              </a:rPr>
              <a:t>Shim</a:t>
            </a:r>
            <a:r>
              <a:rPr lang="fr-FR" sz="800" b="1" dirty="0">
                <a:solidFill>
                  <a:srgbClr val="FF0000"/>
                </a:solidFill>
                <a:latin typeface="Courier New" panose="02070309020205020404" pitchFamily="49" charset="0"/>
                <a:cs typeface="Courier New" panose="02070309020205020404" pitchFamily="49" charset="0"/>
              </a:rPr>
              <a:t> </a:t>
            </a:r>
            <a:r>
              <a:rPr lang="fr-FR" sz="800" dirty="0">
                <a:solidFill>
                  <a:schemeClr val="tx1">
                    <a:lumMod val="50000"/>
                  </a:schemeClr>
                </a:solidFill>
                <a:latin typeface="Courier New" panose="02070309020205020404" pitchFamily="49" charset="0"/>
                <a:cs typeface="Courier New" panose="02070309020205020404" pitchFamily="49" charset="0"/>
              </a:rPr>
              <a:t>Layer </a:t>
            </a:r>
            <a:r>
              <a:rPr lang="fr-FR" sz="800" dirty="0" err="1">
                <a:solidFill>
                  <a:schemeClr val="tx1">
                    <a:lumMod val="50000"/>
                  </a:schemeClr>
                </a:solidFill>
                <a:latin typeface="Courier New" panose="02070309020205020404" pitchFamily="49" charset="0"/>
                <a:cs typeface="Courier New" panose="02070309020205020404" pitchFamily="49" charset="0"/>
              </a:rPr>
              <a:t>ret</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handle</a:t>
            </a:r>
            <a:r>
              <a:rPr lang="fr-FR" sz="800" dirty="0">
                <a:solidFill>
                  <a:schemeClr val="tx1">
                    <a:lumMod val="50000"/>
                  </a:schemeClr>
                </a:solidFill>
                <a:latin typeface="Courier New" panose="02070309020205020404" pitchFamily="49" charset="0"/>
                <a:cs typeface="Courier New" panose="02070309020205020404" pitchFamily="49" charset="0"/>
              </a:rPr>
              <a:t> for BD Vlan 37 </a:t>
            </a:r>
            <a:r>
              <a:rPr lang="fr-FR" sz="800" dirty="0" err="1">
                <a:solidFill>
                  <a:schemeClr val="tx1">
                    <a:lumMod val="50000"/>
                  </a:schemeClr>
                </a:solidFill>
                <a:latin typeface="Courier New" panose="02070309020205020404" pitchFamily="49" charset="0"/>
                <a:cs typeface="Courier New" panose="02070309020205020404" pitchFamily="49" charset="0"/>
              </a:rPr>
              <a:t>bd_igmp_mld_encap</a:t>
            </a:r>
            <a:r>
              <a:rPr lang="fr-FR" sz="800" dirty="0">
                <a:solidFill>
                  <a:schemeClr val="tx1">
                    <a:lumMod val="50000"/>
                  </a:schemeClr>
                </a:solidFill>
                <a:latin typeface="Courier New" panose="02070309020205020404" pitchFamily="49" charset="0"/>
                <a:cs typeface="Courier New" panose="02070309020205020404" pitchFamily="49" charset="0"/>
              </a:rPr>
              <a:t> 17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16:26:09.218494166:7633:eltmc_ns_update_dst_encap_tbls_bd_user_vlan:158:t] </a:t>
            </a:r>
            <a:r>
              <a:rPr lang="fr-FR" sz="800" dirty="0" err="1">
                <a:solidFill>
                  <a:schemeClr val="tx1">
                    <a:lumMod val="50000"/>
                  </a:schemeClr>
                </a:solidFill>
                <a:latin typeface="Courier New" panose="02070309020205020404" pitchFamily="49" charset="0"/>
                <a:cs typeface="Courier New" panose="02070309020205020404" pitchFamily="49" charset="0"/>
              </a:rPr>
              <a:t>Done</a:t>
            </a:r>
            <a:r>
              <a:rPr lang="fr-FR" sz="800" dirty="0">
                <a:solidFill>
                  <a:schemeClr val="tx1">
                    <a:lumMod val="50000"/>
                  </a:schemeClr>
                </a:solidFill>
                <a:latin typeface="Courier New" panose="02070309020205020404" pitchFamily="49" charset="0"/>
                <a:cs typeface="Courier New" panose="02070309020205020404" pitchFamily="49" charset="0"/>
              </a:rPr>
              <a:t> for vlan 37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16:26:09.218500200:7634:eltmc_ns_insert_entry_in_seg_state_table:1050:t] </a:t>
            </a:r>
            <a:r>
              <a:rPr lang="fr-FR" sz="800" dirty="0" err="1">
                <a:solidFill>
                  <a:schemeClr val="tx1">
                    <a:lumMod val="50000"/>
                  </a:schemeClr>
                </a:solidFill>
                <a:latin typeface="Courier New" panose="02070309020205020404" pitchFamily="49" charset="0"/>
                <a:cs typeface="Courier New" panose="02070309020205020404" pitchFamily="49" charset="0"/>
              </a:rPr>
              <a:t>Inserted</a:t>
            </a:r>
            <a:r>
              <a:rPr lang="fr-FR" sz="800" dirty="0">
                <a:solidFill>
                  <a:schemeClr val="tx1">
                    <a:lumMod val="50000"/>
                  </a:schemeClr>
                </a:solidFill>
                <a:latin typeface="Courier New" panose="02070309020205020404" pitchFamily="49" charset="0"/>
                <a:cs typeface="Courier New" panose="02070309020205020404" pitchFamily="49" charset="0"/>
              </a:rPr>
              <a:t> in </a:t>
            </a:r>
            <a:r>
              <a:rPr lang="fr-FR" sz="800" dirty="0" err="1">
                <a:solidFill>
                  <a:schemeClr val="tx1">
                    <a:lumMod val="50000"/>
                  </a:schemeClr>
                </a:solidFill>
                <a:latin typeface="Courier New" panose="02070309020205020404" pitchFamily="49" charset="0"/>
                <a:cs typeface="Courier New" panose="02070309020205020404" pitchFamily="49" charset="0"/>
              </a:rPr>
              <a:t>dleft_seg_state_table</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vnid</a:t>
            </a:r>
            <a:r>
              <a:rPr lang="fr-FR" sz="800" dirty="0">
                <a:solidFill>
                  <a:schemeClr val="tx1">
                    <a:lumMod val="50000"/>
                  </a:schemeClr>
                </a:solidFill>
                <a:latin typeface="Courier New" panose="02070309020205020404" pitchFamily="49" charset="0"/>
                <a:cs typeface="Courier New" panose="02070309020205020404" pitchFamily="49" charset="0"/>
              </a:rPr>
              <a:t> = 15957972 </a:t>
            </a:r>
            <a:r>
              <a:rPr lang="fr-FR" sz="800" dirty="0" err="1">
                <a:solidFill>
                  <a:schemeClr val="tx1">
                    <a:lumMod val="50000"/>
                  </a:schemeClr>
                </a:solidFill>
                <a:latin typeface="Courier New" panose="02070309020205020404" pitchFamily="49" charset="0"/>
                <a:cs typeface="Courier New" panose="02070309020205020404" pitchFamily="49" charset="0"/>
              </a:rPr>
              <a:t>dleft_type</a:t>
            </a:r>
            <a:r>
              <a:rPr lang="fr-FR" sz="800" dirty="0">
                <a:solidFill>
                  <a:schemeClr val="tx1">
                    <a:lumMod val="50000"/>
                  </a:schemeClr>
                </a:solidFill>
                <a:latin typeface="Courier New" panose="02070309020205020404" pitchFamily="49" charset="0"/>
                <a:cs typeface="Courier New" panose="02070309020205020404" pitchFamily="49" charset="0"/>
              </a:rPr>
              <a:t> =1 </a:t>
            </a:r>
            <a:r>
              <a:rPr lang="fr-FR" sz="800" dirty="0" err="1">
                <a:solidFill>
                  <a:schemeClr val="tx1">
                    <a:lumMod val="50000"/>
                  </a:schemeClr>
                </a:solidFill>
                <a:latin typeface="Courier New" panose="02070309020205020404" pitchFamily="49" charset="0"/>
                <a:cs typeface="Courier New" panose="02070309020205020404" pitchFamily="49" charset="0"/>
              </a:rPr>
              <a:t>bucket_id</a:t>
            </a:r>
            <a:r>
              <a:rPr lang="fr-FR" sz="800" dirty="0">
                <a:solidFill>
                  <a:schemeClr val="tx1">
                    <a:lumMod val="50000"/>
                  </a:schemeClr>
                </a:solidFill>
                <a:latin typeface="Courier New" panose="02070309020205020404" pitchFamily="49" charset="0"/>
                <a:cs typeface="Courier New" panose="02070309020205020404" pitchFamily="49" charset="0"/>
              </a:rPr>
              <a:t> =256 </a:t>
            </a:r>
            <a:r>
              <a:rPr lang="fr-FR" sz="800" dirty="0" err="1">
                <a:solidFill>
                  <a:schemeClr val="tx1">
                    <a:lumMod val="50000"/>
                  </a:schemeClr>
                </a:solidFill>
                <a:latin typeface="Courier New" panose="02070309020205020404" pitchFamily="49" charset="0"/>
                <a:cs typeface="Courier New" panose="02070309020205020404" pitchFamily="49" charset="0"/>
              </a:rPr>
              <a:t>entry_id</a:t>
            </a:r>
            <a:r>
              <a:rPr lang="fr-FR" sz="800" dirty="0">
                <a:solidFill>
                  <a:schemeClr val="tx1">
                    <a:lumMod val="50000"/>
                  </a:schemeClr>
                </a:solidFill>
                <a:latin typeface="Courier New" panose="02070309020205020404" pitchFamily="49" charset="0"/>
                <a:cs typeface="Courier New" panose="02070309020205020404" pitchFamily="49" charset="0"/>
              </a:rPr>
              <a:t> =0, </a:t>
            </a:r>
            <a:r>
              <a:rPr lang="fr-FR" sz="800" dirty="0" err="1">
                <a:solidFill>
                  <a:schemeClr val="tx1">
                    <a:lumMod val="50000"/>
                  </a:schemeClr>
                </a:solidFill>
                <a:latin typeface="Courier New" panose="02070309020205020404" pitchFamily="49" charset="0"/>
                <a:cs typeface="Courier New" panose="02070309020205020404" pitchFamily="49" charset="0"/>
              </a:rPr>
              <a:t>table_idx</a:t>
            </a:r>
            <a:r>
              <a:rPr lang="fr-FR" sz="800" dirty="0">
                <a:solidFill>
                  <a:schemeClr val="tx1">
                    <a:lumMod val="50000"/>
                  </a:schemeClr>
                </a:solidFill>
                <a:latin typeface="Courier New" panose="02070309020205020404" pitchFamily="49" charset="0"/>
                <a:cs typeface="Courier New" panose="02070309020205020404" pitchFamily="49" charset="0"/>
              </a:rPr>
              <a:t> =256</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16:26:09.218501442:7635:eltmc_ns_update_seg_state_table:760:t] </a:t>
            </a:r>
            <a:r>
              <a:rPr lang="fr-FR" sz="800" b="1" dirty="0">
                <a:solidFill>
                  <a:schemeClr val="tx1">
                    <a:lumMod val="50000"/>
                  </a:schemeClr>
                </a:solidFill>
                <a:latin typeface="Courier New" panose="02070309020205020404" pitchFamily="49" charset="0"/>
                <a:cs typeface="Courier New" panose="02070309020205020404" pitchFamily="49" charset="0"/>
              </a:rPr>
              <a:t>Update at </a:t>
            </a:r>
            <a:r>
              <a:rPr lang="fr-FR" sz="800" b="1" dirty="0" err="1">
                <a:solidFill>
                  <a:schemeClr val="tx1">
                    <a:lumMod val="50000"/>
                  </a:schemeClr>
                </a:solidFill>
                <a:latin typeface="Courier New" panose="02070309020205020404" pitchFamily="49" charset="0"/>
                <a:cs typeface="Courier New" panose="02070309020205020404" pitchFamily="49" charset="0"/>
              </a:rPr>
              <a:t>idx</a:t>
            </a:r>
            <a:r>
              <a:rPr lang="fr-FR" sz="800" b="1" dirty="0">
                <a:solidFill>
                  <a:schemeClr val="tx1">
                    <a:lumMod val="50000"/>
                  </a:schemeClr>
                </a:solidFill>
                <a:latin typeface="Courier New" panose="02070309020205020404" pitchFamily="49" charset="0"/>
                <a:cs typeface="Courier New" panose="02070309020205020404" pitchFamily="49" charset="0"/>
              </a:rPr>
              <a:t>=256 bd-</a:t>
            </a:r>
            <a:r>
              <a:rPr lang="fr-FR" sz="800" b="1" dirty="0" err="1">
                <a:solidFill>
                  <a:schemeClr val="tx1">
                    <a:lumMod val="50000"/>
                  </a:schemeClr>
                </a:solidFill>
                <a:latin typeface="Courier New" panose="02070309020205020404" pitchFamily="49" charset="0"/>
                <a:cs typeface="Courier New" panose="02070309020205020404" pitchFamily="49" charset="0"/>
              </a:rPr>
              <a:t>vnid</a:t>
            </a:r>
            <a:r>
              <a:rPr lang="fr-FR" sz="800" b="1" dirty="0">
                <a:solidFill>
                  <a:schemeClr val="tx1">
                    <a:lumMod val="50000"/>
                  </a:schemeClr>
                </a:solidFill>
                <a:latin typeface="Courier New" panose="02070309020205020404" pitchFamily="49" charset="0"/>
                <a:cs typeface="Courier New" panose="02070309020205020404" pitchFamily="49" charset="0"/>
              </a:rPr>
              <a:t>=15957972 </a:t>
            </a:r>
            <a:r>
              <a:rPr lang="fr-FR" sz="800" dirty="0" err="1">
                <a:solidFill>
                  <a:schemeClr val="tx1">
                    <a:lumMod val="50000"/>
                  </a:schemeClr>
                </a:solidFill>
                <a:latin typeface="Courier New" panose="02070309020205020404" pitchFamily="49" charset="0"/>
                <a:cs typeface="Courier New" panose="02070309020205020404" pitchFamily="49" charset="0"/>
              </a:rPr>
              <a:t>with</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seg_label</a:t>
            </a:r>
            <a:r>
              <a:rPr lang="fr-FR" sz="800" dirty="0">
                <a:solidFill>
                  <a:schemeClr val="tx1">
                    <a:lumMod val="50000"/>
                  </a:schemeClr>
                </a:solidFill>
                <a:latin typeface="Courier New" panose="02070309020205020404" pitchFamily="49" charset="0"/>
                <a:cs typeface="Courier New" panose="02070309020205020404" pitchFamily="49" charset="0"/>
              </a:rPr>
              <a:t>=0</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16:26:09.218505815:7636:eltmc_ns_update_seg_state_table:1058:t] Update </a:t>
            </a:r>
            <a:r>
              <a:rPr lang="fr-FR" sz="800" dirty="0" err="1">
                <a:solidFill>
                  <a:schemeClr val="tx1">
                    <a:lumMod val="50000"/>
                  </a:schemeClr>
                </a:solidFill>
                <a:latin typeface="Courier New" panose="02070309020205020404" pitchFamily="49" charset="0"/>
                <a:cs typeface="Courier New" panose="02070309020205020404" pitchFamily="49" charset="0"/>
              </a:rPr>
              <a:t>dleft_seg_state_table</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with</a:t>
            </a:r>
            <a:r>
              <a:rPr lang="fr-FR" sz="800" dirty="0">
                <a:solidFill>
                  <a:schemeClr val="tx1">
                    <a:lumMod val="50000"/>
                  </a:schemeClr>
                </a:solidFill>
                <a:latin typeface="Courier New" panose="02070309020205020404" pitchFamily="49" charset="0"/>
                <a:cs typeface="Courier New" panose="02070309020205020404" pitchFamily="49" charset="0"/>
              </a:rPr>
              <a:t> VNID =15957972 at Index =256, </a:t>
            </a:r>
            <a:r>
              <a:rPr lang="fr-FR" sz="800" dirty="0" err="1">
                <a:solidFill>
                  <a:schemeClr val="tx1">
                    <a:lumMod val="50000"/>
                  </a:schemeClr>
                </a:solidFill>
                <a:latin typeface="Courier New" panose="02070309020205020404" pitchFamily="49" charset="0"/>
                <a:cs typeface="Courier New" panose="02070309020205020404" pitchFamily="49" charset="0"/>
              </a:rPr>
              <a:t>ocam</a:t>
            </a:r>
            <a:r>
              <a:rPr lang="fr-FR" sz="800" dirty="0">
                <a:solidFill>
                  <a:schemeClr val="tx1">
                    <a:lumMod val="50000"/>
                  </a:schemeClr>
                </a:solidFill>
                <a:latin typeface="Courier New" panose="02070309020205020404" pitchFamily="49" charset="0"/>
                <a:cs typeface="Courier New" panose="02070309020205020404" pitchFamily="49" charset="0"/>
              </a:rPr>
              <a:t>=0</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16:26:09.218509356:7637:eltmc_ns_insert_entry_in_QQ_table:975:t] </a:t>
            </a:r>
            <a:r>
              <a:rPr lang="fr-FR" sz="800" dirty="0" err="1">
                <a:solidFill>
                  <a:schemeClr val="tx1">
                    <a:lumMod val="50000"/>
                  </a:schemeClr>
                </a:solidFill>
                <a:latin typeface="Courier New" panose="02070309020205020404" pitchFamily="49" charset="0"/>
                <a:cs typeface="Courier New" panose="02070309020205020404" pitchFamily="49" charset="0"/>
              </a:rPr>
              <a:t>Inserted</a:t>
            </a:r>
            <a:r>
              <a:rPr lang="fr-FR" sz="800" dirty="0">
                <a:solidFill>
                  <a:schemeClr val="tx1">
                    <a:lumMod val="50000"/>
                  </a:schemeClr>
                </a:solidFill>
                <a:latin typeface="Courier New" panose="02070309020205020404" pitchFamily="49" charset="0"/>
                <a:cs typeface="Courier New" panose="02070309020205020404" pitchFamily="49" charset="0"/>
              </a:rPr>
              <a:t> VRF-VNID in </a:t>
            </a:r>
            <a:r>
              <a:rPr lang="fr-FR" sz="800" dirty="0" err="1">
                <a:solidFill>
                  <a:schemeClr val="tx1">
                    <a:lumMod val="50000"/>
                  </a:schemeClr>
                </a:solidFill>
                <a:latin typeface="Courier New" panose="02070309020205020404" pitchFamily="49" charset="0"/>
                <a:cs typeface="Courier New" panose="02070309020205020404" pitchFamily="49" charset="0"/>
              </a:rPr>
              <a:t>dleft_qq_table</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vnid</a:t>
            </a:r>
            <a:r>
              <a:rPr lang="fr-FR" sz="800" dirty="0">
                <a:solidFill>
                  <a:schemeClr val="tx1">
                    <a:lumMod val="50000"/>
                  </a:schemeClr>
                </a:solidFill>
                <a:latin typeface="Courier New" panose="02070309020205020404" pitchFamily="49" charset="0"/>
                <a:cs typeface="Courier New" panose="02070309020205020404" pitchFamily="49" charset="0"/>
              </a:rPr>
              <a:t> =15957972 </a:t>
            </a:r>
            <a:r>
              <a:rPr lang="fr-FR" sz="800" dirty="0" err="1">
                <a:solidFill>
                  <a:schemeClr val="tx1">
                    <a:lumMod val="50000"/>
                  </a:schemeClr>
                </a:solidFill>
                <a:latin typeface="Courier New" panose="02070309020205020404" pitchFamily="49" charset="0"/>
                <a:cs typeface="Courier New" panose="02070309020205020404" pitchFamily="49" charset="0"/>
              </a:rPr>
              <a:t>dleft_type</a:t>
            </a:r>
            <a:r>
              <a:rPr lang="fr-FR" sz="800" dirty="0">
                <a:solidFill>
                  <a:schemeClr val="tx1">
                    <a:lumMod val="50000"/>
                  </a:schemeClr>
                </a:solidFill>
                <a:latin typeface="Courier New" panose="02070309020205020404" pitchFamily="49" charset="0"/>
                <a:cs typeface="Courier New" panose="02070309020205020404" pitchFamily="49" charset="0"/>
              </a:rPr>
              <a:t> =1 </a:t>
            </a:r>
            <a:r>
              <a:rPr lang="fr-FR" sz="800" dirty="0" err="1">
                <a:solidFill>
                  <a:schemeClr val="tx1">
                    <a:lumMod val="50000"/>
                  </a:schemeClr>
                </a:solidFill>
                <a:latin typeface="Courier New" panose="02070309020205020404" pitchFamily="49" charset="0"/>
                <a:cs typeface="Courier New" panose="02070309020205020404" pitchFamily="49" charset="0"/>
              </a:rPr>
              <a:t>bucket_id</a:t>
            </a:r>
            <a:r>
              <a:rPr lang="fr-FR" sz="800" dirty="0">
                <a:solidFill>
                  <a:schemeClr val="tx1">
                    <a:lumMod val="50000"/>
                  </a:schemeClr>
                </a:solidFill>
                <a:latin typeface="Courier New" panose="02070309020205020404" pitchFamily="49" charset="0"/>
                <a:cs typeface="Courier New" panose="02070309020205020404" pitchFamily="49" charset="0"/>
              </a:rPr>
              <a:t> =872 </a:t>
            </a:r>
            <a:r>
              <a:rPr lang="fr-FR" sz="800" dirty="0" err="1">
                <a:solidFill>
                  <a:schemeClr val="tx1">
                    <a:lumMod val="50000"/>
                  </a:schemeClr>
                </a:solidFill>
                <a:latin typeface="Courier New" panose="02070309020205020404" pitchFamily="49" charset="0"/>
                <a:cs typeface="Courier New" panose="02070309020205020404" pitchFamily="49" charset="0"/>
              </a:rPr>
              <a:t>entry_id</a:t>
            </a:r>
            <a:r>
              <a:rPr lang="fr-FR" sz="800" dirty="0">
                <a:solidFill>
                  <a:schemeClr val="tx1">
                    <a:lumMod val="50000"/>
                  </a:schemeClr>
                </a:solidFill>
                <a:latin typeface="Courier New" panose="02070309020205020404" pitchFamily="49" charset="0"/>
                <a:cs typeface="Courier New" panose="02070309020205020404" pitchFamily="49" charset="0"/>
              </a:rPr>
              <a:t> =0 </a:t>
            </a:r>
            <a:r>
              <a:rPr lang="fr-FR" sz="800" dirty="0" err="1">
                <a:solidFill>
                  <a:schemeClr val="tx1">
                    <a:lumMod val="50000"/>
                  </a:schemeClr>
                </a:solidFill>
                <a:latin typeface="Courier New" panose="02070309020205020404" pitchFamily="49" charset="0"/>
                <a:cs typeface="Courier New" panose="02070309020205020404" pitchFamily="49" charset="0"/>
              </a:rPr>
              <a:t>table_idx</a:t>
            </a:r>
            <a:r>
              <a:rPr lang="fr-FR" sz="800" dirty="0">
                <a:solidFill>
                  <a:schemeClr val="tx1">
                    <a:lumMod val="50000"/>
                  </a:schemeClr>
                </a:solidFill>
                <a:latin typeface="Courier New" panose="02070309020205020404" pitchFamily="49" charset="0"/>
                <a:cs typeface="Courier New" panose="02070309020205020404" pitchFamily="49" charset="0"/>
              </a:rPr>
              <a:t> =872</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16:26:09.218512001:7638:eltmc_ns_update_QQ_table:463:t] </a:t>
            </a:r>
            <a:r>
              <a:rPr lang="fr-FR" sz="800" dirty="0" err="1">
                <a:solidFill>
                  <a:schemeClr val="tx1">
                    <a:lumMod val="50000"/>
                  </a:schemeClr>
                </a:solidFill>
                <a:latin typeface="Courier New" panose="02070309020205020404" pitchFamily="49" charset="0"/>
                <a:cs typeface="Courier New" panose="02070309020205020404" pitchFamily="49" charset="0"/>
              </a:rPr>
              <a:t>Updated</a:t>
            </a:r>
            <a:r>
              <a:rPr lang="fr-FR" sz="800" dirty="0">
                <a:solidFill>
                  <a:schemeClr val="tx1">
                    <a:lumMod val="50000"/>
                  </a:schemeClr>
                </a:solidFill>
                <a:latin typeface="Courier New" panose="02070309020205020404" pitchFamily="49" charset="0"/>
                <a:cs typeface="Courier New" panose="02070309020205020404" pitchFamily="49" charset="0"/>
              </a:rPr>
              <a:t> </a:t>
            </a:r>
            <a:r>
              <a:rPr lang="fr-FR" sz="800" dirty="0" err="1">
                <a:solidFill>
                  <a:schemeClr val="tx1">
                    <a:lumMod val="50000"/>
                  </a:schemeClr>
                </a:solidFill>
                <a:latin typeface="Courier New" panose="02070309020205020404" pitchFamily="49" charset="0"/>
                <a:cs typeface="Courier New" panose="02070309020205020404" pitchFamily="49" charset="0"/>
              </a:rPr>
              <a:t>dleft_qq_table</a:t>
            </a:r>
            <a:r>
              <a:rPr lang="fr-FR" sz="800" dirty="0">
                <a:solidFill>
                  <a:schemeClr val="tx1">
                    <a:lumMod val="50000"/>
                  </a:schemeClr>
                </a:solidFill>
                <a:latin typeface="Courier New" panose="02070309020205020404" pitchFamily="49" charset="0"/>
                <a:cs typeface="Courier New" panose="02070309020205020404" pitchFamily="49" charset="0"/>
              </a:rPr>
              <a:t> entry at index =872, </a:t>
            </a:r>
            <a:r>
              <a:rPr lang="fr-FR" sz="800" dirty="0" err="1">
                <a:solidFill>
                  <a:schemeClr val="tx1">
                    <a:lumMod val="50000"/>
                  </a:schemeClr>
                </a:solidFill>
                <a:latin typeface="Courier New" panose="02070309020205020404" pitchFamily="49" charset="0"/>
                <a:cs typeface="Courier New" panose="02070309020205020404" pitchFamily="49" charset="0"/>
              </a:rPr>
              <a:t>ocam</a:t>
            </a:r>
            <a:r>
              <a:rPr lang="fr-FR" sz="800" dirty="0">
                <a:solidFill>
                  <a:schemeClr val="tx1">
                    <a:lumMod val="50000"/>
                  </a:schemeClr>
                </a:solidFill>
                <a:latin typeface="Courier New" panose="02070309020205020404" pitchFamily="49" charset="0"/>
                <a:cs typeface="Courier New" panose="02070309020205020404" pitchFamily="49" charset="0"/>
              </a:rPr>
              <a:t> =0</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16:26:09.218512956:7639:eltmc_ns_update_vlan_state_table:38:t] </a:t>
            </a:r>
            <a:r>
              <a:rPr lang="fr-FR" sz="800" dirty="0" err="1">
                <a:solidFill>
                  <a:schemeClr val="tx1">
                    <a:lumMod val="50000"/>
                  </a:schemeClr>
                </a:solidFill>
                <a:latin typeface="Courier New" panose="02070309020205020404" pitchFamily="49" charset="0"/>
                <a:cs typeface="Courier New" panose="02070309020205020404" pitchFamily="49" charset="0"/>
              </a:rPr>
              <a:t>Updating</a:t>
            </a:r>
            <a:r>
              <a:rPr lang="fr-FR" sz="800" dirty="0">
                <a:solidFill>
                  <a:schemeClr val="tx1">
                    <a:lumMod val="50000"/>
                  </a:schemeClr>
                </a:solidFill>
                <a:latin typeface="Courier New" panose="02070309020205020404" pitchFamily="49" charset="0"/>
                <a:cs typeface="Courier New" panose="02070309020205020404" pitchFamily="49" charset="0"/>
              </a:rPr>
              <a:t> NS Vlan State Table for Vlan Id 37 HW Vlan Id 17</a:t>
            </a:r>
          </a:p>
          <a:p>
            <a:pPr marL="1785" indent="0">
              <a:spcBef>
                <a:spcPts val="0"/>
              </a:spcBef>
              <a:buNone/>
            </a:pPr>
            <a:r>
              <a:rPr lang="fr-FR" sz="800" dirty="0">
                <a:solidFill>
                  <a:schemeClr val="tx1">
                    <a:lumMod val="50000"/>
                  </a:schemeClr>
                </a:solidFill>
                <a:latin typeface="Courier New" panose="02070309020205020404" pitchFamily="49" charset="0"/>
                <a:cs typeface="Courier New" panose="02070309020205020404" pitchFamily="49" charset="0"/>
              </a:rPr>
              <a:t>[</a:t>
            </a:r>
            <a:r>
              <a:rPr lang="fr-FR" sz="800" dirty="0" smtClean="0">
                <a:solidFill>
                  <a:schemeClr val="tx1">
                    <a:lumMod val="50000"/>
                  </a:schemeClr>
                </a:solidFill>
                <a:latin typeface="Courier New" panose="02070309020205020404" pitchFamily="49" charset="0"/>
                <a:cs typeface="Courier New" panose="02070309020205020404" pitchFamily="49" charset="0"/>
              </a:rPr>
              <a:t>Mon </a:t>
            </a:r>
            <a:r>
              <a:rPr lang="fr-FR" sz="800" dirty="0" err="1">
                <a:solidFill>
                  <a:schemeClr val="tx1">
                    <a:lumMod val="50000"/>
                  </a:schemeClr>
                </a:solidFill>
                <a:latin typeface="Courier New" panose="02070309020205020404" pitchFamily="49" charset="0"/>
                <a:cs typeface="Courier New" panose="02070309020205020404" pitchFamily="49" charset="0"/>
              </a:rPr>
              <a:t>Dec</a:t>
            </a:r>
            <a:r>
              <a:rPr lang="fr-FR" sz="800" dirty="0">
                <a:solidFill>
                  <a:schemeClr val="tx1">
                    <a:lumMod val="50000"/>
                  </a:schemeClr>
                </a:solidFill>
                <a:latin typeface="Courier New" panose="02070309020205020404" pitchFamily="49" charset="0"/>
                <a:cs typeface="Courier New" panose="02070309020205020404" pitchFamily="49" charset="0"/>
              </a:rPr>
              <a:t> 29 16:26:09.218515151:7640:eltmc_bcm_vlan_create:1039:t] Unit=0 </a:t>
            </a:r>
            <a:r>
              <a:rPr lang="fr-FR" sz="800" dirty="0" err="1" smtClean="0">
                <a:solidFill>
                  <a:schemeClr val="tx1">
                    <a:lumMod val="50000"/>
                  </a:schemeClr>
                </a:solidFill>
                <a:latin typeface="Courier New" panose="02070309020205020404" pitchFamily="49" charset="0"/>
                <a:cs typeface="Courier New" panose="02070309020205020404" pitchFamily="49" charset="0"/>
              </a:rPr>
              <a:t>vid</a:t>
            </a:r>
            <a:r>
              <a:rPr lang="fr-FR" sz="800" dirty="0" smtClean="0">
                <a:solidFill>
                  <a:schemeClr val="tx1">
                    <a:lumMod val="50000"/>
                  </a:schemeClr>
                </a:solidFill>
                <a:latin typeface="Courier New" panose="02070309020205020404" pitchFamily="49" charset="0"/>
                <a:cs typeface="Courier New" panose="02070309020205020404" pitchFamily="49" charset="0"/>
              </a:rPr>
              <a:t>=17</a:t>
            </a:r>
          </a:p>
          <a:p>
            <a:pPr marL="1785" indent="0">
              <a:spcBef>
                <a:spcPts val="0"/>
              </a:spcBef>
              <a:buNone/>
            </a:pPr>
            <a:r>
              <a:rPr lang="fr-FR" sz="800" dirty="0" smtClean="0">
                <a:solidFill>
                  <a:schemeClr val="tx1">
                    <a:lumMod val="50000"/>
                  </a:schemeClr>
                </a:solidFill>
                <a:latin typeface="Courier New" panose="02070309020205020404" pitchFamily="49" charset="0"/>
                <a:cs typeface="Courier New" panose="02070309020205020404" pitchFamily="49" charset="0"/>
              </a:rPr>
              <a:t>..</a:t>
            </a:r>
            <a:endParaRPr lang="fr-FR" sz="800" dirty="0">
              <a:solidFill>
                <a:schemeClr val="tx1">
                  <a:lumMod val="50000"/>
                </a:schemeClr>
              </a:solidFill>
              <a:latin typeface="Courier New" panose="02070309020205020404" pitchFamily="49" charset="0"/>
              <a:cs typeface="Courier New" panose="02070309020205020404" pitchFamily="49" charset="0"/>
            </a:endParaRPr>
          </a:p>
        </p:txBody>
      </p:sp>
      <p:sp>
        <p:nvSpPr>
          <p:cNvPr id="4" name="TextBox 3"/>
          <p:cNvSpPr txBox="1"/>
          <p:nvPr/>
        </p:nvSpPr>
        <p:spPr>
          <a:xfrm>
            <a:off x="897924" y="3652950"/>
            <a:ext cx="4267200" cy="535531"/>
          </a:xfrm>
          <a:prstGeom prst="rect">
            <a:avLst/>
          </a:prstGeom>
          <a:solidFill>
            <a:srgbClr val="FFFFCC"/>
          </a:solidFill>
        </p:spPr>
        <p:txBody>
          <a:bodyPr wrap="square" rtlCol="0">
            <a:spAutoFit/>
          </a:bodyPr>
          <a:lstStyle/>
          <a:p>
            <a:pPr>
              <a:lnSpc>
                <a:spcPct val="90000"/>
              </a:lnSpc>
              <a:spcBef>
                <a:spcPts val="600"/>
              </a:spcBef>
            </a:pPr>
            <a:r>
              <a:rPr lang="fr-FR" sz="1600" dirty="0" smtClean="0">
                <a:solidFill>
                  <a:srgbClr val="000000"/>
                </a:solidFill>
              </a:rPr>
              <a:t>ELTMC </a:t>
            </a:r>
            <a:r>
              <a:rPr lang="fr-FR" sz="1600" dirty="0" err="1" smtClean="0">
                <a:solidFill>
                  <a:srgbClr val="000000"/>
                </a:solidFill>
              </a:rPr>
              <a:t>will</a:t>
            </a:r>
            <a:r>
              <a:rPr lang="fr-FR" sz="1600" dirty="0" smtClean="0">
                <a:solidFill>
                  <a:srgbClr val="000000"/>
                </a:solidFill>
              </a:rPr>
              <a:t> </a:t>
            </a:r>
            <a:r>
              <a:rPr lang="fr-FR" sz="1600" dirty="0" err="1" smtClean="0">
                <a:solidFill>
                  <a:srgbClr val="000000"/>
                </a:solidFill>
              </a:rPr>
              <a:t>then</a:t>
            </a:r>
            <a:r>
              <a:rPr lang="fr-FR" sz="1600" dirty="0" smtClean="0">
                <a:solidFill>
                  <a:srgbClr val="000000"/>
                </a:solidFill>
              </a:rPr>
              <a:t> </a:t>
            </a:r>
            <a:r>
              <a:rPr lang="fr-FR" sz="1600" dirty="0" err="1" smtClean="0">
                <a:solidFill>
                  <a:srgbClr val="000000"/>
                </a:solidFill>
              </a:rPr>
              <a:t>create</a:t>
            </a:r>
            <a:r>
              <a:rPr lang="fr-FR" sz="1600" dirty="0" smtClean="0">
                <a:solidFill>
                  <a:srgbClr val="000000"/>
                </a:solidFill>
              </a:rPr>
              <a:t> the vlan in </a:t>
            </a:r>
            <a:r>
              <a:rPr lang="fr-FR" sz="1600" dirty="0" err="1" smtClean="0">
                <a:solidFill>
                  <a:srgbClr val="000000"/>
                </a:solidFill>
              </a:rPr>
              <a:t>Northstar</a:t>
            </a:r>
            <a:r>
              <a:rPr lang="fr-FR" sz="1600" dirty="0" smtClean="0">
                <a:solidFill>
                  <a:srgbClr val="000000"/>
                </a:solidFill>
              </a:rPr>
              <a:t> (NS switch ASIC)</a:t>
            </a:r>
          </a:p>
        </p:txBody>
      </p:sp>
      <p:cxnSp>
        <p:nvCxnSpPr>
          <p:cNvPr id="5" name="Straight Arrow Connector 4"/>
          <p:cNvCxnSpPr/>
          <p:nvPr/>
        </p:nvCxnSpPr>
        <p:spPr>
          <a:xfrm>
            <a:off x="8632338" y="1075038"/>
            <a:ext cx="43151" cy="3731740"/>
          </a:xfrm>
          <a:prstGeom prst="straightConnector1">
            <a:avLst/>
          </a:prstGeom>
          <a:ln w="79375" cmpd="sng">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42117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APIC Management Information Model Reference</a:t>
            </a:r>
            <a:endParaRPr lang="en-US" dirty="0"/>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9167"/>
          <a:stretch/>
        </p:blipFill>
        <p:spPr bwMode="auto">
          <a:xfrm>
            <a:off x="3143250" y="914399"/>
            <a:ext cx="5829300" cy="3535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a:hlinkClick r:id="rId4"/>
          </p:cNvPr>
          <p:cNvSpPr/>
          <p:nvPr/>
        </p:nvSpPr>
        <p:spPr>
          <a:xfrm>
            <a:off x="1557008" y="4515657"/>
            <a:ext cx="726631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000" dirty="0" smtClean="0"/>
              <a:t>direct URL</a:t>
            </a:r>
          </a:p>
          <a:p>
            <a:r>
              <a:rPr lang="en-US" dirty="0" smtClean="0"/>
              <a:t>https://</a:t>
            </a:r>
            <a:r>
              <a:rPr lang="en-US" dirty="0" smtClean="0">
                <a:solidFill>
                  <a:srgbClr val="7030A0"/>
                </a:solidFill>
              </a:rPr>
              <a:t>apic</a:t>
            </a:r>
            <a:r>
              <a:rPr lang="en-US" dirty="0" smtClean="0"/>
              <a:t>/doc/html/</a:t>
            </a:r>
            <a:endParaRPr lang="en-US" dirty="0"/>
          </a:p>
        </p:txBody>
      </p:sp>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74" y="1570036"/>
            <a:ext cx="2980669" cy="261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own Arrow 1"/>
          <p:cNvSpPr/>
          <p:nvPr/>
        </p:nvSpPr>
        <p:spPr bwMode="auto">
          <a:xfrm>
            <a:off x="340740" y="2041524"/>
            <a:ext cx="257175" cy="390525"/>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defTabSz="514350"/>
            <a:endParaRPr lang="en-US" sz="1400" dirty="0" err="1" smtClean="0">
              <a:solidFill>
                <a:schemeClr val="bg1"/>
              </a:solidFill>
              <a:ea typeface="Arial" pitchFamily="-107" charset="0"/>
              <a:cs typeface="Arial" pitchFamily="-107" charset="0"/>
              <a:sym typeface="Arial" pitchFamily="-107" charset="0"/>
            </a:endParaRPr>
          </a:p>
        </p:txBody>
      </p:sp>
      <p:sp>
        <p:nvSpPr>
          <p:cNvPr id="6" name="TextBox 5"/>
          <p:cNvSpPr txBox="1"/>
          <p:nvPr/>
        </p:nvSpPr>
        <p:spPr>
          <a:xfrm>
            <a:off x="83564" y="1073150"/>
            <a:ext cx="2886076" cy="341632"/>
          </a:xfrm>
          <a:prstGeom prst="rect">
            <a:avLst/>
          </a:prstGeom>
          <a:noFill/>
        </p:spPr>
        <p:txBody>
          <a:bodyPr wrap="square" rtlCol="0">
            <a:spAutoFit/>
          </a:bodyPr>
          <a:lstStyle/>
          <a:p>
            <a:pPr>
              <a:lnSpc>
                <a:spcPct val="90000"/>
              </a:lnSpc>
              <a:spcBef>
                <a:spcPts val="600"/>
              </a:spcBef>
            </a:pPr>
            <a:r>
              <a:rPr lang="en-US" b="1" dirty="0" smtClean="0"/>
              <a:t>From the </a:t>
            </a:r>
            <a:r>
              <a:rPr lang="en-US" b="1" dirty="0" err="1" smtClean="0"/>
              <a:t>WebUI</a:t>
            </a:r>
            <a:endParaRPr lang="en-US" b="1" dirty="0" smtClean="0"/>
          </a:p>
        </p:txBody>
      </p:sp>
      <p:sp>
        <p:nvSpPr>
          <p:cNvPr id="7" name="Slide Number Placeholder 6"/>
          <p:cNvSpPr>
            <a:spLocks noGrp="1"/>
          </p:cNvSpPr>
          <p:nvPr>
            <p:ph type="sldNum" sz="quarter" idx="4294967295"/>
          </p:nvPr>
        </p:nvSpPr>
        <p:spPr>
          <a:xfrm>
            <a:off x="8409709" y="4884989"/>
            <a:ext cx="359666" cy="274637"/>
          </a:xfrm>
          <a:prstGeom prst="rect">
            <a:avLst/>
          </a:prstGeom>
        </p:spPr>
        <p:txBody>
          <a:bodyPr/>
          <a:lstStyle/>
          <a:p>
            <a:fld id="{96A97DD0-5BE7-4856-A2A9-C42C6688E607}" type="slidenum">
              <a:rPr lang="en-US" smtClean="0"/>
              <a:pPr/>
              <a:t>7</a:t>
            </a:fld>
            <a:endParaRPr lang="en-US" dirty="0"/>
          </a:p>
        </p:txBody>
      </p:sp>
    </p:spTree>
    <p:extLst>
      <p:ext uri="{BB962C8B-B14F-4D97-AF65-F5344CB8AC3E}">
        <p14:creationId xmlns:p14="http://schemas.microsoft.com/office/powerpoint/2010/main" val="941310740"/>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err="1" smtClean="0"/>
              <a:t>Example</a:t>
            </a:r>
            <a:r>
              <a:rPr lang="fr-FR" dirty="0" smtClean="0"/>
              <a:t> 2 in : </a:t>
            </a:r>
          </a:p>
          <a:p>
            <a:r>
              <a:rPr lang="fr-FR" dirty="0">
                <a:hlinkClick r:id="rId2"/>
              </a:rPr>
              <a:t>https://</a:t>
            </a:r>
            <a:r>
              <a:rPr lang="fr-FR" dirty="0" smtClean="0">
                <a:hlinkClick r:id="rId2"/>
              </a:rPr>
              <a:t>techzone.cisco.com/t5/Application-Centric/Inter-VRF-traffic-in-ACI-route-leaking-policy-enforcement/ta-p/899396</a:t>
            </a:r>
            <a:endParaRPr lang="fr-FR" dirty="0" smtClean="0"/>
          </a:p>
          <a:p>
            <a:endParaRPr lang="fr-FR" dirty="0"/>
          </a:p>
        </p:txBody>
      </p:sp>
      <p:sp>
        <p:nvSpPr>
          <p:cNvPr id="3" name="Title 2"/>
          <p:cNvSpPr>
            <a:spLocks noGrp="1"/>
          </p:cNvSpPr>
          <p:nvPr>
            <p:ph type="title"/>
          </p:nvPr>
        </p:nvSpPr>
        <p:spPr/>
        <p:txBody>
          <a:bodyPr/>
          <a:lstStyle/>
          <a:p>
            <a:r>
              <a:rPr lang="fr-FR" dirty="0" err="1" smtClean="0"/>
              <a:t>From</a:t>
            </a:r>
            <a:r>
              <a:rPr lang="fr-FR" dirty="0" smtClean="0"/>
              <a:t> </a:t>
            </a:r>
            <a:r>
              <a:rPr lang="fr-FR" dirty="0" err="1" smtClean="0"/>
              <a:t>Logical</a:t>
            </a:r>
            <a:r>
              <a:rPr lang="fr-FR" dirty="0" smtClean="0"/>
              <a:t> to </a:t>
            </a:r>
            <a:r>
              <a:rPr lang="fr-FR" dirty="0" err="1" smtClean="0"/>
              <a:t>Concrete</a:t>
            </a:r>
            <a:r>
              <a:rPr lang="fr-FR" dirty="0" smtClean="0"/>
              <a:t>	</a:t>
            </a:r>
            <a:endParaRPr lang="fr-FR" dirty="0"/>
          </a:p>
        </p:txBody>
      </p:sp>
    </p:spTree>
    <p:extLst>
      <p:ext uri="{BB962C8B-B14F-4D97-AF65-F5344CB8AC3E}">
        <p14:creationId xmlns:p14="http://schemas.microsoft.com/office/powerpoint/2010/main" val="2328387591"/>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From Concrete Object to ASIC hardware – other object</a:t>
            </a:r>
            <a:endParaRPr lang="en-US" sz="3200" dirty="0"/>
          </a:p>
        </p:txBody>
      </p:sp>
    </p:spTree>
    <p:extLst>
      <p:ext uri="{BB962C8B-B14F-4D97-AF65-F5344CB8AC3E}">
        <p14:creationId xmlns:p14="http://schemas.microsoft.com/office/powerpoint/2010/main" val="48932086"/>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fontAlgn="auto" hangingPunct="1">
              <a:spcAft>
                <a:spcPts val="0"/>
              </a:spcAft>
              <a:defRPr/>
            </a:pPr>
            <a:r>
              <a:rPr lang="en-US" dirty="0" smtClean="0">
                <a:solidFill>
                  <a:srgbClr val="000000"/>
                </a:solidFill>
                <a:ea typeface="+mj-ea"/>
                <a:cs typeface="+mj-cs"/>
              </a:rPr>
              <a:t>ELTM/ELTMC for VRF</a:t>
            </a:r>
            <a:endParaRPr dirty="0" smtClean="0">
              <a:solidFill>
                <a:srgbClr val="000000"/>
              </a:solidFill>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51344258"/>
              </p:ext>
            </p:extLst>
          </p:nvPr>
        </p:nvGraphicFramePr>
        <p:xfrm>
          <a:off x="304800" y="1177647"/>
          <a:ext cx="4469345" cy="2352675"/>
        </p:xfrm>
        <a:graphic>
          <a:graphicData uri="http://schemas.openxmlformats.org/presentationml/2006/ole">
            <mc:AlternateContent xmlns:mc="http://schemas.openxmlformats.org/markup-compatibility/2006">
              <mc:Choice xmlns:v="urn:schemas-microsoft-com:vml" Requires="v">
                <p:oleObj spid="_x0000_s4105"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7647"/>
                        <a:ext cx="4469345" cy="2352675"/>
                      </a:xfrm>
                      <a:prstGeom prst="rect">
                        <a:avLst/>
                      </a:prstGeom>
                      <a:noFill/>
                      <a:ln>
                        <a:noFill/>
                      </a:ln>
                    </p:spPr>
                  </p:pic>
                </p:oleObj>
              </mc:Fallback>
            </mc:AlternateContent>
          </a:graphicData>
        </a:graphic>
      </p:graphicFrame>
      <p:sp>
        <p:nvSpPr>
          <p:cNvPr id="5" name="TextBox 4"/>
          <p:cNvSpPr txBox="1"/>
          <p:nvPr/>
        </p:nvSpPr>
        <p:spPr>
          <a:xfrm>
            <a:off x="4950775" y="971550"/>
            <a:ext cx="3962400" cy="834074"/>
          </a:xfrm>
          <a:prstGeom prst="rect">
            <a:avLst/>
          </a:prstGeom>
          <a:noFill/>
        </p:spPr>
        <p:txBody>
          <a:bodyPr wrap="square" rtlCol="0">
            <a:spAutoFit/>
          </a:bodyPr>
          <a:lstStyle/>
          <a:p>
            <a:pPr>
              <a:lnSpc>
                <a:spcPct val="90000"/>
              </a:lnSpc>
              <a:spcBef>
                <a:spcPts val="600"/>
              </a:spcBef>
            </a:pPr>
            <a:r>
              <a:rPr lang="fr-FR" sz="1600" dirty="0" err="1" smtClean="0">
                <a:solidFill>
                  <a:srgbClr val="000000"/>
                </a:solidFill>
              </a:rPr>
              <a:t>Remember</a:t>
            </a:r>
            <a:r>
              <a:rPr lang="fr-FR" sz="1600" dirty="0" smtClean="0">
                <a:solidFill>
                  <a:srgbClr val="000000"/>
                </a:solidFill>
              </a:rPr>
              <a:t> </a:t>
            </a:r>
            <a:r>
              <a:rPr lang="fr-FR" sz="1600" dirty="0" err="1" smtClean="0">
                <a:solidFill>
                  <a:srgbClr val="000000"/>
                </a:solidFill>
              </a:rPr>
              <a:t>also</a:t>
            </a:r>
            <a:r>
              <a:rPr lang="fr-FR" sz="1600" dirty="0" smtClean="0">
                <a:solidFill>
                  <a:srgbClr val="000000"/>
                </a:solidFill>
              </a:rPr>
              <a:t> : </a:t>
            </a:r>
          </a:p>
          <a:p>
            <a:pPr>
              <a:lnSpc>
                <a:spcPct val="90000"/>
              </a:lnSpc>
              <a:spcBef>
                <a:spcPts val="600"/>
              </a:spcBef>
            </a:pPr>
            <a:r>
              <a:rPr lang="fr-FR" sz="1600" dirty="0" smtClean="0">
                <a:solidFill>
                  <a:srgbClr val="000000"/>
                </a:solidFill>
              </a:rPr>
              <a:t>Configure ports, Port-</a:t>
            </a:r>
            <a:r>
              <a:rPr lang="fr-FR" sz="1600" dirty="0" err="1" smtClean="0">
                <a:solidFill>
                  <a:srgbClr val="000000"/>
                </a:solidFill>
              </a:rPr>
              <a:t>channel</a:t>
            </a:r>
            <a:r>
              <a:rPr lang="fr-FR" sz="1600" dirty="0" smtClean="0">
                <a:solidFill>
                  <a:srgbClr val="000000"/>
                </a:solidFill>
              </a:rPr>
              <a:t>, VPC , VTEP tunnel, </a:t>
            </a:r>
            <a:r>
              <a:rPr lang="fr-FR" sz="1600" b="1" dirty="0" smtClean="0">
                <a:solidFill>
                  <a:srgbClr val="FF0000"/>
                </a:solidFill>
              </a:rPr>
              <a:t>VRF</a:t>
            </a:r>
            <a:r>
              <a:rPr lang="fr-FR" sz="1600" dirty="0" smtClean="0">
                <a:solidFill>
                  <a:srgbClr val="000000"/>
                </a:solidFill>
              </a:rPr>
              <a:t>, SVI, </a:t>
            </a:r>
          </a:p>
        </p:txBody>
      </p:sp>
      <p:sp>
        <p:nvSpPr>
          <p:cNvPr id="6" name="TextBox 5"/>
          <p:cNvSpPr txBox="1"/>
          <p:nvPr/>
        </p:nvSpPr>
        <p:spPr>
          <a:xfrm>
            <a:off x="4950775" y="2114550"/>
            <a:ext cx="3839513" cy="2831544"/>
          </a:xfrm>
          <a:prstGeom prst="rect">
            <a:avLst/>
          </a:prstGeom>
          <a:solidFill>
            <a:schemeClr val="bg1">
              <a:lumMod val="85000"/>
            </a:schemeClr>
          </a:solidFill>
        </p:spPr>
        <p:txBody>
          <a:bodyPr wrap="none" rtlCol="0">
            <a:spAutoFit/>
          </a:bodyPr>
          <a:lstStyle/>
          <a:p>
            <a:pPr>
              <a:lnSpc>
                <a:spcPct val="90000"/>
              </a:lnSpc>
              <a:spcBef>
                <a:spcPts val="600"/>
              </a:spcBef>
            </a:pPr>
            <a:r>
              <a:rPr lang="en-US" sz="800" b="1" dirty="0" smtClean="0">
                <a:solidFill>
                  <a:srgbClr val="000000"/>
                </a:solidFill>
                <a:latin typeface="Courier New" panose="02070309020205020404" pitchFamily="49" charset="0"/>
                <a:cs typeface="Courier New" panose="02070309020205020404" pitchFamily="49" charset="0"/>
              </a:rPr>
              <a:t>module-1</a:t>
            </a:r>
            <a:r>
              <a:rPr lang="en-US" sz="800" b="1" dirty="0">
                <a:solidFill>
                  <a:srgbClr val="000000"/>
                </a:solidFill>
                <a:latin typeface="Courier New" panose="02070309020205020404" pitchFamily="49" charset="0"/>
                <a:cs typeface="Courier New" panose="02070309020205020404" pitchFamily="49" charset="0"/>
              </a:rPr>
              <a:t>#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smtClean="0">
                <a:solidFill>
                  <a:srgbClr val="000000"/>
                </a:solidFill>
                <a:latin typeface="Courier New" panose="02070309020205020404" pitchFamily="49" charset="0"/>
                <a:cs typeface="Courier New" panose="02070309020205020404" pitchFamily="49" charset="0"/>
              </a:rPr>
              <a:t>rmac_table</a:t>
            </a:r>
            <a:endParaRPr lang="en-US" sz="800" b="1" dirty="0" smtClean="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en-US" sz="800" b="1" dirty="0">
                <a:solidFill>
                  <a:srgbClr val="000000"/>
                </a:solidFill>
                <a:latin typeface="Courier New" panose="02070309020205020404" pitchFamily="49" charset="0"/>
                <a:cs typeface="Courier New" panose="02070309020205020404" pitchFamily="49" charset="0"/>
              </a:rPr>
              <a:t>module-1# </a:t>
            </a:r>
            <a:r>
              <a:rPr lang="en-US" sz="800" b="1" dirty="0">
                <a:solidFill>
                  <a:srgbClr val="FF0000"/>
                </a:solidFill>
                <a:latin typeface="Courier New" panose="02070309020205020404" pitchFamily="49" charset="0"/>
                <a:cs typeface="Courier New" panose="02070309020205020404" pitchFamily="49" charset="0"/>
              </a:rPr>
              <a:t>show system internal </a:t>
            </a:r>
            <a:r>
              <a:rPr lang="en-US" sz="800" b="1" dirty="0" err="1">
                <a:solidFill>
                  <a:srgbClr val="FF0000"/>
                </a:solidFill>
                <a:latin typeface="Courier New" panose="02070309020205020404" pitchFamily="49" charset="0"/>
                <a:cs typeface="Courier New" panose="02070309020205020404" pitchFamily="49" charset="0"/>
              </a:rPr>
              <a:t>eltmc</a:t>
            </a:r>
            <a:r>
              <a:rPr lang="en-US" sz="800" b="1" dirty="0">
                <a:solidFill>
                  <a:srgbClr val="FF0000"/>
                </a:solidFill>
                <a:latin typeface="Courier New" panose="02070309020205020404" pitchFamily="49" charset="0"/>
                <a:cs typeface="Courier New" panose="02070309020205020404" pitchFamily="49" charset="0"/>
              </a:rPr>
              <a:t> info </a:t>
            </a:r>
            <a:r>
              <a:rPr lang="en-US" sz="800" b="1" dirty="0" err="1">
                <a:solidFill>
                  <a:srgbClr val="FF0000"/>
                </a:solidFill>
                <a:latin typeface="Courier New" panose="02070309020205020404" pitchFamily="49" charset="0"/>
                <a:cs typeface="Courier New" panose="02070309020205020404" pitchFamily="49" charset="0"/>
              </a:rPr>
              <a:t>vrf</a:t>
            </a:r>
            <a:r>
              <a:rPr lang="en-US" sz="800" b="1" dirty="0">
                <a:solidFill>
                  <a:srgbClr val="FF0000"/>
                </a:solidFill>
                <a:latin typeface="Courier New" panose="02070309020205020404" pitchFamily="49" charset="0"/>
                <a:cs typeface="Courier New" panose="02070309020205020404" pitchFamily="49" charset="0"/>
              </a:rPr>
              <a:t> </a:t>
            </a:r>
            <a:r>
              <a:rPr lang="en-US" sz="800" b="1" dirty="0" smtClean="0">
                <a:solidFill>
                  <a:srgbClr val="FF0000"/>
                </a:solidFill>
                <a:latin typeface="Courier New" panose="02070309020205020404" pitchFamily="49" charset="0"/>
                <a:cs typeface="Courier New" panose="02070309020205020404" pitchFamily="49" charset="0"/>
              </a:rPr>
              <a:t>[all | brief]</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module-1# show system </a:t>
            </a:r>
            <a:r>
              <a:rPr lang="fr-FR" sz="800" b="1" dirty="0" err="1">
                <a:solidFill>
                  <a:srgbClr val="000000"/>
                </a:solidFill>
                <a:latin typeface="Courier New" panose="02070309020205020404" pitchFamily="49" charset="0"/>
                <a:cs typeface="Courier New" panose="02070309020205020404" pitchFamily="49" charset="0"/>
              </a:rPr>
              <a:t>internal</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eltmc</a:t>
            </a:r>
            <a:r>
              <a:rPr lang="fr-FR" sz="800" b="1" dirty="0">
                <a:solidFill>
                  <a:srgbClr val="000000"/>
                </a:solidFill>
                <a:latin typeface="Courier New" panose="02070309020205020404" pitchFamily="49" charset="0"/>
                <a:cs typeface="Courier New" panose="02070309020205020404" pitchFamily="49" charset="0"/>
              </a:rPr>
              <a:t> info  interface ?</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all           Show information for all instances of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information for all </a:t>
            </a:r>
            <a:r>
              <a:rPr lang="fr-FR" sz="800" b="1" dirty="0" err="1">
                <a:solidFill>
                  <a:srgbClr val="000000"/>
                </a:solidFill>
                <a:latin typeface="Courier New" panose="02070309020205020404" pitchFamily="49" charset="0"/>
                <a:cs typeface="Courier New" panose="02070309020205020404" pitchFamily="49" charset="0"/>
              </a:rPr>
              <a:t>objects</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ethernet</a:t>
            </a:r>
            <a:r>
              <a:rPr lang="fr-FR" sz="800" b="1" dirty="0">
                <a:solidFill>
                  <a:srgbClr val="000000"/>
                </a:solidFill>
                <a:latin typeface="Courier New" panose="02070309020205020404" pitchFamily="49" charset="0"/>
                <a:cs typeface="Courier New" panose="02070309020205020404" pitchFamily="49" charset="0"/>
              </a:rPr>
              <a:t>      Ethernet IEEE 802.3z</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ifindex</a:t>
            </a:r>
            <a:r>
              <a:rPr lang="fr-FR" sz="800" b="1" dirty="0">
                <a:solidFill>
                  <a:srgbClr val="000000"/>
                </a:solidFill>
                <a:latin typeface="Courier New" panose="02070309020205020404" pitchFamily="49" charset="0"/>
                <a:cs typeface="Courier New" panose="02070309020205020404" pitchFamily="49" charset="0"/>
              </a:rPr>
              <a:t>       Interface index</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mti</a:t>
            </a:r>
            <a:r>
              <a:rPr lang="fr-FR" sz="800" b="1" dirty="0">
                <a:solidFill>
                  <a:srgbClr val="000000"/>
                </a:solidFill>
                <a:latin typeface="Courier New" panose="02070309020205020404" pitchFamily="49" charset="0"/>
                <a:cs typeface="Courier New" panose="02070309020205020404" pitchFamily="49" charset="0"/>
              </a:rPr>
              <a:t>           MVPN Tunnel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overlay       </a:t>
            </a:r>
            <a:r>
              <a:rPr lang="fr-FR" sz="800" b="1" dirty="0" err="1">
                <a:solidFill>
                  <a:srgbClr val="000000"/>
                </a:solidFill>
                <a:latin typeface="Courier New" panose="02070309020205020404" pitchFamily="49" charset="0"/>
                <a:cs typeface="Courier New" panose="02070309020205020404" pitchFamily="49" charset="0"/>
              </a:rPr>
              <a:t>Overlay</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port-</a:t>
            </a:r>
            <a:r>
              <a:rPr lang="fr-FR" sz="800" b="1" dirty="0" err="1">
                <a:solidFill>
                  <a:srgbClr val="000000"/>
                </a:solidFill>
                <a:latin typeface="Courier New" panose="02070309020205020404" pitchFamily="49" charset="0"/>
                <a:cs typeface="Courier New" panose="02070309020205020404" pitchFamily="49" charset="0"/>
              </a:rPr>
              <a:t>channel</a:t>
            </a:r>
            <a:r>
              <a:rPr lang="fr-FR" sz="800" b="1" dirty="0">
                <a:solidFill>
                  <a:srgbClr val="000000"/>
                </a:solidFill>
                <a:latin typeface="Courier New" panose="02070309020205020404" pitchFamily="49" charset="0"/>
                <a:cs typeface="Courier New" panose="02070309020205020404" pitchFamily="49" charset="0"/>
              </a:rPr>
              <a:t>  Port Channel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for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tunnel        </a:t>
            </a:r>
            <a:r>
              <a:rPr lang="fr-FR" sz="800" b="1" dirty="0" err="1">
                <a:solidFill>
                  <a:srgbClr val="000000"/>
                </a:solidFill>
                <a:latin typeface="Courier New" panose="02070309020205020404" pitchFamily="49" charset="0"/>
                <a:cs typeface="Courier New" panose="02070309020205020404" pitchFamily="49" charset="0"/>
              </a:rPr>
              <a:t>Tunnel</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vlan          </a:t>
            </a:r>
            <a:r>
              <a:rPr lang="fr-FR" sz="800" b="1" dirty="0" err="1">
                <a:solidFill>
                  <a:srgbClr val="000000"/>
                </a:solidFill>
                <a:latin typeface="Courier New" panose="02070309020205020404" pitchFamily="49" charset="0"/>
                <a:cs typeface="Courier New" panose="02070309020205020404" pitchFamily="49" charset="0"/>
              </a:rPr>
              <a:t>Vlan</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endParaRPr lang="fr-FR" sz="800" b="1" dirty="0" err="1" smtClean="0">
              <a:solidFill>
                <a:srgbClr val="000000"/>
              </a:solidFill>
              <a:latin typeface="Courier New" panose="02070309020205020404" pitchFamily="49" charset="0"/>
              <a:cs typeface="Courier New" panose="02070309020205020404" pitchFamily="49" charset="0"/>
            </a:endParaRPr>
          </a:p>
        </p:txBody>
      </p:sp>
      <p:cxnSp>
        <p:nvCxnSpPr>
          <p:cNvPr id="4" name="Straight Arrow Connector 3"/>
          <p:cNvCxnSpPr/>
          <p:nvPr/>
        </p:nvCxnSpPr>
        <p:spPr bwMode="auto">
          <a:xfrm flipH="1" flipV="1">
            <a:off x="4267200" y="2495550"/>
            <a:ext cx="304800" cy="1981200"/>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4085663225"/>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7766" y="1347788"/>
            <a:ext cx="8345488" cy="3737168"/>
          </a:xfrm>
          <a:solidFill>
            <a:schemeClr val="bg1">
              <a:lumMod val="75000"/>
            </a:schemeClr>
          </a:solidFill>
        </p:spPr>
        <p:txBody>
          <a:bodyPr/>
          <a:lstStyle/>
          <a:p>
            <a:pPr marL="1785" indent="0">
              <a:spcBef>
                <a:spcPts val="0"/>
              </a:spcBef>
              <a:buNone/>
            </a:pPr>
            <a:r>
              <a:rPr lang="fr-FR" sz="1200" b="1" dirty="0" smtClean="0">
                <a:latin typeface="Courier New" panose="02070309020205020404" pitchFamily="49" charset="0"/>
                <a:cs typeface="Courier New" panose="02070309020205020404" pitchFamily="49" charset="0"/>
              </a:rPr>
              <a:t>admin@bdsol-aci2-apic1</a:t>
            </a:r>
            <a:r>
              <a:rPr lang="fr-FR" sz="1200" b="1" dirty="0">
                <a:latin typeface="Courier New" panose="02070309020205020404" pitchFamily="49" charset="0"/>
                <a:cs typeface="Courier New" panose="02070309020205020404" pitchFamily="49" charset="0"/>
              </a:rPr>
              <a:t>:~&gt; </a:t>
            </a:r>
            <a:r>
              <a:rPr lang="fr-FR" sz="1200" b="1" dirty="0" err="1">
                <a:latin typeface="Courier New" panose="02070309020205020404" pitchFamily="49" charset="0"/>
                <a:cs typeface="Courier New" panose="02070309020205020404" pitchFamily="49" charset="0"/>
              </a:rPr>
              <a:t>moquery</a:t>
            </a:r>
            <a:r>
              <a:rPr lang="fr-FR" sz="1200" b="1" dirty="0">
                <a:latin typeface="Courier New" panose="02070309020205020404" pitchFamily="49" charset="0"/>
                <a:cs typeface="Courier New" panose="02070309020205020404" pitchFamily="49" charset="0"/>
              </a:rPr>
              <a:t> -c l3Ctx  -f 'l3.Ctx.name =="RD:RD"' | </a:t>
            </a:r>
            <a:r>
              <a:rPr lang="fr-FR" sz="1200" b="1" dirty="0" err="1">
                <a:latin typeface="Courier New" panose="02070309020205020404" pitchFamily="49" charset="0"/>
                <a:cs typeface="Courier New" panose="02070309020205020404" pitchFamily="49" charset="0"/>
              </a:rPr>
              <a:t>egrep</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dn</a:t>
            </a:r>
            <a:r>
              <a:rPr lang="fr-FR" sz="1200" b="1" dirty="0">
                <a:latin typeface="Courier New" panose="02070309020205020404" pitchFamily="49" charset="0"/>
                <a:cs typeface="Courier New" panose="02070309020205020404" pitchFamily="49" charset="0"/>
              </a:rPr>
              <a:t>.*node-101"</a:t>
            </a:r>
          </a:p>
          <a:p>
            <a:pPr marL="1785" indent="0">
              <a:spcBef>
                <a:spcPts val="0"/>
              </a:spcBef>
              <a:buNone/>
            </a:pPr>
            <a:r>
              <a:rPr lang="fr-FR" sz="1000" dirty="0" err="1">
                <a:latin typeface="Courier New" panose="02070309020205020404" pitchFamily="49" charset="0"/>
                <a:cs typeface="Courier New" panose="02070309020205020404" pitchFamily="49" charset="0"/>
              </a:rPr>
              <a:t>dn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topology</a:t>
            </a:r>
            <a:r>
              <a:rPr lang="fr-FR" sz="1000" dirty="0">
                <a:latin typeface="Courier New" panose="02070309020205020404" pitchFamily="49" charset="0"/>
                <a:cs typeface="Courier New" panose="02070309020205020404" pitchFamily="49" charset="0"/>
              </a:rPr>
              <a:t>/pod-1/node-101/</a:t>
            </a:r>
            <a:r>
              <a:rPr lang="fr-FR" sz="1000" dirty="0" err="1">
                <a:latin typeface="Courier New" panose="02070309020205020404" pitchFamily="49" charset="0"/>
                <a:cs typeface="Courier New" panose="02070309020205020404" pitchFamily="49" charset="0"/>
              </a:rPr>
              <a:t>sys</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ctx</a:t>
            </a:r>
            <a:r>
              <a:rPr lang="fr-FR" sz="1000" dirty="0">
                <a:latin typeface="Courier New" panose="02070309020205020404" pitchFamily="49" charset="0"/>
                <a:cs typeface="Courier New" panose="02070309020205020404" pitchFamily="49" charset="0"/>
              </a:rPr>
              <a:t>-[vxlan-2818051</a:t>
            </a:r>
            <a:r>
              <a:rPr lang="fr-FR" sz="1000" dirty="0" smtClean="0">
                <a:latin typeface="Courier New" panose="02070309020205020404" pitchFamily="49" charset="0"/>
                <a:cs typeface="Courier New" panose="02070309020205020404" pitchFamily="49" charset="0"/>
              </a:rPr>
              <a:t>]</a:t>
            </a:r>
          </a:p>
          <a:p>
            <a:pPr marL="1785" indent="0">
              <a:spcBef>
                <a:spcPts val="0"/>
              </a:spcBef>
              <a:buNone/>
            </a:pPr>
            <a:r>
              <a:rPr lang="fr-FR" sz="1000" dirty="0">
                <a:latin typeface="Courier New" panose="02070309020205020404" pitchFamily="49" charset="0"/>
                <a:cs typeface="Courier New" panose="02070309020205020404" pitchFamily="49" charset="0"/>
              </a:rPr>
              <a:t>admin@bdsol-aci2-apic1:~&gt; </a:t>
            </a:r>
            <a:r>
              <a:rPr lang="fr-FR" sz="1000" dirty="0" err="1">
                <a:latin typeface="Courier New" panose="02070309020205020404" pitchFamily="49" charset="0"/>
                <a:cs typeface="Courier New" panose="02070309020205020404" pitchFamily="49" charset="0"/>
              </a:rPr>
              <a:t>moquery</a:t>
            </a:r>
            <a:r>
              <a:rPr lang="fr-FR" sz="1000" dirty="0">
                <a:latin typeface="Courier New" panose="02070309020205020404" pitchFamily="49" charset="0"/>
                <a:cs typeface="Courier New" panose="02070309020205020404" pitchFamily="49" charset="0"/>
              </a:rPr>
              <a:t> -d </a:t>
            </a:r>
            <a:r>
              <a:rPr lang="fr-FR" sz="1000" dirty="0" err="1">
                <a:latin typeface="Courier New" panose="02070309020205020404" pitchFamily="49" charset="0"/>
                <a:cs typeface="Courier New" panose="02070309020205020404" pitchFamily="49" charset="0"/>
              </a:rPr>
              <a:t>topology</a:t>
            </a:r>
            <a:r>
              <a:rPr lang="fr-FR" sz="1000" dirty="0">
                <a:latin typeface="Courier New" panose="02070309020205020404" pitchFamily="49" charset="0"/>
                <a:cs typeface="Courier New" panose="02070309020205020404" pitchFamily="49" charset="0"/>
              </a:rPr>
              <a:t>/pod-1/node-101/</a:t>
            </a:r>
            <a:r>
              <a:rPr lang="fr-FR" sz="1000" dirty="0" err="1">
                <a:latin typeface="Courier New" panose="02070309020205020404" pitchFamily="49" charset="0"/>
                <a:cs typeface="Courier New" panose="02070309020205020404" pitchFamily="49" charset="0"/>
              </a:rPr>
              <a:t>sys</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ctx</a:t>
            </a:r>
            <a:r>
              <a:rPr lang="fr-FR" sz="1000" dirty="0">
                <a:latin typeface="Courier New" panose="02070309020205020404" pitchFamily="49" charset="0"/>
                <a:cs typeface="Courier New" panose="02070309020205020404" pitchFamily="49" charset="0"/>
              </a:rPr>
              <a:t>-[vxlan-2818051]</a:t>
            </a:r>
          </a:p>
          <a:p>
            <a:pPr marL="1785" indent="0">
              <a:spcBef>
                <a:spcPts val="0"/>
              </a:spcBef>
              <a:buNone/>
            </a:pPr>
            <a:r>
              <a:rPr lang="fr-FR" sz="1000" dirty="0">
                <a:latin typeface="Courier New" panose="02070309020205020404" pitchFamily="49" charset="0"/>
                <a:cs typeface="Courier New" panose="02070309020205020404" pitchFamily="49" charset="0"/>
              </a:rPr>
              <a:t>Total </a:t>
            </a:r>
            <a:r>
              <a:rPr lang="fr-FR" sz="1000" dirty="0" err="1">
                <a:latin typeface="Courier New" panose="02070309020205020404" pitchFamily="49" charset="0"/>
                <a:cs typeface="Courier New" panose="02070309020205020404" pitchFamily="49" charset="0"/>
              </a:rPr>
              <a:t>Objects</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shown</a:t>
            </a:r>
            <a:r>
              <a:rPr lang="fr-FR" sz="1000" dirty="0">
                <a:latin typeface="Courier New" panose="02070309020205020404" pitchFamily="49" charset="0"/>
                <a:cs typeface="Courier New" panose="02070309020205020404" pitchFamily="49" charset="0"/>
              </a:rPr>
              <a:t>: 1</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 l3.Ctx</a:t>
            </a:r>
          </a:p>
          <a:p>
            <a:pPr marL="1785" indent="0">
              <a:spcBef>
                <a:spcPts val="0"/>
              </a:spcBef>
              <a:buNone/>
            </a:pPr>
            <a:r>
              <a:rPr lang="fr-FR" sz="1000" b="1" dirty="0" err="1">
                <a:solidFill>
                  <a:srgbClr val="FF0000"/>
                </a:solidFill>
                <a:latin typeface="Courier New" panose="02070309020205020404" pitchFamily="49" charset="0"/>
                <a:cs typeface="Courier New" panose="02070309020205020404" pitchFamily="49" charset="0"/>
              </a:rPr>
              <a:t>encap</a:t>
            </a:r>
            <a:r>
              <a:rPr lang="fr-FR" sz="1000" b="1" dirty="0">
                <a:solidFill>
                  <a:srgbClr val="FF0000"/>
                </a:solidFill>
                <a:latin typeface="Courier New" panose="02070309020205020404" pitchFamily="49" charset="0"/>
                <a:cs typeface="Courier New" panose="02070309020205020404" pitchFamily="49" charset="0"/>
              </a:rPr>
              <a:t>              : vxlan-2818051</a:t>
            </a:r>
          </a:p>
          <a:p>
            <a:pPr marL="1785" indent="0">
              <a:spcBef>
                <a:spcPts val="0"/>
              </a:spcBef>
              <a:buNone/>
            </a:pPr>
            <a:r>
              <a:rPr lang="fr-FR" sz="1000" dirty="0" err="1">
                <a:latin typeface="Courier New" panose="02070309020205020404" pitchFamily="49" charset="0"/>
                <a:cs typeface="Courier New" panose="02070309020205020404" pitchFamily="49" charset="0"/>
              </a:rPr>
              <a:t>adminState</a:t>
            </a:r>
            <a:r>
              <a:rPr lang="fr-FR" sz="1000" dirty="0">
                <a:latin typeface="Courier New" panose="02070309020205020404" pitchFamily="49" charset="0"/>
                <a:cs typeface="Courier New" panose="02070309020205020404" pitchFamily="49" charset="0"/>
              </a:rPr>
              <a:t>         : admin-up</a:t>
            </a:r>
          </a:p>
          <a:p>
            <a:pPr marL="1785" indent="0">
              <a:spcBef>
                <a:spcPts val="0"/>
              </a:spcBef>
              <a:buNone/>
            </a:pPr>
            <a:r>
              <a:rPr lang="fr-FR" sz="1000" dirty="0" err="1">
                <a:latin typeface="Courier New" panose="02070309020205020404" pitchFamily="49" charset="0"/>
                <a:cs typeface="Courier New" panose="02070309020205020404" pitchFamily="49" charset="0"/>
              </a:rPr>
              <a:t>bgpRd</a:t>
            </a:r>
            <a:r>
              <a:rPr lang="fr-FR" sz="1000" dirty="0">
                <a:latin typeface="Courier New" panose="02070309020205020404" pitchFamily="49" charset="0"/>
                <a:cs typeface="Courier New" panose="02070309020205020404" pitchFamily="49" charset="0"/>
              </a:rPr>
              <a:t>              : 0,1,10,0,40,66,0,2</a:t>
            </a:r>
          </a:p>
          <a:p>
            <a:pPr marL="1785" indent="0">
              <a:spcBef>
                <a:spcPts val="0"/>
              </a:spcBef>
              <a:buNone/>
            </a:pPr>
            <a:r>
              <a:rPr lang="fr-FR" sz="1000" dirty="0" err="1">
                <a:latin typeface="Courier New" panose="02070309020205020404" pitchFamily="49" charset="0"/>
                <a:cs typeface="Courier New" panose="02070309020205020404" pitchFamily="49" charset="0"/>
              </a:rPr>
              <a:t>bgpRdDisp</a:t>
            </a:r>
            <a:r>
              <a:rPr lang="fr-FR" sz="1000" dirty="0">
                <a:latin typeface="Courier New" panose="02070309020205020404" pitchFamily="49" charset="0"/>
                <a:cs typeface="Courier New" panose="02070309020205020404" pitchFamily="49" charset="0"/>
              </a:rPr>
              <a:t>          : 10.0.40.66:2</a:t>
            </a:r>
          </a:p>
          <a:p>
            <a:pPr marL="1785" indent="0">
              <a:spcBef>
                <a:spcPts val="0"/>
              </a:spcBef>
              <a:buNone/>
            </a:pPr>
            <a:r>
              <a:rPr lang="fr-FR" sz="1000" dirty="0" err="1">
                <a:latin typeface="Courier New" panose="02070309020205020404" pitchFamily="49" charset="0"/>
                <a:cs typeface="Courier New" panose="02070309020205020404" pitchFamily="49" charset="0"/>
              </a:rPr>
              <a:t>childAction</a:t>
            </a:r>
            <a:r>
              <a:rPr lang="fr-FR" sz="1000" dirty="0">
                <a:latin typeface="Courier New" panose="02070309020205020404" pitchFamily="49" charset="0"/>
                <a:cs typeface="Courier New" panose="02070309020205020404" pitchFamily="49" charset="0"/>
              </a:rPr>
              <a:t>        :</a:t>
            </a:r>
          </a:p>
          <a:p>
            <a:pPr marL="1785" indent="0">
              <a:spcBef>
                <a:spcPts val="0"/>
              </a:spcBef>
              <a:buNone/>
            </a:pPr>
            <a:r>
              <a:rPr lang="fr-FR" sz="1000" dirty="0" err="1">
                <a:latin typeface="Courier New" panose="02070309020205020404" pitchFamily="49" charset="0"/>
                <a:cs typeface="Courier New" panose="02070309020205020404" pitchFamily="49" charset="0"/>
              </a:rPr>
              <a:t>createTs</a:t>
            </a:r>
            <a:r>
              <a:rPr lang="fr-FR" sz="1000" dirty="0">
                <a:latin typeface="Courier New" panose="02070309020205020404" pitchFamily="49" charset="0"/>
                <a:cs typeface="Courier New" panose="02070309020205020404" pitchFamily="49" charset="0"/>
              </a:rPr>
              <a:t>           : 2015-02-26T02:11:23.052+00:00</a:t>
            </a:r>
          </a:p>
          <a:p>
            <a:pPr marL="1785" indent="0">
              <a:spcBef>
                <a:spcPts val="0"/>
              </a:spcBef>
              <a:buNone/>
            </a:pPr>
            <a:r>
              <a:rPr lang="fr-FR" sz="1000" dirty="0" err="1">
                <a:latin typeface="Courier New" panose="02070309020205020404" pitchFamily="49" charset="0"/>
                <a:cs typeface="Courier New" panose="02070309020205020404" pitchFamily="49" charset="0"/>
              </a:rPr>
              <a:t>dn</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topology</a:t>
            </a:r>
            <a:r>
              <a:rPr lang="fr-FR" sz="1000" dirty="0">
                <a:latin typeface="Courier New" panose="02070309020205020404" pitchFamily="49" charset="0"/>
                <a:cs typeface="Courier New" panose="02070309020205020404" pitchFamily="49" charset="0"/>
              </a:rPr>
              <a:t>/pod-1/node-101/</a:t>
            </a:r>
            <a:r>
              <a:rPr lang="fr-FR" sz="1000" dirty="0" err="1">
                <a:latin typeface="Courier New" panose="02070309020205020404" pitchFamily="49" charset="0"/>
                <a:cs typeface="Courier New" panose="02070309020205020404" pitchFamily="49" charset="0"/>
              </a:rPr>
              <a:t>sys</a:t>
            </a:r>
            <a:r>
              <a:rPr lang="fr-FR" sz="1000" dirty="0">
                <a:latin typeface="Courier New" panose="02070309020205020404" pitchFamily="49" charset="0"/>
                <a:cs typeface="Courier New" panose="02070309020205020404" pitchFamily="49" charset="0"/>
              </a:rPr>
              <a:t>/</a:t>
            </a:r>
            <a:r>
              <a:rPr lang="fr-FR" sz="1000" dirty="0" err="1">
                <a:latin typeface="Courier New" panose="02070309020205020404" pitchFamily="49" charset="0"/>
                <a:cs typeface="Courier New" panose="02070309020205020404" pitchFamily="49" charset="0"/>
              </a:rPr>
              <a:t>ctx</a:t>
            </a:r>
            <a:r>
              <a:rPr lang="fr-FR" sz="1000" dirty="0">
                <a:latin typeface="Courier New" panose="02070309020205020404" pitchFamily="49" charset="0"/>
                <a:cs typeface="Courier New" panose="02070309020205020404" pitchFamily="49" charset="0"/>
              </a:rPr>
              <a:t>-[vxlan-2818051]</a:t>
            </a:r>
          </a:p>
          <a:p>
            <a:pPr marL="1785" indent="0">
              <a:spcBef>
                <a:spcPts val="0"/>
              </a:spcBef>
              <a:buNone/>
            </a:pPr>
            <a:r>
              <a:rPr lang="fr-FR" sz="1000" dirty="0" err="1">
                <a:latin typeface="Courier New" panose="02070309020205020404" pitchFamily="49" charset="0"/>
                <a:cs typeface="Courier New" panose="02070309020205020404" pitchFamily="49" charset="0"/>
              </a:rPr>
              <a:t>gsdbCtx</a:t>
            </a:r>
            <a:r>
              <a:rPr lang="fr-FR" sz="1000" dirty="0">
                <a:latin typeface="Courier New" panose="02070309020205020404" pitchFamily="49" charset="0"/>
                <a:cs typeface="Courier New" panose="02070309020205020404" pitchFamily="49" charset="0"/>
              </a:rPr>
              <a:t>            : 0</a:t>
            </a:r>
          </a:p>
          <a:p>
            <a:pPr marL="1785" indent="0">
              <a:spcBef>
                <a:spcPts val="0"/>
              </a:spcBef>
              <a:buNone/>
            </a:pPr>
            <a:r>
              <a:rPr lang="fr-FR" sz="1000" b="1" dirty="0">
                <a:solidFill>
                  <a:srgbClr val="FF0000"/>
                </a:solidFill>
                <a:latin typeface="Courier New" panose="02070309020205020404" pitchFamily="49" charset="0"/>
                <a:cs typeface="Courier New" panose="02070309020205020404" pitchFamily="49" charset="0"/>
              </a:rPr>
              <a:t>id                 : 6</a:t>
            </a:r>
          </a:p>
          <a:p>
            <a:pPr marL="1785" indent="0">
              <a:spcBef>
                <a:spcPts val="0"/>
              </a:spcBef>
              <a:buNone/>
            </a:pPr>
            <a:r>
              <a:rPr lang="fr-FR" sz="1000" dirty="0">
                <a:latin typeface="Courier New" panose="02070309020205020404" pitchFamily="49" charset="0"/>
                <a:cs typeface="Courier New" panose="02070309020205020404" pitchFamily="49" charset="0"/>
              </a:rPr>
              <a:t>l3vmCfgFailedBmp   :</a:t>
            </a:r>
          </a:p>
          <a:p>
            <a:pPr marL="1785" indent="0">
              <a:spcBef>
                <a:spcPts val="0"/>
              </a:spcBef>
              <a:buNone/>
            </a:pPr>
            <a:r>
              <a:rPr lang="fr-FR" sz="1000" dirty="0">
                <a:latin typeface="Courier New" panose="02070309020205020404" pitchFamily="49" charset="0"/>
                <a:cs typeface="Courier New" panose="02070309020205020404" pitchFamily="49" charset="0"/>
              </a:rPr>
              <a:t>l3vmCfgFailedTs    : 00:00:00:00.000</a:t>
            </a:r>
          </a:p>
          <a:p>
            <a:pPr marL="1785" indent="0">
              <a:spcBef>
                <a:spcPts val="0"/>
              </a:spcBef>
              <a:buNone/>
            </a:pPr>
            <a:r>
              <a:rPr lang="fr-FR" sz="1000" dirty="0">
                <a:latin typeface="Courier New" panose="02070309020205020404" pitchFamily="49" charset="0"/>
                <a:cs typeface="Courier New" panose="02070309020205020404" pitchFamily="49" charset="0"/>
              </a:rPr>
              <a:t>l3vmCfgState       : 0</a:t>
            </a:r>
          </a:p>
          <a:p>
            <a:pPr marL="1785" indent="0">
              <a:spcBef>
                <a:spcPts val="0"/>
              </a:spcBef>
              <a:buNone/>
            </a:pPr>
            <a:r>
              <a:rPr lang="fr-FR" sz="1000" dirty="0" err="1">
                <a:latin typeface="Courier New" panose="02070309020205020404" pitchFamily="49" charset="0"/>
                <a:cs typeface="Courier New" panose="02070309020205020404" pitchFamily="49" charset="0"/>
              </a:rPr>
              <a:t>lastChgdTs</a:t>
            </a:r>
            <a:r>
              <a:rPr lang="fr-FR" sz="1000" dirty="0">
                <a:latin typeface="Courier New" panose="02070309020205020404" pitchFamily="49" charset="0"/>
                <a:cs typeface="Courier New" panose="02070309020205020404" pitchFamily="49" charset="0"/>
              </a:rPr>
              <a:t>         : 2015-02-26T02:11:23.052+00:00</a:t>
            </a:r>
          </a:p>
          <a:p>
            <a:pPr marL="1785" indent="0">
              <a:spcBef>
                <a:spcPts val="0"/>
              </a:spcBef>
              <a:buNone/>
            </a:pPr>
            <a:r>
              <a:rPr lang="fr-FR" sz="1000" dirty="0" err="1">
                <a:latin typeface="Courier New" panose="02070309020205020404" pitchFamily="49" charset="0"/>
                <a:cs typeface="Courier New" panose="02070309020205020404" pitchFamily="49" charset="0"/>
              </a:rPr>
              <a:t>lcOwn</a:t>
            </a:r>
            <a:r>
              <a:rPr lang="fr-FR" sz="1000" dirty="0">
                <a:latin typeface="Courier New" panose="02070309020205020404" pitchFamily="49" charset="0"/>
                <a:cs typeface="Courier New" panose="02070309020205020404" pitchFamily="49" charset="0"/>
              </a:rPr>
              <a:t>              : local</a:t>
            </a:r>
          </a:p>
          <a:p>
            <a:pPr marL="1785" indent="0">
              <a:spcBef>
                <a:spcPts val="0"/>
              </a:spcBef>
              <a:buNone/>
            </a:pPr>
            <a:r>
              <a:rPr lang="fr-FR" sz="1000" dirty="0" err="1">
                <a:latin typeface="Courier New" panose="02070309020205020404" pitchFamily="49" charset="0"/>
                <a:cs typeface="Courier New" panose="02070309020205020404" pitchFamily="49" charset="0"/>
              </a:rPr>
              <a:t>mgmtPcTag</a:t>
            </a:r>
            <a:r>
              <a:rPr lang="fr-FR" sz="1000" dirty="0">
                <a:latin typeface="Courier New" panose="02070309020205020404" pitchFamily="49" charset="0"/>
                <a:cs typeface="Courier New" panose="02070309020205020404" pitchFamily="49" charset="0"/>
              </a:rPr>
              <a:t>          : </a:t>
            </a:r>
            <a:r>
              <a:rPr lang="fr-FR" sz="1000" dirty="0" err="1">
                <a:latin typeface="Courier New" panose="02070309020205020404" pitchFamily="49" charset="0"/>
                <a:cs typeface="Courier New" panose="02070309020205020404" pitchFamily="49" charset="0"/>
              </a:rPr>
              <a:t>any</a:t>
            </a: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modTs              : 2015-02-26T02:11:38.689+00:00</a:t>
            </a:r>
          </a:p>
          <a:p>
            <a:pPr marL="1785" indent="0">
              <a:spcBef>
                <a:spcPts val="0"/>
              </a:spcBef>
              <a:buNone/>
            </a:pPr>
            <a:r>
              <a:rPr lang="fr-FR" sz="1000" dirty="0">
                <a:latin typeface="Courier New" panose="02070309020205020404" pitchFamily="49" charset="0"/>
                <a:cs typeface="Courier New" panose="02070309020205020404" pitchFamily="49" charset="0"/>
              </a:rPr>
              <a:t>monPolDn           : uni/</a:t>
            </a:r>
            <a:r>
              <a:rPr lang="fr-FR" sz="1000" dirty="0" err="1">
                <a:latin typeface="Courier New" panose="02070309020205020404" pitchFamily="49" charset="0"/>
                <a:cs typeface="Courier New" panose="02070309020205020404" pitchFamily="49" charset="0"/>
              </a:rPr>
              <a:t>tn</a:t>
            </a:r>
            <a:r>
              <a:rPr lang="fr-FR" sz="1000" dirty="0">
                <a:latin typeface="Courier New" panose="02070309020205020404" pitchFamily="49" charset="0"/>
                <a:cs typeface="Courier New" panose="02070309020205020404" pitchFamily="49" charset="0"/>
              </a:rPr>
              <a:t>-RD/</a:t>
            </a:r>
            <a:r>
              <a:rPr lang="fr-FR" sz="1000" dirty="0" err="1">
                <a:latin typeface="Courier New" panose="02070309020205020404" pitchFamily="49" charset="0"/>
                <a:cs typeface="Courier New" panose="02070309020205020404" pitchFamily="49" charset="0"/>
              </a:rPr>
              <a:t>monepg-RD_Monitoring</a:t>
            </a: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err="1">
                <a:solidFill>
                  <a:srgbClr val="FF0000"/>
                </a:solidFill>
                <a:latin typeface="Courier New" panose="02070309020205020404" pitchFamily="49" charset="0"/>
                <a:cs typeface="Courier New" panose="02070309020205020404" pitchFamily="49" charset="0"/>
              </a:rPr>
              <a:t>name</a:t>
            </a:r>
            <a:r>
              <a:rPr lang="fr-FR" sz="1000" dirty="0">
                <a:solidFill>
                  <a:srgbClr val="FF0000"/>
                </a:solidFill>
                <a:latin typeface="Courier New" panose="02070309020205020404" pitchFamily="49" charset="0"/>
                <a:cs typeface="Courier New" panose="02070309020205020404" pitchFamily="49" charset="0"/>
              </a:rPr>
              <a:t>               : RD:RD</a:t>
            </a:r>
          </a:p>
          <a:p>
            <a:pPr marL="1785" indent="0">
              <a:spcBef>
                <a:spcPts val="0"/>
              </a:spcBef>
              <a:buNone/>
            </a:pPr>
            <a:r>
              <a:rPr lang="fr-FR" sz="1000" dirty="0" smtClean="0">
                <a:latin typeface="Courier New" panose="02070309020205020404" pitchFamily="49" charset="0"/>
                <a:cs typeface="Courier New" panose="02070309020205020404" pitchFamily="49" charset="0"/>
              </a:rPr>
              <a:t>..</a:t>
            </a:r>
            <a:endParaRPr lang="fr-FR" sz="1000" dirty="0">
              <a:latin typeface="Courier New" panose="02070309020205020404" pitchFamily="49" charset="0"/>
              <a:cs typeface="Courier New" panose="02070309020205020404" pitchFamily="49" charset="0"/>
            </a:endParaRPr>
          </a:p>
          <a:p>
            <a:pPr marL="1785" indent="0">
              <a:spcBef>
                <a:spcPts val="0"/>
              </a:spcBef>
              <a:buNone/>
            </a:pPr>
            <a:endParaRPr lang="fr-FR" sz="800" dirty="0" smtClean="0">
              <a:latin typeface="Courier New" panose="02070309020205020404" pitchFamily="49" charset="0"/>
              <a:cs typeface="Courier New" panose="02070309020205020404" pitchFamily="49" charset="0"/>
            </a:endParaRP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endParaRPr lang="fr-FR" sz="800" dirty="0" smtClean="0">
              <a:latin typeface="Courier New" panose="02070309020205020404" pitchFamily="49" charset="0"/>
              <a:cs typeface="Courier New" panose="02070309020205020404" pitchFamily="49" charset="0"/>
            </a:endParaRPr>
          </a:p>
          <a:p>
            <a:pPr marL="1785" indent="0">
              <a:spcBef>
                <a:spcPts val="0"/>
              </a:spcBef>
              <a:buNone/>
            </a:pPr>
            <a:endParaRPr lang="fr-FR" sz="1000" dirty="0" smtClean="0">
              <a:latin typeface="Courier New" panose="02070309020205020404" pitchFamily="49" charset="0"/>
              <a:cs typeface="Courier New" panose="02070309020205020404" pitchFamily="49" charset="0"/>
            </a:endParaRPr>
          </a:p>
          <a:p>
            <a:pPr marL="1785" indent="0">
              <a:spcBef>
                <a:spcPts val="0"/>
              </a:spcBef>
              <a:buNone/>
            </a:pPr>
            <a:endParaRPr lang="fr-FR" sz="1000" dirty="0" smtClean="0">
              <a:latin typeface="Courier New" panose="02070309020205020404" pitchFamily="49" charset="0"/>
              <a:cs typeface="Courier New" panose="02070309020205020404" pitchFamily="49" charset="0"/>
            </a:endParaRPr>
          </a:p>
          <a:p>
            <a:pPr marL="1785" indent="0">
              <a:buNone/>
            </a:pPr>
            <a:endParaRPr lang="fr-FR" dirty="0"/>
          </a:p>
        </p:txBody>
      </p:sp>
      <p:sp>
        <p:nvSpPr>
          <p:cNvPr id="2" name="Title 1"/>
          <p:cNvSpPr>
            <a:spLocks noGrp="1"/>
          </p:cNvSpPr>
          <p:nvPr>
            <p:ph type="title"/>
          </p:nvPr>
        </p:nvSpPr>
        <p:spPr/>
        <p:txBody>
          <a:bodyPr/>
          <a:lstStyle/>
          <a:p>
            <a:r>
              <a:rPr lang="fr-FR" dirty="0" smtClean="0"/>
              <a:t>VRF – </a:t>
            </a:r>
            <a:r>
              <a:rPr lang="fr-FR" dirty="0" err="1" smtClean="0"/>
              <a:t>from</a:t>
            </a:r>
            <a:r>
              <a:rPr lang="fr-FR" dirty="0" smtClean="0"/>
              <a:t> </a:t>
            </a:r>
            <a:r>
              <a:rPr lang="fr-FR" dirty="0" err="1" smtClean="0"/>
              <a:t>concrete</a:t>
            </a:r>
            <a:r>
              <a:rPr lang="fr-FR" dirty="0" smtClean="0"/>
              <a:t> to </a:t>
            </a:r>
            <a:r>
              <a:rPr lang="fr-FR" dirty="0" err="1" smtClean="0"/>
              <a:t>Hw</a:t>
            </a:r>
            <a:r>
              <a:rPr lang="fr-FR" dirty="0" smtClean="0"/>
              <a:t> </a:t>
            </a:r>
            <a:endParaRPr lang="fr-FR" dirty="0"/>
          </a:p>
        </p:txBody>
      </p:sp>
      <p:sp>
        <p:nvSpPr>
          <p:cNvPr id="5" name="TextBox 4"/>
          <p:cNvSpPr txBox="1"/>
          <p:nvPr/>
        </p:nvSpPr>
        <p:spPr>
          <a:xfrm>
            <a:off x="228600" y="965831"/>
            <a:ext cx="7335150" cy="313932"/>
          </a:xfrm>
          <a:prstGeom prst="rect">
            <a:avLst/>
          </a:prstGeom>
          <a:solidFill>
            <a:srgbClr val="FFFFCC"/>
          </a:solidFill>
        </p:spPr>
        <p:txBody>
          <a:bodyPr wrap="none" rtlCol="0">
            <a:spAutoFit/>
          </a:bodyPr>
          <a:lstStyle/>
          <a:p>
            <a:pPr>
              <a:lnSpc>
                <a:spcPct val="90000"/>
              </a:lnSpc>
              <a:spcBef>
                <a:spcPts val="600"/>
              </a:spcBef>
            </a:pPr>
            <a:r>
              <a:rPr lang="fr-FR" sz="1600" dirty="0" err="1" smtClean="0">
                <a:solidFill>
                  <a:srgbClr val="000000"/>
                </a:solidFill>
              </a:rPr>
              <a:t>Let’s</a:t>
            </a:r>
            <a:r>
              <a:rPr lang="fr-FR" sz="1600" dirty="0" smtClean="0">
                <a:solidFill>
                  <a:srgbClr val="000000"/>
                </a:solidFill>
              </a:rPr>
              <a:t> check the </a:t>
            </a:r>
            <a:r>
              <a:rPr lang="fr-FR" sz="1600" dirty="0" err="1" smtClean="0">
                <a:solidFill>
                  <a:srgbClr val="000000"/>
                </a:solidFill>
              </a:rPr>
              <a:t>concrete</a:t>
            </a:r>
            <a:r>
              <a:rPr lang="fr-FR" sz="1600" dirty="0" smtClean="0">
                <a:solidFill>
                  <a:srgbClr val="000000"/>
                </a:solidFill>
              </a:rPr>
              <a:t> </a:t>
            </a:r>
            <a:r>
              <a:rPr lang="fr-FR" sz="1600" dirty="0" err="1" smtClean="0">
                <a:solidFill>
                  <a:srgbClr val="000000"/>
                </a:solidFill>
              </a:rPr>
              <a:t>object</a:t>
            </a:r>
            <a:r>
              <a:rPr lang="fr-FR" sz="1600" dirty="0" smtClean="0">
                <a:solidFill>
                  <a:srgbClr val="000000"/>
                </a:solidFill>
              </a:rPr>
              <a:t> l3Ctx </a:t>
            </a:r>
            <a:r>
              <a:rPr lang="fr-FR" sz="1600" dirty="0" err="1" smtClean="0">
                <a:solidFill>
                  <a:srgbClr val="000000"/>
                </a:solidFill>
              </a:rPr>
              <a:t>created</a:t>
            </a:r>
            <a:r>
              <a:rPr lang="fr-FR" sz="1600" dirty="0" smtClean="0">
                <a:solidFill>
                  <a:srgbClr val="000000"/>
                </a:solidFill>
              </a:rPr>
              <a:t> on node-101 for </a:t>
            </a:r>
            <a:r>
              <a:rPr lang="fr-FR" sz="1600" dirty="0" err="1" smtClean="0">
                <a:solidFill>
                  <a:srgbClr val="000000"/>
                </a:solidFill>
              </a:rPr>
              <a:t>vrf</a:t>
            </a:r>
            <a:r>
              <a:rPr lang="fr-FR" sz="1600" dirty="0" smtClean="0">
                <a:solidFill>
                  <a:srgbClr val="000000"/>
                </a:solidFill>
              </a:rPr>
              <a:t> </a:t>
            </a:r>
            <a:r>
              <a:rPr lang="fr-FR" sz="1600" dirty="0" err="1" smtClean="0">
                <a:solidFill>
                  <a:srgbClr val="000000"/>
                </a:solidFill>
              </a:rPr>
              <a:t>name</a:t>
            </a:r>
            <a:r>
              <a:rPr lang="fr-FR" sz="1600" dirty="0" smtClean="0">
                <a:solidFill>
                  <a:srgbClr val="000000"/>
                </a:solidFill>
              </a:rPr>
              <a:t> RD:RD</a:t>
            </a:r>
          </a:p>
        </p:txBody>
      </p:sp>
    </p:spTree>
    <p:extLst>
      <p:ext uri="{BB962C8B-B14F-4D97-AF65-F5344CB8AC3E}">
        <p14:creationId xmlns:p14="http://schemas.microsoft.com/office/powerpoint/2010/main" val="3528924795"/>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2576" y="705915"/>
            <a:ext cx="8345488" cy="4398807"/>
          </a:xfrm>
          <a:solidFill>
            <a:schemeClr val="bg1">
              <a:lumMod val="85000"/>
            </a:schemeClr>
          </a:solidFill>
        </p:spPr>
        <p:txBody>
          <a:bodyPr/>
          <a:lstStyle/>
          <a:p>
            <a:pPr marL="1785" indent="0">
              <a:spcBef>
                <a:spcPts val="0"/>
              </a:spcBef>
              <a:buNone/>
            </a:pPr>
            <a:r>
              <a:rPr lang="fr-FR" sz="800" dirty="0">
                <a:latin typeface="Courier New" panose="02070309020205020404" pitchFamily="49" charset="0"/>
                <a:cs typeface="Courier New" panose="02070309020205020404" pitchFamily="49" charset="0"/>
              </a:rPr>
              <a:t>module-1# show system </a:t>
            </a:r>
            <a:r>
              <a:rPr lang="fr-FR" sz="800" dirty="0" err="1">
                <a:latin typeface="Courier New" panose="02070309020205020404" pitchFamily="49" charset="0"/>
                <a:cs typeface="Courier New" panose="02070309020205020404" pitchFamily="49" charset="0"/>
              </a:rPr>
              <a:t>internal</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eltmc</a:t>
            </a:r>
            <a:r>
              <a:rPr lang="fr-FR" sz="800" dirty="0">
                <a:latin typeface="Courier New" panose="02070309020205020404" pitchFamily="49" charset="0"/>
                <a:cs typeface="Courier New" panose="02070309020205020404" pitchFamily="49" charset="0"/>
              </a:rPr>
              <a:t> info </a:t>
            </a:r>
            <a:r>
              <a:rPr lang="fr-FR" sz="800" dirty="0" err="1">
                <a:latin typeface="Courier New" panose="02070309020205020404" pitchFamily="49" charset="0"/>
                <a:cs typeface="Courier New" panose="02070309020205020404" pitchFamily="49" charset="0"/>
              </a:rPr>
              <a:t>vrf</a:t>
            </a:r>
            <a:r>
              <a:rPr lang="fr-FR" sz="800" dirty="0">
                <a:latin typeface="Courier New" panose="02070309020205020404" pitchFamily="49" charset="0"/>
                <a:cs typeface="Courier New" panose="02070309020205020404" pitchFamily="49" charset="0"/>
              </a:rPr>
              <a:t> RD:RD</a:t>
            </a:r>
          </a:p>
          <a:p>
            <a:pPr marL="1785" indent="0">
              <a:spcBef>
                <a:spcPts val="0"/>
              </a:spcBef>
              <a:buNone/>
            </a:pPr>
            <a:r>
              <a:rPr lang="fr-FR" sz="800" dirty="0">
                <a:latin typeface="Courier New" panose="02070309020205020404" pitchFamily="49" charset="0"/>
                <a:cs typeface="Courier New" panose="02070309020205020404" pitchFamily="49" charset="0"/>
              </a:rPr>
              <a:t>VRF-TABLE: RD:RD</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vrf_type</a:t>
            </a:r>
            <a:r>
              <a:rPr lang="fr-FR" sz="800" dirty="0">
                <a:latin typeface="Courier New" panose="02070309020205020404" pitchFamily="49" charset="0"/>
                <a:cs typeface="Courier New" panose="02070309020205020404" pitchFamily="49" charset="0"/>
              </a:rPr>
              <a:t>:         tenant   :::      </a:t>
            </a:r>
            <a:r>
              <a:rPr lang="fr-FR" sz="800" b="1" dirty="0" err="1">
                <a:solidFill>
                  <a:schemeClr val="accent6">
                    <a:lumMod val="75000"/>
                  </a:schemeClr>
                </a:solidFill>
                <a:latin typeface="Courier New" panose="02070309020205020404" pitchFamily="49" charset="0"/>
                <a:cs typeface="Courier New" panose="02070309020205020404" pitchFamily="49" charset="0"/>
              </a:rPr>
              <a:t>context_id</a:t>
            </a:r>
            <a:r>
              <a:rPr lang="fr-FR" sz="800" b="1" dirty="0">
                <a:solidFill>
                  <a:schemeClr val="accent6">
                    <a:lumMod val="75000"/>
                  </a:schemeClr>
                </a:solidFill>
                <a:latin typeface="Courier New" panose="02070309020205020404" pitchFamily="49" charset="0"/>
                <a:cs typeface="Courier New" panose="02070309020205020404" pitchFamily="49" charset="0"/>
              </a:rPr>
              <a:t>:              6</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overlay_index</a:t>
            </a:r>
            <a:r>
              <a:rPr lang="fr-FR" sz="800" dirty="0">
                <a:latin typeface="Courier New" panose="02070309020205020404" pitchFamily="49" charset="0"/>
                <a:cs typeface="Courier New" panose="02070309020205020404" pitchFamily="49" charset="0"/>
              </a:rPr>
              <a:t>:              0   :::            </a:t>
            </a:r>
            <a:r>
              <a:rPr lang="fr-FR" sz="800" b="1" dirty="0" err="1">
                <a:solidFill>
                  <a:schemeClr val="accent5">
                    <a:lumMod val="75000"/>
                  </a:schemeClr>
                </a:solidFill>
                <a:latin typeface="Courier New" panose="02070309020205020404" pitchFamily="49" charset="0"/>
                <a:cs typeface="Courier New" panose="02070309020205020404" pitchFamily="49" charset="0"/>
              </a:rPr>
              <a:t>vnid</a:t>
            </a:r>
            <a:r>
              <a:rPr lang="fr-FR" sz="800" b="1" dirty="0">
                <a:solidFill>
                  <a:schemeClr val="accent5">
                    <a:lumMod val="75000"/>
                  </a:schemeClr>
                </a:solidFill>
                <a:latin typeface="Courier New" panose="02070309020205020404" pitchFamily="49" charset="0"/>
                <a:cs typeface="Courier New" panose="02070309020205020404" pitchFamily="49" charset="0"/>
              </a:rPr>
              <a:t>:        2818051</a:t>
            </a:r>
          </a:p>
          <a:p>
            <a:pPr marL="1785" indent="0">
              <a:spcBef>
                <a:spcPts val="0"/>
              </a:spcBef>
              <a:buNone/>
            </a:pPr>
            <a:r>
              <a:rPr lang="fr-FR" sz="800" dirty="0">
                <a:latin typeface="Courier New" panose="02070309020205020404" pitchFamily="49" charset="0"/>
                <a:cs typeface="Courier New" panose="02070309020205020404" pitchFamily="49" charset="0"/>
              </a:rPr>
              <a:t>               scope:              4   :::          </a:t>
            </a:r>
            <a:r>
              <a:rPr lang="fr-FR" sz="800" dirty="0" err="1">
                <a:latin typeface="Courier New" panose="02070309020205020404" pitchFamily="49" charset="0"/>
                <a:cs typeface="Courier New" panose="02070309020205020404" pitchFamily="49" charset="0"/>
              </a:rPr>
              <a:t>sclass</a:t>
            </a:r>
            <a:r>
              <a:rPr lang="fr-FR" sz="800" dirty="0">
                <a:latin typeface="Courier New" panose="02070309020205020404" pitchFamily="49" charset="0"/>
                <a:cs typeface="Courier New" panose="02070309020205020404" pitchFamily="49" charset="0"/>
              </a:rPr>
              <a:t>:          32770</a:t>
            </a:r>
          </a:p>
          <a:p>
            <a:pPr marL="1785" indent="0">
              <a:spcBef>
                <a:spcPts val="0"/>
              </a:spcBef>
              <a:buNone/>
            </a:pPr>
            <a:r>
              <a:rPr lang="fr-FR" sz="800" dirty="0">
                <a:latin typeface="Courier New" panose="02070309020205020404" pitchFamily="49" charset="0"/>
                <a:cs typeface="Courier New" panose="02070309020205020404" pitchFamily="49" charset="0"/>
              </a:rPr>
              <a:t>         v4_table_id:            0x4   :::     v6_table_id:     0x80000004</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intf_count</a:t>
            </a:r>
            <a:r>
              <a:rPr lang="fr-FR" sz="800" dirty="0">
                <a:latin typeface="Courier New" panose="02070309020205020404" pitchFamily="49" charset="0"/>
                <a:cs typeface="Courier New" panose="02070309020205020404" pitchFamily="49" charset="0"/>
              </a:rPr>
              <a:t>:              5   :::   </a:t>
            </a:r>
            <a:r>
              <a:rPr lang="fr-FR" sz="800" dirty="0" err="1">
                <a:latin typeface="Courier New" panose="02070309020205020404" pitchFamily="49" charset="0"/>
                <a:cs typeface="Courier New" panose="02070309020205020404" pitchFamily="49" charset="0"/>
              </a:rPr>
              <a:t>intrn_vlan_id</a:t>
            </a:r>
            <a:r>
              <a:rPr lang="fr-FR" sz="800" dirty="0">
                <a:latin typeface="Courier New" panose="02070309020205020404" pitchFamily="49" charset="0"/>
                <a:cs typeface="Courier New" panose="02070309020205020404" pitchFamily="49" charset="0"/>
              </a:rPr>
              <a:t>:              0</a:t>
            </a:r>
          </a:p>
          <a:p>
            <a:pPr marL="1785" indent="0">
              <a:spcBef>
                <a:spcPts val="0"/>
              </a:spcBef>
              <a:buNone/>
            </a:pPr>
            <a:r>
              <a:rPr lang="fr-FR" sz="800" dirty="0">
                <a:latin typeface="Courier New" panose="02070309020205020404" pitchFamily="49" charset="0"/>
                <a:cs typeface="Courier New" panose="02070309020205020404" pitchFamily="49" charset="0"/>
              </a:rPr>
              <a:t>            VRF </a:t>
            </a:r>
            <a:r>
              <a:rPr lang="fr-FR" sz="800" dirty="0" err="1">
                <a:latin typeface="Courier New" panose="02070309020205020404" pitchFamily="49" charset="0"/>
                <a:cs typeface="Courier New" panose="02070309020205020404" pitchFamily="49" charset="0"/>
              </a:rPr>
              <a:t>Intf</a:t>
            </a:r>
            <a:r>
              <a:rPr lang="fr-FR" sz="800" dirty="0">
                <a:latin typeface="Courier New" panose="02070309020205020404" pitchFamily="49" charset="0"/>
                <a:cs typeface="Courier New" panose="02070309020205020404" pitchFamily="49" charset="0"/>
              </a:rPr>
              <a:t>:         Vlan16   ::: </a:t>
            </a:r>
            <a:r>
              <a:rPr lang="fr-FR" sz="800" dirty="0" err="1">
                <a:latin typeface="Courier New" panose="02070309020205020404" pitchFamily="49" charset="0"/>
                <a:cs typeface="Courier New" panose="02070309020205020404" pitchFamily="49" charset="0"/>
              </a:rPr>
              <a:t>src_plcy_incomp</a:t>
            </a:r>
            <a:r>
              <a:rPr lang="fr-FR" sz="800" dirty="0">
                <a:latin typeface="Courier New" panose="02070309020205020404" pitchFamily="49" charset="0"/>
                <a:cs typeface="Courier New" panose="02070309020205020404" pitchFamily="49" charset="0"/>
              </a:rPr>
              <a:t>:              1</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vnid_hex</a:t>
            </a:r>
            <a:r>
              <a:rPr lang="fr-FR" sz="800" dirty="0">
                <a:latin typeface="Courier New" panose="02070309020205020404" pitchFamily="49" charset="0"/>
                <a:cs typeface="Courier New" panose="02070309020205020404" pitchFamily="49" charset="0"/>
              </a:rPr>
              <a:t>:       0x2b0003</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vrf_intf_list</a:t>
            </a:r>
            <a:r>
              <a:rPr lang="fr-FR" sz="800" dirty="0">
                <a:latin typeface="Courier New" panose="02070309020205020404" pitchFamily="49" charset="0"/>
                <a:cs typeface="Courier New" panose="02070309020205020404" pitchFamily="49" charset="0"/>
              </a:rPr>
              <a:t>: Ethernet1/37,Vlan35,loopback4,Vlan17,Vlan16,</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vrf_bd_list</a:t>
            </a:r>
            <a:r>
              <a:rPr lang="fr-FR" sz="800" dirty="0">
                <a:latin typeface="Courier New" panose="02070309020205020404" pitchFamily="49" charset="0"/>
                <a:cs typeface="Courier New" panose="02070309020205020404" pitchFamily="49" charset="0"/>
              </a:rPr>
              <a:t>: 35,17,16,</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BCM Info:</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bcm_vrf_id</a:t>
            </a:r>
            <a:r>
              <a:rPr lang="fr-FR" sz="800" dirty="0">
                <a:latin typeface="Courier New" panose="02070309020205020404" pitchFamily="49" charset="0"/>
                <a:cs typeface="Courier New" panose="02070309020205020404" pitchFamily="49" charset="0"/>
              </a:rPr>
              <a:t>:              4   :::  bcm_l3_intf_id:              0</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NorthStar</a:t>
            </a:r>
            <a:r>
              <a:rPr lang="fr-FR" sz="800" dirty="0">
                <a:latin typeface="Courier New" panose="02070309020205020404" pitchFamily="49" charset="0"/>
                <a:cs typeface="Courier New" panose="02070309020205020404" pitchFamily="49" charset="0"/>
              </a:rPr>
              <a:t> Info:</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qq_tbl_id</a:t>
            </a:r>
            <a:r>
              <a:rPr lang="fr-FR" sz="800" dirty="0">
                <a:latin typeface="Courier New" panose="02070309020205020404" pitchFamily="49" charset="0"/>
                <a:cs typeface="Courier New" panose="02070309020205020404" pitchFamily="49" charset="0"/>
              </a:rPr>
              <a:t>:           </a:t>
            </a:r>
            <a:r>
              <a:rPr lang="fr-FR" sz="800" b="1" dirty="0">
                <a:solidFill>
                  <a:srgbClr val="00B050"/>
                </a:solidFill>
                <a:latin typeface="Courier New" panose="02070309020205020404" pitchFamily="49" charset="0"/>
                <a:cs typeface="Courier New" panose="02070309020205020404" pitchFamily="49" charset="0"/>
              </a:rPr>
              <a:t>1677</a:t>
            </a:r>
            <a:r>
              <a:rPr lang="fr-FR" sz="800" dirty="0">
                <a:latin typeface="Courier New" panose="02070309020205020404" pitchFamily="49" charset="0"/>
                <a:cs typeface="Courier New" panose="02070309020205020404" pitchFamily="49" charset="0"/>
              </a:rPr>
              <a:t>   ::: </a:t>
            </a:r>
            <a:r>
              <a:rPr lang="fr-FR" sz="800" b="1" dirty="0" err="1">
                <a:solidFill>
                  <a:srgbClr val="FF0000"/>
                </a:solidFill>
                <a:latin typeface="Courier New" panose="02070309020205020404" pitchFamily="49" charset="0"/>
                <a:cs typeface="Courier New" panose="02070309020205020404" pitchFamily="49" charset="0"/>
              </a:rPr>
              <a:t>seg_state_tbl_id</a:t>
            </a:r>
            <a:r>
              <a:rPr lang="fr-FR" sz="800" b="1" dirty="0">
                <a:solidFill>
                  <a:srgbClr val="FF0000"/>
                </a:solidFill>
                <a:latin typeface="Courier New" panose="02070309020205020404" pitchFamily="49" charset="0"/>
                <a:cs typeface="Courier New" panose="02070309020205020404" pitchFamily="49" charset="0"/>
              </a:rPr>
              <a:t>:            396</a:t>
            </a:r>
          </a:p>
          <a:p>
            <a:pPr marL="1785" indent="0">
              <a:spcBef>
                <a:spcPts val="0"/>
              </a:spcBef>
              <a:buNone/>
            </a:pPr>
            <a:r>
              <a:rPr lang="fr-FR" sz="800" dirty="0" smtClean="0">
                <a:latin typeface="Courier New" panose="02070309020205020404" pitchFamily="49" charset="0"/>
                <a:cs typeface="Courier New" panose="02070309020205020404" pitchFamily="49" charset="0"/>
              </a:rPr>
              <a:t>::::</a:t>
            </a:r>
          </a:p>
          <a:p>
            <a:pPr marL="1785" indent="0">
              <a:spcBef>
                <a:spcPts val="0"/>
              </a:spcBef>
              <a:buNone/>
            </a:pPr>
            <a:r>
              <a:rPr lang="fr-FR" sz="800" dirty="0">
                <a:latin typeface="Courier New" panose="02070309020205020404" pitchFamily="49" charset="0"/>
                <a:cs typeface="Courier New" panose="02070309020205020404" pitchFamily="49" charset="0"/>
              </a:rPr>
              <a:t>module-1# show </a:t>
            </a:r>
            <a:r>
              <a:rPr lang="fr-FR" sz="800" dirty="0" err="1">
                <a:latin typeface="Courier New" panose="02070309020205020404" pitchFamily="49" charset="0"/>
                <a:cs typeface="Courier New" panose="02070309020205020404" pitchFamily="49" charset="0"/>
              </a:rPr>
              <a:t>platform</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internal</a:t>
            </a:r>
            <a:r>
              <a:rPr lang="fr-FR" sz="800" dirty="0">
                <a:latin typeface="Courier New" panose="02070309020205020404" pitchFamily="49" charset="0"/>
                <a:cs typeface="Courier New" panose="02070309020205020404" pitchFamily="49" charset="0"/>
              </a:rPr>
              <a:t> ns </a:t>
            </a:r>
            <a:r>
              <a:rPr lang="fr-FR" sz="800" dirty="0" err="1">
                <a:latin typeface="Courier New" panose="02070309020205020404" pitchFamily="49" charset="0"/>
                <a:cs typeface="Courier New" panose="02070309020205020404" pitchFamily="49" charset="0"/>
              </a:rPr>
              <a:t>forwarding</a:t>
            </a:r>
            <a:r>
              <a:rPr lang="fr-FR" sz="800" dirty="0">
                <a:latin typeface="Courier New" panose="02070309020205020404" pitchFamily="49" charset="0"/>
                <a:cs typeface="Courier New" panose="02070309020205020404" pitchFamily="49" charset="0"/>
              </a:rPr>
              <a:t> segments </a:t>
            </a:r>
            <a:r>
              <a:rPr lang="fr-FR" sz="800" b="1" dirty="0" smtClean="0">
                <a:solidFill>
                  <a:srgbClr val="FF0000"/>
                </a:solidFill>
                <a:latin typeface="Courier New" panose="02070309020205020404" pitchFamily="49" charset="0"/>
                <a:cs typeface="Courier New" panose="02070309020205020404" pitchFamily="49" charset="0"/>
              </a:rPr>
              <a:t>396</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a:t>
            </a:r>
          </a:p>
          <a:p>
            <a:pPr marL="1785" indent="0">
              <a:spcBef>
                <a:spcPts val="0"/>
              </a:spcBef>
              <a:buNone/>
            </a:pPr>
            <a:r>
              <a:rPr lang="fr-FR" sz="800" dirty="0" smtClean="0">
                <a:latin typeface="Courier New" panose="02070309020205020404" pitchFamily="49" charset="0"/>
                <a:cs typeface="Courier New" panose="02070309020205020404" pitchFamily="49" charset="0"/>
              </a:rPr>
              <a:t>B </a:t>
            </a:r>
            <a:r>
              <a:rPr lang="fr-FR" sz="800" dirty="0">
                <a:latin typeface="Courier New" panose="02070309020205020404" pitchFamily="49" charset="0"/>
                <a:cs typeface="Courier New" panose="02070309020205020404" pitchFamily="49" charset="0"/>
              </a:rPr>
              <a:t>R     RTE-EN  L UNKNOWN FLD            TTL ECN         IGMP M L          A N O SP  S         DAMSS L UCST</a:t>
            </a:r>
          </a:p>
          <a:p>
            <a:pPr marL="1785" indent="0">
              <a:spcBef>
                <a:spcPts val="0"/>
              </a:spcBef>
              <a:buNone/>
            </a:pPr>
            <a:r>
              <a:rPr lang="fr-FR" sz="800" dirty="0">
                <a:latin typeface="Courier New" panose="02070309020205020404" pitchFamily="49" charset="0"/>
                <a:cs typeface="Courier New" panose="02070309020205020404" pitchFamily="49" charset="0"/>
              </a:rPr>
              <a:t> IPL2 DST</a:t>
            </a:r>
          </a:p>
          <a:p>
            <a:pPr marL="1785" indent="0">
              <a:spcBef>
                <a:spcPts val="0"/>
              </a:spcBef>
              <a:buNone/>
            </a:pPr>
            <a:r>
              <a:rPr lang="fr-FR" sz="800" dirty="0">
                <a:latin typeface="Courier New" panose="02070309020205020404" pitchFamily="49" charset="0"/>
                <a:cs typeface="Courier New" panose="02070309020205020404" pitchFamily="49" charset="0"/>
              </a:rPr>
              <a:t>                  VRF    R T RMC V4  V6  2 UCA MCA ENC  QOS MAP   I O I O SEG SG  MLD  L R     SRC  F </a:t>
            </a:r>
            <a:r>
              <a:rPr lang="fr-FR" sz="800" dirty="0" err="1">
                <a:latin typeface="Courier New" panose="02070309020205020404" pitchFamily="49" charset="0"/>
                <a:cs typeface="Courier New" panose="02070309020205020404" pitchFamily="49" charset="0"/>
              </a:rPr>
              <a:t>F</a:t>
            </a:r>
            <a:r>
              <a:rPr lang="fr-FR" sz="800" dirty="0">
                <a:latin typeface="Courier New" panose="02070309020205020404" pitchFamily="49" charset="0"/>
                <a:cs typeface="Courier New" panose="02070309020205020404" pitchFamily="49" charset="0"/>
              </a:rPr>
              <a:t> M PXY K POLICY  NOTIF B </a:t>
            </a:r>
            <a:r>
              <a:rPr lang="fr-FR" sz="800" dirty="0" smtClean="0">
                <a:latin typeface="Courier New" panose="02070309020205020404" pitchFamily="49" charset="0"/>
                <a:cs typeface="Courier New" panose="02070309020205020404" pitchFamily="49" charset="0"/>
              </a:rPr>
              <a:t>MODE </a:t>
            </a:r>
            <a:r>
              <a:rPr lang="fr-FR" sz="800" dirty="0">
                <a:latin typeface="Courier New" panose="02070309020205020404" pitchFamily="49" charset="0"/>
                <a:cs typeface="Courier New" panose="02070309020205020404" pitchFamily="49" charset="0"/>
              </a:rPr>
              <a:t>V  </a:t>
            </a:r>
            <a:r>
              <a:rPr lang="fr-FR" sz="800" dirty="0" err="1">
                <a:latin typeface="Courier New" panose="02070309020205020404" pitchFamily="49" charset="0"/>
                <a:cs typeface="Courier New" panose="02070309020205020404" pitchFamily="49" charset="0"/>
              </a:rPr>
              <a:t>V</a:t>
            </a:r>
            <a:r>
              <a:rPr lang="fr-FR" sz="800" dirty="0">
                <a:latin typeface="Courier New" panose="02070309020205020404" pitchFamily="49" charset="0"/>
                <a:cs typeface="Courier New" panose="02070309020205020404" pitchFamily="49" charset="0"/>
              </a:rPr>
              <a:t> CLSS</a:t>
            </a:r>
          </a:p>
          <a:p>
            <a:pPr marL="1785" indent="0">
              <a:spcBef>
                <a:spcPts val="0"/>
              </a:spcBef>
              <a:buNone/>
            </a:pPr>
            <a:r>
              <a:rPr lang="fr-FR" sz="800" dirty="0">
                <a:latin typeface="Courier New" panose="02070309020205020404" pitchFamily="49" charset="0"/>
                <a:cs typeface="Courier New" panose="02070309020205020404" pitchFamily="49" charset="0"/>
              </a:rPr>
              <a:t>POS  O SEG-ID V   SEG-ID E S IDX U M U M </a:t>
            </a:r>
            <a:r>
              <a:rPr lang="fr-FR" sz="800" dirty="0" err="1">
                <a:latin typeface="Courier New" panose="02070309020205020404" pitchFamily="49" charset="0"/>
                <a:cs typeface="Courier New" panose="02070309020205020404" pitchFamily="49" charset="0"/>
              </a:rPr>
              <a:t>M</a:t>
            </a:r>
            <a:r>
              <a:rPr lang="fr-FR" sz="800" dirty="0">
                <a:latin typeface="Courier New" panose="02070309020205020404" pitchFamily="49" charset="0"/>
                <a:cs typeface="Courier New" panose="02070309020205020404" pitchFamily="49" charset="0"/>
              </a:rPr>
              <a:t> F P F C PTR  IDX D T P O I O I LBL </a:t>
            </a:r>
            <a:r>
              <a:rPr lang="fr-FR" sz="800" dirty="0" err="1">
                <a:latin typeface="Courier New" panose="02070309020205020404" pitchFamily="49" charset="0"/>
                <a:cs typeface="Courier New" panose="02070309020205020404" pitchFamily="49" charset="0"/>
              </a:rPr>
              <a:t>LBL</a:t>
            </a:r>
            <a:r>
              <a:rPr lang="fr-FR" sz="800" dirty="0">
                <a:latin typeface="Courier New" panose="02070309020205020404" pitchFamily="49" charset="0"/>
                <a:cs typeface="Courier New" panose="02070309020205020404" pitchFamily="49" charset="0"/>
              </a:rPr>
              <a:t> PTR  O E VLN CLSS M </a:t>
            </a:r>
            <a:r>
              <a:rPr lang="fr-FR" sz="800" dirty="0" err="1">
                <a:latin typeface="Courier New" panose="02070309020205020404" pitchFamily="49" charset="0"/>
                <a:cs typeface="Courier New" panose="02070309020205020404" pitchFamily="49" charset="0"/>
              </a:rPr>
              <a:t>M</a:t>
            </a:r>
            <a:r>
              <a:rPr lang="fr-FR" sz="800" dirty="0">
                <a:latin typeface="Courier New" panose="02070309020205020404" pitchFamily="49" charset="0"/>
                <a:cs typeface="Courier New" panose="02070309020205020404" pitchFamily="49" charset="0"/>
              </a:rPr>
              <a:t> F IDX I APP INC L2 L3 D A  </a:t>
            </a:r>
            <a:r>
              <a:rPr lang="fr-FR" sz="800" dirty="0" smtClean="0">
                <a:latin typeface="Courier New" panose="02070309020205020404" pitchFamily="49" charset="0"/>
                <a:cs typeface="Courier New" panose="02070309020205020404" pitchFamily="49" charset="0"/>
              </a:rPr>
              <a:t>N </a:t>
            </a:r>
            <a:r>
              <a:rPr lang="fr-FR" sz="800" dirty="0">
                <a:latin typeface="Courier New" panose="02070309020205020404" pitchFamily="49" charset="0"/>
                <a:cs typeface="Courier New" panose="02070309020205020404" pitchFamily="49" charset="0"/>
              </a:rPr>
              <a:t>4  6 SCPE</a:t>
            </a:r>
          </a:p>
          <a:p>
            <a:pPr marL="1785" indent="0">
              <a:spcBef>
                <a:spcPts val="0"/>
              </a:spcBef>
              <a:buNone/>
            </a:pP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b="1" dirty="0">
                <a:solidFill>
                  <a:srgbClr val="FF0000"/>
                </a:solidFill>
                <a:latin typeface="Courier New" panose="02070309020205020404" pitchFamily="49" charset="0"/>
                <a:cs typeface="Courier New" panose="02070309020205020404" pitchFamily="49" charset="0"/>
              </a:rPr>
              <a:t>396</a:t>
            </a:r>
            <a:r>
              <a:rPr lang="fr-FR" sz="800" dirty="0">
                <a:latin typeface="Courier New" panose="02070309020205020404" pitchFamily="49" charset="0"/>
                <a:cs typeface="Courier New" panose="02070309020205020404" pitchFamily="49" charset="0"/>
              </a:rPr>
              <a:t> 0 </a:t>
            </a:r>
            <a:r>
              <a:rPr lang="fr-FR" sz="800" b="1" dirty="0">
                <a:solidFill>
                  <a:schemeClr val="accent5">
                    <a:lumMod val="75000"/>
                  </a:schemeClr>
                </a:solidFill>
                <a:latin typeface="Courier New" panose="02070309020205020404" pitchFamily="49" charset="0"/>
                <a:cs typeface="Courier New" panose="02070309020205020404" pitchFamily="49" charset="0"/>
              </a:rPr>
              <a:t>2b0003</a:t>
            </a:r>
            <a:r>
              <a:rPr lang="fr-FR" sz="800" dirty="0">
                <a:latin typeface="Courier New" panose="02070309020205020404" pitchFamily="49" charset="0"/>
                <a:cs typeface="Courier New" panose="02070309020205020404" pitchFamily="49" charset="0"/>
              </a:rPr>
              <a:t> 1   2b0003 1 1   0 1 0 0 0 0 0 0 1 0    0   0 0 0 0 0 0 0 0  20   4    0 0 1  14    1 0 0 0   0 0 N/N N/N  0  0 0 1  </a:t>
            </a:r>
            <a:r>
              <a:rPr lang="fr-FR" sz="800" dirty="0" smtClean="0">
                <a:latin typeface="Courier New" panose="02070309020205020404" pitchFamily="49" charset="0"/>
                <a:cs typeface="Courier New" panose="02070309020205020404" pitchFamily="49" charset="0"/>
              </a:rPr>
              <a:t>0 1  </a:t>
            </a:r>
            <a:r>
              <a:rPr lang="fr-FR" sz="800" dirty="0">
                <a:latin typeface="Courier New" panose="02070309020205020404" pitchFamily="49" charset="0"/>
                <a:cs typeface="Courier New" panose="02070309020205020404" pitchFamily="49" charset="0"/>
              </a:rPr>
              <a:t>0    </a:t>
            </a:r>
            <a:r>
              <a:rPr lang="fr-FR" sz="800" dirty="0" smtClean="0">
                <a:latin typeface="Courier New" panose="02070309020205020404" pitchFamily="49" charset="0"/>
                <a:cs typeface="Courier New" panose="02070309020205020404" pitchFamily="49" charset="0"/>
              </a:rPr>
              <a:t>0</a:t>
            </a:r>
          </a:p>
          <a:p>
            <a:pPr marL="1785" indent="0">
              <a:spcBef>
                <a:spcPts val="0"/>
              </a:spcBef>
              <a:buNone/>
            </a:pPr>
            <a:r>
              <a:rPr lang="fr-FR" sz="800" dirty="0">
                <a:latin typeface="Courier New" panose="02070309020205020404" pitchFamily="49" charset="0"/>
                <a:cs typeface="Courier New" panose="02070309020205020404" pitchFamily="49" charset="0"/>
              </a:rPr>
              <a:t>module-1# show </a:t>
            </a:r>
            <a:r>
              <a:rPr lang="fr-FR" sz="800" dirty="0" err="1">
                <a:latin typeface="Courier New" panose="02070309020205020404" pitchFamily="49" charset="0"/>
                <a:cs typeface="Courier New" panose="02070309020205020404" pitchFamily="49" charset="0"/>
              </a:rPr>
              <a:t>platform</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internal</a:t>
            </a:r>
            <a:r>
              <a:rPr lang="fr-FR" sz="800" dirty="0">
                <a:latin typeface="Courier New" panose="02070309020205020404" pitchFamily="49" charset="0"/>
                <a:cs typeface="Courier New" panose="02070309020205020404" pitchFamily="49" charset="0"/>
              </a:rPr>
              <a:t> ns </a:t>
            </a:r>
            <a:r>
              <a:rPr lang="fr-FR" sz="800" dirty="0" err="1">
                <a:latin typeface="Courier New" panose="02070309020205020404" pitchFamily="49" charset="0"/>
                <a:cs typeface="Courier New" panose="02070309020205020404" pitchFamily="49" charset="0"/>
              </a:rPr>
              <a:t>forwarding</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epgs</a:t>
            </a:r>
            <a:r>
              <a:rPr lang="fr-FR" sz="800" dirty="0">
                <a:latin typeface="Courier New" panose="02070309020205020404" pitchFamily="49" charset="0"/>
                <a:cs typeface="Courier New" panose="02070309020205020404" pitchFamily="49" charset="0"/>
              </a:rPr>
              <a:t> </a:t>
            </a:r>
            <a:r>
              <a:rPr lang="fr-FR" sz="800" b="1" dirty="0">
                <a:solidFill>
                  <a:srgbClr val="00B050"/>
                </a:solidFill>
                <a:latin typeface="Courier New" panose="02070309020205020404" pitchFamily="49" charset="0"/>
                <a:cs typeface="Courier New" panose="02070309020205020404" pitchFamily="49" charset="0"/>
              </a:rPr>
              <a:t>1677</a:t>
            </a:r>
          </a:p>
          <a:p>
            <a:pPr marL="1785" indent="0">
              <a:spcBef>
                <a:spcPts val="0"/>
              </a:spcBef>
              <a:buNone/>
            </a:pP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EPG    Q     BD     LCL ENC  SRC  SG  POLICY    QOS      SERVICE     IS</a:t>
            </a:r>
          </a:p>
          <a:p>
            <a:pPr marL="1785" indent="0">
              <a:spcBef>
                <a:spcPts val="0"/>
              </a:spcBef>
              <a:buNone/>
            </a:pPr>
            <a:r>
              <a:rPr lang="fr-FR" sz="800" dirty="0">
                <a:latin typeface="Courier New" panose="02070309020205020404" pitchFamily="49" charset="0"/>
                <a:cs typeface="Courier New" panose="02070309020205020404" pitchFamily="49" charset="0"/>
              </a:rPr>
              <a:t>POS   O SEG-ID Q V   SEG-ID VLN PTR  CLSS LBL APP INC IDX D T P #PT PTR  E R EPG</a:t>
            </a:r>
          </a:p>
          <a:p>
            <a:pPr marL="1785" indent="0">
              <a:spcBef>
                <a:spcPts val="0"/>
              </a:spcBef>
              <a:buNone/>
            </a:pPr>
            <a:r>
              <a:rPr lang="fr-FR" sz="800" dirty="0">
                <a:latin typeface="Courier New" panose="02070309020205020404" pitchFamily="49" charset="0"/>
                <a:cs typeface="Courier New" panose="02070309020205020404" pitchFamily="49" charset="0"/>
              </a:rPr>
              <a:t>--------------------------------------------------------------------------------</a:t>
            </a:r>
          </a:p>
          <a:p>
            <a:pPr marL="1785" indent="0">
              <a:spcBef>
                <a:spcPts val="0"/>
              </a:spcBef>
              <a:buNone/>
            </a:pPr>
            <a:r>
              <a:rPr lang="fr-FR" sz="800" dirty="0">
                <a:latin typeface="Courier New" panose="02070309020205020404" pitchFamily="49" charset="0"/>
                <a:cs typeface="Courier New" panose="02070309020205020404" pitchFamily="49" charset="0"/>
              </a:rPr>
              <a:t> 1677 0 2b0003 0 1   2b0003   0    0 8002   4 N/N S/N   0 0 0 0   0    0 0 0   0</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buNone/>
            </a:pPr>
            <a:endParaRPr lang="fr-FR" dirty="0"/>
          </a:p>
        </p:txBody>
      </p:sp>
      <p:sp>
        <p:nvSpPr>
          <p:cNvPr id="2" name="Title 1"/>
          <p:cNvSpPr>
            <a:spLocks noGrp="1"/>
          </p:cNvSpPr>
          <p:nvPr>
            <p:ph type="title"/>
          </p:nvPr>
        </p:nvSpPr>
        <p:spPr>
          <a:xfrm>
            <a:off x="422049" y="72231"/>
            <a:ext cx="8345488" cy="731837"/>
          </a:xfrm>
        </p:spPr>
        <p:txBody>
          <a:bodyPr/>
          <a:lstStyle/>
          <a:p>
            <a:r>
              <a:rPr lang="fr-FR" dirty="0" smtClean="0"/>
              <a:t>ELTMC for VRF</a:t>
            </a:r>
            <a:endParaRPr lang="fr-FR" dirty="0"/>
          </a:p>
        </p:txBody>
      </p:sp>
      <p:sp>
        <p:nvSpPr>
          <p:cNvPr id="4" name="TextBox 3"/>
          <p:cNvSpPr txBox="1"/>
          <p:nvPr/>
        </p:nvSpPr>
        <p:spPr>
          <a:xfrm>
            <a:off x="3886200" y="438150"/>
            <a:ext cx="5125350" cy="535531"/>
          </a:xfrm>
          <a:prstGeom prst="rect">
            <a:avLst/>
          </a:prstGeom>
          <a:solidFill>
            <a:srgbClr val="FFFFCC"/>
          </a:solidFill>
        </p:spPr>
        <p:txBody>
          <a:bodyPr wrap="square" rtlCol="0">
            <a:spAutoFit/>
          </a:bodyPr>
          <a:lstStyle/>
          <a:p>
            <a:pPr>
              <a:lnSpc>
                <a:spcPct val="90000"/>
              </a:lnSpc>
              <a:spcBef>
                <a:spcPts val="600"/>
              </a:spcBef>
            </a:pPr>
            <a:r>
              <a:rPr lang="fr-FR" sz="1600" dirty="0" smtClean="0">
                <a:solidFill>
                  <a:srgbClr val="000000"/>
                </a:solidFill>
              </a:rPr>
              <a:t>The </a:t>
            </a:r>
            <a:r>
              <a:rPr lang="fr-FR" sz="1600" dirty="0" err="1" smtClean="0">
                <a:solidFill>
                  <a:srgbClr val="000000"/>
                </a:solidFill>
              </a:rPr>
              <a:t>concrete</a:t>
            </a:r>
            <a:r>
              <a:rPr lang="fr-FR" sz="1600" dirty="0" smtClean="0">
                <a:solidFill>
                  <a:srgbClr val="000000"/>
                </a:solidFill>
              </a:rPr>
              <a:t> </a:t>
            </a:r>
            <a:r>
              <a:rPr lang="fr-FR" sz="1600" dirty="0" err="1" smtClean="0">
                <a:solidFill>
                  <a:srgbClr val="000000"/>
                </a:solidFill>
              </a:rPr>
              <a:t>object</a:t>
            </a:r>
            <a:r>
              <a:rPr lang="fr-FR" sz="1600" dirty="0" smtClean="0">
                <a:solidFill>
                  <a:srgbClr val="000000"/>
                </a:solidFill>
              </a:rPr>
              <a:t> </a:t>
            </a:r>
            <a:r>
              <a:rPr lang="fr-FR" sz="1600" dirty="0" err="1" smtClean="0">
                <a:solidFill>
                  <a:srgbClr val="000000"/>
                </a:solidFill>
              </a:rPr>
              <a:t>is</a:t>
            </a:r>
            <a:r>
              <a:rPr lang="fr-FR" sz="1600" dirty="0" smtClean="0">
                <a:solidFill>
                  <a:srgbClr val="000000"/>
                </a:solidFill>
              </a:rPr>
              <a:t> </a:t>
            </a:r>
            <a:r>
              <a:rPr lang="fr-FR" sz="1600" dirty="0" err="1" smtClean="0">
                <a:solidFill>
                  <a:srgbClr val="000000"/>
                </a:solidFill>
              </a:rPr>
              <a:t>pushed</a:t>
            </a:r>
            <a:r>
              <a:rPr lang="fr-FR" sz="1600" dirty="0" smtClean="0">
                <a:solidFill>
                  <a:srgbClr val="000000"/>
                </a:solidFill>
              </a:rPr>
              <a:t> to </a:t>
            </a:r>
            <a:r>
              <a:rPr lang="fr-FR" sz="1600" dirty="0" err="1" smtClean="0">
                <a:solidFill>
                  <a:srgbClr val="000000"/>
                </a:solidFill>
              </a:rPr>
              <a:t>eltmc</a:t>
            </a:r>
            <a:r>
              <a:rPr lang="fr-FR" sz="1600" dirty="0" smtClean="0">
                <a:solidFill>
                  <a:srgbClr val="000000"/>
                </a:solidFill>
              </a:rPr>
              <a:t> to </a:t>
            </a:r>
            <a:r>
              <a:rPr lang="fr-FR" sz="1600" dirty="0" err="1" smtClean="0">
                <a:solidFill>
                  <a:srgbClr val="000000"/>
                </a:solidFill>
              </a:rPr>
              <a:t>instantiate</a:t>
            </a:r>
            <a:r>
              <a:rPr lang="fr-FR" sz="1600" dirty="0" smtClean="0">
                <a:solidFill>
                  <a:srgbClr val="000000"/>
                </a:solidFill>
              </a:rPr>
              <a:t> the</a:t>
            </a:r>
            <a:r>
              <a:rPr lang="fr-FR" sz="1600" dirty="0">
                <a:solidFill>
                  <a:srgbClr val="000000"/>
                </a:solidFill>
              </a:rPr>
              <a:t> </a:t>
            </a:r>
            <a:r>
              <a:rPr lang="fr-FR" sz="1600" dirty="0" err="1" smtClean="0">
                <a:solidFill>
                  <a:srgbClr val="000000"/>
                </a:solidFill>
              </a:rPr>
              <a:t>vrf</a:t>
            </a:r>
            <a:r>
              <a:rPr lang="fr-FR" sz="1600" dirty="0" smtClean="0">
                <a:solidFill>
                  <a:srgbClr val="000000"/>
                </a:solidFill>
              </a:rPr>
              <a:t> to the hardware and </a:t>
            </a:r>
            <a:r>
              <a:rPr lang="fr-FR" sz="1600" dirty="0" err="1" smtClean="0">
                <a:solidFill>
                  <a:srgbClr val="000000"/>
                </a:solidFill>
              </a:rPr>
              <a:t>Northstar</a:t>
            </a:r>
            <a:endParaRPr lang="fr-FR" sz="1600" dirty="0" smtClean="0">
              <a:solidFill>
                <a:srgbClr val="000000"/>
              </a:solidFill>
            </a:endParaRPr>
          </a:p>
        </p:txBody>
      </p:sp>
    </p:spTree>
    <p:extLst>
      <p:ext uri="{BB962C8B-B14F-4D97-AF65-F5344CB8AC3E}">
        <p14:creationId xmlns:p14="http://schemas.microsoft.com/office/powerpoint/2010/main" val="3362924661"/>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16" y="177762"/>
            <a:ext cx="8345488" cy="731837"/>
          </a:xfrm>
        </p:spPr>
        <p:txBody>
          <a:bodyPr/>
          <a:lstStyle/>
          <a:p>
            <a:r>
              <a:rPr lang="fr-FR" dirty="0" smtClean="0"/>
              <a:t>VRF </a:t>
            </a:r>
            <a:r>
              <a:rPr lang="fr-FR" dirty="0" err="1" smtClean="0"/>
              <a:t>creation</a:t>
            </a:r>
            <a:r>
              <a:rPr lang="fr-FR" dirty="0" smtClean="0"/>
              <a:t> log - l3 manager </a:t>
            </a:r>
            <a:endParaRPr lang="fr-FR" dirty="0"/>
          </a:p>
        </p:txBody>
      </p:sp>
      <p:sp>
        <p:nvSpPr>
          <p:cNvPr id="3" name="Content Placeholder 2"/>
          <p:cNvSpPr>
            <a:spLocks noGrp="1"/>
          </p:cNvSpPr>
          <p:nvPr>
            <p:ph idx="4294967295"/>
          </p:nvPr>
        </p:nvSpPr>
        <p:spPr>
          <a:xfrm>
            <a:off x="260196" y="1482647"/>
            <a:ext cx="8413750" cy="3454400"/>
          </a:xfrm>
          <a:prstGeom prst="rect">
            <a:avLst/>
          </a:prstGeom>
          <a:solidFill>
            <a:schemeClr val="bg1">
              <a:lumMod val="85000"/>
            </a:schemeClr>
          </a:solidFill>
        </p:spPr>
        <p:txBody>
          <a:bodyPr/>
          <a:lstStyle/>
          <a:p>
            <a:pPr marL="1785" indent="0">
              <a:spcBef>
                <a:spcPts val="0"/>
              </a:spcBef>
              <a:buNone/>
            </a:pPr>
            <a:r>
              <a:rPr lang="fr-FR" sz="800" dirty="0">
                <a:latin typeface="Courier New" panose="02070309020205020404" pitchFamily="49" charset="0"/>
                <a:cs typeface="Courier New" panose="02070309020205020404" pitchFamily="49" charset="0"/>
              </a:rPr>
              <a:t>pod2-leaf1# </a:t>
            </a:r>
            <a:r>
              <a:rPr lang="fr-FR" sz="1100" b="1" dirty="0">
                <a:solidFill>
                  <a:srgbClr val="FF0000"/>
                </a:solidFill>
                <a:latin typeface="Courier New" panose="02070309020205020404" pitchFamily="49" charset="0"/>
                <a:cs typeface="Courier New" panose="02070309020205020404" pitchFamily="49" charset="0"/>
              </a:rPr>
              <a:t>show system </a:t>
            </a:r>
            <a:r>
              <a:rPr lang="fr-FR" sz="1100" b="1" dirty="0" err="1">
                <a:solidFill>
                  <a:srgbClr val="FF0000"/>
                </a:solidFill>
                <a:latin typeface="Courier New" panose="02070309020205020404" pitchFamily="49" charset="0"/>
                <a:cs typeface="Courier New" panose="02070309020205020404" pitchFamily="49" charset="0"/>
              </a:rPr>
              <a:t>internal</a:t>
            </a:r>
            <a:r>
              <a:rPr lang="fr-FR" sz="1100" b="1" dirty="0">
                <a:solidFill>
                  <a:srgbClr val="FF0000"/>
                </a:solidFill>
                <a:latin typeface="Courier New" panose="02070309020205020404" pitchFamily="49" charset="0"/>
                <a:cs typeface="Courier New" panose="02070309020205020404" pitchFamily="49" charset="0"/>
              </a:rPr>
              <a:t>  l3vm  </a:t>
            </a:r>
            <a:r>
              <a:rPr lang="fr-FR" sz="1100" b="1" dirty="0" err="1">
                <a:solidFill>
                  <a:srgbClr val="FF0000"/>
                </a:solidFill>
                <a:latin typeface="Courier New" panose="02070309020205020404" pitchFamily="49" charset="0"/>
                <a:cs typeface="Courier New" panose="02070309020205020404" pitchFamily="49" charset="0"/>
              </a:rPr>
              <a:t>event-history</a:t>
            </a:r>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vrf</a:t>
            </a:r>
            <a:r>
              <a:rPr lang="fr-FR" sz="1100" b="1" dirty="0">
                <a:solidFill>
                  <a:srgbClr val="FF0000"/>
                </a:solidFill>
                <a:latin typeface="Courier New" panose="02070309020205020404" pitchFamily="49" charset="0"/>
                <a:cs typeface="Courier New" panose="02070309020205020404" pitchFamily="49" charset="0"/>
              </a:rPr>
              <a:t>  | </a:t>
            </a:r>
            <a:r>
              <a:rPr lang="fr-FR" sz="1100" b="1" dirty="0" err="1">
                <a:solidFill>
                  <a:srgbClr val="FF0000"/>
                </a:solidFill>
                <a:latin typeface="Courier New" panose="02070309020205020404" pitchFamily="49" charset="0"/>
                <a:cs typeface="Courier New" panose="02070309020205020404" pitchFamily="49" charset="0"/>
              </a:rPr>
              <a:t>egrep</a:t>
            </a:r>
            <a:r>
              <a:rPr lang="fr-FR" sz="1100" b="1" dirty="0">
                <a:solidFill>
                  <a:srgbClr val="FF0000"/>
                </a:solidFill>
                <a:latin typeface="Courier New" panose="02070309020205020404" pitchFamily="49" charset="0"/>
                <a:cs typeface="Courier New" panose="02070309020205020404" pitchFamily="49" charset="0"/>
              </a:rPr>
              <a:t> RD:RD</a:t>
            </a:r>
          </a:p>
          <a:p>
            <a:pPr marL="1785" indent="0">
              <a:spcBef>
                <a:spcPts val="0"/>
              </a:spcBef>
              <a:buNone/>
            </a:pPr>
            <a:r>
              <a:rPr lang="fr-FR" sz="800" dirty="0">
                <a:latin typeface="Courier New" panose="02070309020205020404" pitchFamily="49" charset="0"/>
                <a:cs typeface="Courier New" panose="02070309020205020404" pitchFamily="49" charset="0"/>
              </a:rPr>
              <a:t>2015 Mar  5 10:02:25.927417 l3vm [4359]: TID 4482:l3vm_process_im_l3_proto_state_change:991: Interface Ethernet1/37 (IOD 41) </a:t>
            </a:r>
            <a:r>
              <a:rPr lang="fr-FR" sz="800" dirty="0" err="1">
                <a:latin typeface="Courier New" panose="02070309020205020404" pitchFamily="49" charset="0"/>
                <a:cs typeface="Courier New" panose="02070309020205020404" pitchFamily="49" charset="0"/>
              </a:rPr>
              <a:t>is</a:t>
            </a:r>
            <a:r>
              <a:rPr lang="fr-FR" sz="800" dirty="0">
                <a:latin typeface="Courier New" panose="02070309020205020404" pitchFamily="49" charset="0"/>
                <a:cs typeface="Courier New" panose="02070309020205020404" pitchFamily="49" charset="0"/>
              </a:rPr>
              <a:t> up,</a:t>
            </a:r>
          </a:p>
          <a:p>
            <a:pPr marL="1785" indent="0">
              <a:spcBef>
                <a:spcPts val="0"/>
              </a:spcBef>
              <a:buNone/>
            </a:pPr>
            <a:r>
              <a:rPr lang="fr-FR" sz="800" dirty="0">
                <a:latin typeface="Courier New" panose="02070309020205020404" pitchFamily="49" charset="0"/>
                <a:cs typeface="Courier New" panose="02070309020205020404" pitchFamily="49" charset="0"/>
              </a:rPr>
              <a:t>VRF RD:RD UP-IF count 4</a:t>
            </a:r>
          </a:p>
          <a:p>
            <a:pPr marL="1785" indent="0">
              <a:spcBef>
                <a:spcPts val="0"/>
              </a:spcBef>
              <a:buNone/>
            </a:pPr>
            <a:r>
              <a:rPr lang="fr-FR" sz="800" dirty="0">
                <a:latin typeface="Courier New" panose="02070309020205020404" pitchFamily="49" charset="0"/>
                <a:cs typeface="Courier New" panose="02070309020205020404" pitchFamily="49" charset="0"/>
              </a:rPr>
              <a:t>2015 Mar  5 10:02:09.100309 l3vm [4359]: TID 4482:l3vm_process_sdb_ack_if:2274: </a:t>
            </a:r>
            <a:r>
              <a:rPr lang="fr-FR" sz="800" dirty="0" err="1">
                <a:latin typeface="Courier New" panose="02070309020205020404" pitchFamily="49" charset="0"/>
                <a:cs typeface="Courier New" panose="02070309020205020404" pitchFamily="49" charset="0"/>
              </a:rPr>
              <a:t>Moved</a:t>
            </a:r>
            <a:r>
              <a:rPr lang="fr-FR" sz="800" dirty="0">
                <a:latin typeface="Courier New" panose="02070309020205020404" pitchFamily="49" charset="0"/>
                <a:cs typeface="Courier New" panose="02070309020205020404" pitchFamily="49" charset="0"/>
              </a:rPr>
              <a:t> interface Ethernet1/37 (IOD 41)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a:t>
            </a:r>
            <a:r>
              <a:rPr lang="fr-FR" sz="800" dirty="0" err="1">
                <a:latin typeface="Courier New" panose="02070309020205020404" pitchFamily="49" charset="0"/>
                <a:cs typeface="Courier New" panose="02070309020205020404" pitchFamily="49" charset="0"/>
              </a:rPr>
              <a:t>unkn</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err="1">
                <a:latin typeface="Courier New" panose="02070309020205020404" pitchFamily="49" charset="0"/>
                <a:cs typeface="Courier New" panose="02070309020205020404" pitchFamily="49" charset="0"/>
              </a:rPr>
              <a:t>own</a:t>
            </a:r>
            <a:r>
              <a:rPr lang="fr-FR" sz="800" dirty="0">
                <a:latin typeface="Courier New" panose="02070309020205020404" pitchFamily="49" charset="0"/>
                <a:cs typeface="Courier New" panose="02070309020205020404" pitchFamily="49" charset="0"/>
              </a:rPr>
              <a:t>' to 'RD:RD'</a:t>
            </a:r>
          </a:p>
          <a:p>
            <a:pPr marL="1785" indent="0">
              <a:spcBef>
                <a:spcPts val="0"/>
              </a:spcBef>
              <a:buNone/>
            </a:pPr>
            <a:r>
              <a:rPr lang="fr-FR" sz="800" dirty="0">
                <a:latin typeface="Courier New" panose="02070309020205020404" pitchFamily="49" charset="0"/>
                <a:cs typeface="Courier New" panose="02070309020205020404" pitchFamily="49" charset="0"/>
              </a:rPr>
              <a:t>2015 Mar  5 10:02:09.098282 l3vm [4359]: TID 4482:l3vm_if_change_vrf:563: </a:t>
            </a:r>
            <a:r>
              <a:rPr lang="fr-FR" sz="800" dirty="0" err="1">
                <a:latin typeface="Courier New" panose="02070309020205020404" pitchFamily="49" charset="0"/>
                <a:cs typeface="Courier New" panose="02070309020205020404" pitchFamily="49" charset="0"/>
              </a:rPr>
              <a:t>Moving</a:t>
            </a:r>
            <a:r>
              <a:rPr lang="fr-FR" sz="800" dirty="0">
                <a:latin typeface="Courier New" panose="02070309020205020404" pitchFamily="49" charset="0"/>
                <a:cs typeface="Courier New" panose="02070309020205020404" pitchFamily="49" charset="0"/>
              </a:rPr>
              <a:t> interface Ethernet1/37 (IOD 41) to VRF RD:RD</a:t>
            </a:r>
          </a:p>
          <a:p>
            <a:pPr marL="1785" indent="0">
              <a:spcBef>
                <a:spcPts val="0"/>
              </a:spcBef>
              <a:buNone/>
            </a:pPr>
            <a:r>
              <a:rPr lang="fr-FR" sz="800" dirty="0" smtClean="0">
                <a:latin typeface="Courier New" panose="02070309020205020404" pitchFamily="49" charset="0"/>
                <a:cs typeface="Courier New" panose="02070309020205020404" pitchFamily="49" charset="0"/>
              </a:rPr>
              <a: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02:11:31.155755 l3vm [4359]: TID 4482:l3vm_process_im_l3_proto_state_change:991: Interface loopback4 (IOD 110) </a:t>
            </a:r>
            <a:r>
              <a:rPr lang="fr-FR" sz="800" dirty="0" err="1">
                <a:latin typeface="Courier New" panose="02070309020205020404" pitchFamily="49" charset="0"/>
                <a:cs typeface="Courier New" panose="02070309020205020404" pitchFamily="49" charset="0"/>
              </a:rPr>
              <a:t>is</a:t>
            </a:r>
            <a:r>
              <a:rPr lang="fr-FR" sz="800" dirty="0">
                <a:latin typeface="Courier New" panose="02070309020205020404" pitchFamily="49" charset="0"/>
                <a:cs typeface="Courier New" panose="02070309020205020404" pitchFamily="49" charset="0"/>
              </a:rPr>
              <a:t> down,</a:t>
            </a:r>
          </a:p>
          <a:p>
            <a:pPr marL="1785" indent="0">
              <a:spcBef>
                <a:spcPts val="0"/>
              </a:spcBef>
              <a:buNone/>
            </a:pPr>
            <a:r>
              <a:rPr lang="fr-FR" sz="800" dirty="0">
                <a:latin typeface="Courier New" panose="02070309020205020404" pitchFamily="49" charset="0"/>
                <a:cs typeface="Courier New" panose="02070309020205020404" pitchFamily="49" charset="0"/>
              </a:rPr>
              <a:t>VRF RD:RD UP-IF count 1</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02:11:31.153944 l3vm [4359]: TID 4482:l3vm_update_vrf_if:1054: </a:t>
            </a:r>
            <a:r>
              <a:rPr lang="fr-FR" sz="800" dirty="0" err="1">
                <a:latin typeface="Courier New" panose="02070309020205020404" pitchFamily="49" charset="0"/>
                <a:cs typeface="Courier New" panose="02070309020205020404" pitchFamily="49" charset="0"/>
              </a:rPr>
              <a:t>Moving</a:t>
            </a:r>
            <a:r>
              <a:rPr lang="fr-FR" sz="800" dirty="0">
                <a:latin typeface="Courier New" panose="02070309020205020404" pitchFamily="49" charset="0"/>
                <a:cs typeface="Courier New" panose="02070309020205020404" pitchFamily="49" charset="0"/>
              </a:rPr>
              <a:t> Vlan35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&lt;</a:t>
            </a:r>
            <a:r>
              <a:rPr lang="fr-FR" sz="800" dirty="0" err="1">
                <a:latin typeface="Courier New" panose="02070309020205020404" pitchFamily="49" charset="0"/>
                <a:cs typeface="Courier New" panose="02070309020205020404" pitchFamily="49" charset="0"/>
              </a:rPr>
              <a:t>unknown</a:t>
            </a:r>
            <a:r>
              <a:rPr lang="fr-FR" sz="800" dirty="0">
                <a:latin typeface="Courier New" panose="02070309020205020404" pitchFamily="49" charset="0"/>
                <a:cs typeface="Courier New" panose="02070309020205020404" pitchFamily="49" charset="0"/>
              </a:rPr>
              <a:t>&gt; to VRF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02:11:31.148931 l3vm [4359]: TID 4482:l3vm_process_sdb_ack_if_list:2475: </a:t>
            </a:r>
            <a:r>
              <a:rPr lang="fr-FR" sz="800" dirty="0" err="1">
                <a:latin typeface="Courier New" panose="02070309020205020404" pitchFamily="49" charset="0"/>
                <a:cs typeface="Courier New" panose="02070309020205020404" pitchFamily="49" charset="0"/>
              </a:rPr>
              <a:t>Moved</a:t>
            </a:r>
            <a:r>
              <a:rPr lang="fr-FR" sz="800" dirty="0">
                <a:latin typeface="Courier New" panose="02070309020205020404" pitchFamily="49" charset="0"/>
                <a:cs typeface="Courier New" panose="02070309020205020404" pitchFamily="49" charset="0"/>
              </a:rPr>
              <a:t> interface loopback4 (IOD 110)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'u</a:t>
            </a:r>
          </a:p>
          <a:p>
            <a:pPr marL="1785" indent="0">
              <a:spcBef>
                <a:spcPts val="0"/>
              </a:spcBef>
              <a:buNone/>
            </a:pPr>
            <a:r>
              <a:rPr lang="fr-FR" sz="800" dirty="0" err="1">
                <a:latin typeface="Courier New" panose="02070309020205020404" pitchFamily="49" charset="0"/>
                <a:cs typeface="Courier New" panose="02070309020205020404" pitchFamily="49" charset="0"/>
              </a:rPr>
              <a:t>nknown</a:t>
            </a:r>
            <a:r>
              <a:rPr lang="fr-FR" sz="800" dirty="0">
                <a:latin typeface="Courier New" panose="02070309020205020404" pitchFamily="49" charset="0"/>
                <a:cs typeface="Courier New" panose="02070309020205020404" pitchFamily="49" charset="0"/>
              </a:rPr>
              <a:t>' https://10.48.16.173/testapi/policymgr/mo/.xmlto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02:11:31.141729 l3vm [4359]: TID 4482:l3vm_update_vrf_if:1054: </a:t>
            </a:r>
            <a:r>
              <a:rPr lang="fr-FR" sz="800" dirty="0" err="1">
                <a:latin typeface="Courier New" panose="02070309020205020404" pitchFamily="49" charset="0"/>
                <a:cs typeface="Courier New" panose="02070309020205020404" pitchFamily="49" charset="0"/>
              </a:rPr>
              <a:t>Moving</a:t>
            </a:r>
            <a:r>
              <a:rPr lang="fr-FR" sz="800" dirty="0">
                <a:latin typeface="Courier New" panose="02070309020205020404" pitchFamily="49" charset="0"/>
                <a:cs typeface="Courier New" panose="02070309020205020404" pitchFamily="49" charset="0"/>
              </a:rPr>
              <a:t> loopback4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&lt;</a:t>
            </a:r>
            <a:r>
              <a:rPr lang="fr-FR" sz="800" dirty="0" err="1">
                <a:latin typeface="Courier New" panose="02070309020205020404" pitchFamily="49" charset="0"/>
                <a:cs typeface="Courier New" panose="02070309020205020404" pitchFamily="49" charset="0"/>
              </a:rPr>
              <a:t>unknown</a:t>
            </a:r>
            <a:r>
              <a:rPr lang="fr-FR" sz="800" dirty="0">
                <a:latin typeface="Courier New" panose="02070309020205020404" pitchFamily="49" charset="0"/>
                <a:cs typeface="Courier New" panose="02070309020205020404" pitchFamily="49" charset="0"/>
              </a:rPr>
              <a:t>&gt; to VRF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02:11:23.884134 l3vm [4359]: TID 4482:l3vm_process_im_l3_proto_state_change:991: Interface Vlan17 (IOD 98) </a:t>
            </a:r>
            <a:r>
              <a:rPr lang="fr-FR" sz="800" dirty="0" err="1">
                <a:latin typeface="Courier New" panose="02070309020205020404" pitchFamily="49" charset="0"/>
                <a:cs typeface="Courier New" panose="02070309020205020404" pitchFamily="49" charset="0"/>
              </a:rPr>
              <a:t>is</a:t>
            </a:r>
            <a:r>
              <a:rPr lang="fr-FR" sz="800" dirty="0">
                <a:latin typeface="Courier New" panose="02070309020205020404" pitchFamily="49" charset="0"/>
                <a:cs typeface="Courier New" panose="02070309020205020404" pitchFamily="49" charset="0"/>
              </a:rPr>
              <a:t> up, VRF RD</a:t>
            </a:r>
          </a:p>
          <a:p>
            <a:pPr marL="1785" indent="0">
              <a:spcBef>
                <a:spcPts val="0"/>
              </a:spcBef>
              <a:buNone/>
            </a:pPr>
            <a:r>
              <a:rPr lang="fr-FR" sz="800" dirty="0">
                <a:latin typeface="Courier New" panose="02070309020205020404" pitchFamily="49" charset="0"/>
                <a:cs typeface="Courier New" panose="02070309020205020404" pitchFamily="49" charset="0"/>
              </a:rPr>
              <a:t>:RD UP-IF count 2</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02:11:23.559392 l3vm [4359]: TID 4482:l3vm_process_im_l3_proto_state_change:991: Interface Vlan16 (IOD 97) </a:t>
            </a:r>
            <a:r>
              <a:rPr lang="fr-FR" sz="800" dirty="0" err="1">
                <a:latin typeface="Courier New" panose="02070309020205020404" pitchFamily="49" charset="0"/>
                <a:cs typeface="Courier New" panose="02070309020205020404" pitchFamily="49" charset="0"/>
              </a:rPr>
              <a:t>is</a:t>
            </a:r>
            <a:r>
              <a:rPr lang="fr-FR" sz="800" dirty="0">
                <a:latin typeface="Courier New" panose="02070309020205020404" pitchFamily="49" charset="0"/>
                <a:cs typeface="Courier New" panose="02070309020205020404" pitchFamily="49" charset="0"/>
              </a:rPr>
              <a:t> up, VRF RD</a:t>
            </a:r>
          </a:p>
          <a:p>
            <a:pPr marL="1785" indent="0">
              <a:spcBef>
                <a:spcPts val="0"/>
              </a:spcBef>
              <a:buNone/>
            </a:pPr>
            <a:r>
              <a:rPr lang="fr-FR" sz="800" dirty="0">
                <a:latin typeface="Courier New" panose="02070309020205020404" pitchFamily="49" charset="0"/>
                <a:cs typeface="Courier New" panose="02070309020205020404" pitchFamily="49" charset="0"/>
              </a:rPr>
              <a:t>:RD UP-IF count 1</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02:11:23.314209 l3vm [4359]: TID 4482:l3vm_process_sdb_ack_if_list:2475: </a:t>
            </a:r>
            <a:r>
              <a:rPr lang="fr-FR" sz="800" dirty="0" err="1">
                <a:latin typeface="Courier New" panose="02070309020205020404" pitchFamily="49" charset="0"/>
                <a:cs typeface="Courier New" panose="02070309020205020404" pitchFamily="49" charset="0"/>
              </a:rPr>
              <a:t>Moved</a:t>
            </a:r>
            <a:r>
              <a:rPr lang="fr-FR" sz="800" dirty="0">
                <a:latin typeface="Courier New" panose="02070309020205020404" pitchFamily="49" charset="0"/>
                <a:cs typeface="Courier New" panose="02070309020205020404" pitchFamily="49" charset="0"/>
              </a:rPr>
              <a:t> interface Vlan17 (IOD 98)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a:t>
            </a:r>
            <a:r>
              <a:rPr lang="fr-FR" sz="800" dirty="0" err="1">
                <a:latin typeface="Courier New" panose="02070309020205020404" pitchFamily="49" charset="0"/>
                <a:cs typeface="Courier New" panose="02070309020205020404" pitchFamily="49" charset="0"/>
              </a:rPr>
              <a:t>unkno</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err="1">
                <a:latin typeface="Courier New" panose="02070309020205020404" pitchFamily="49" charset="0"/>
                <a:cs typeface="Courier New" panose="02070309020205020404" pitchFamily="49" charset="0"/>
              </a:rPr>
              <a:t>wn</a:t>
            </a:r>
            <a:r>
              <a:rPr lang="fr-FR" sz="800" dirty="0">
                <a:latin typeface="Courier New" panose="02070309020205020404" pitchFamily="49" charset="0"/>
                <a:cs typeface="Courier New" panose="02070309020205020404" pitchFamily="49" charset="0"/>
              </a:rPr>
              <a:t>' to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02:11:23.313374 l3vm [4359]: TID 4482:l3vm_update_vrf_if:1054: </a:t>
            </a:r>
            <a:r>
              <a:rPr lang="fr-FR" sz="800" dirty="0" err="1">
                <a:latin typeface="Courier New" panose="02070309020205020404" pitchFamily="49" charset="0"/>
                <a:cs typeface="Courier New" panose="02070309020205020404" pitchFamily="49" charset="0"/>
              </a:rPr>
              <a:t>Moving</a:t>
            </a:r>
            <a:r>
              <a:rPr lang="fr-FR" sz="800" dirty="0">
                <a:latin typeface="Courier New" panose="02070309020205020404" pitchFamily="49" charset="0"/>
                <a:cs typeface="Courier New" panose="02070309020205020404" pitchFamily="49" charset="0"/>
              </a:rPr>
              <a:t> Vlan17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&lt;</a:t>
            </a:r>
            <a:r>
              <a:rPr lang="fr-FR" sz="800" dirty="0" err="1">
                <a:latin typeface="Courier New" panose="02070309020205020404" pitchFamily="49" charset="0"/>
                <a:cs typeface="Courier New" panose="02070309020205020404" pitchFamily="49" charset="0"/>
              </a:rPr>
              <a:t>unknown</a:t>
            </a:r>
            <a:r>
              <a:rPr lang="fr-FR" sz="800" dirty="0">
                <a:latin typeface="Courier New" panose="02070309020205020404" pitchFamily="49" charset="0"/>
                <a:cs typeface="Courier New" panose="02070309020205020404" pitchFamily="49" charset="0"/>
              </a:rPr>
              <a:t>&gt; to VRF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02:11:23.217056 l3vm [4359]: TID 4482:l3vm_send_vrf_notif:1834: VRF RD:RD - </a:t>
            </a:r>
            <a:r>
              <a:rPr lang="fr-FR" sz="800" dirty="0" err="1">
                <a:latin typeface="Courier New" panose="02070309020205020404" pitchFamily="49" charset="0"/>
                <a:cs typeface="Courier New" panose="02070309020205020404" pitchFamily="49" charset="0"/>
              </a:rPr>
              <a:t>Created</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02:11:23.216075 l3vm [4359]: TID 4482:l3vm_process_sdb_ack_vrf:1742: VRF RD:RD (Up:--) </a:t>
            </a:r>
            <a:r>
              <a:rPr lang="fr-FR" sz="800" dirty="0" err="1">
                <a:latin typeface="Courier New" panose="02070309020205020404" pitchFamily="49" charset="0"/>
                <a:cs typeface="Courier New" panose="02070309020205020404" pitchFamily="49" charset="0"/>
              </a:rPr>
              <a:t>sdb</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ack</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02:11:23.070219 l3vm [4359]: TID 4482:l3vm_process_sdb_ack_if_list:2475: </a:t>
            </a:r>
            <a:r>
              <a:rPr lang="fr-FR" sz="800" dirty="0" err="1">
                <a:latin typeface="Courier New" panose="02070309020205020404" pitchFamily="49" charset="0"/>
                <a:cs typeface="Courier New" panose="02070309020205020404" pitchFamily="49" charset="0"/>
              </a:rPr>
              <a:t>Moved</a:t>
            </a:r>
            <a:r>
              <a:rPr lang="fr-FR" sz="800" dirty="0">
                <a:latin typeface="Courier New" panose="02070309020205020404" pitchFamily="49" charset="0"/>
                <a:cs typeface="Courier New" panose="02070309020205020404" pitchFamily="49" charset="0"/>
              </a:rPr>
              <a:t> interface Vlan16 (IOD 97) </a:t>
            </a:r>
            <a:r>
              <a:rPr lang="fr-FR" sz="800" dirty="0" err="1">
                <a:latin typeface="Courier New" panose="02070309020205020404" pitchFamily="49" charset="0"/>
                <a:cs typeface="Courier New" panose="02070309020205020404" pitchFamily="49" charset="0"/>
              </a:rPr>
              <a:t>from</a:t>
            </a:r>
            <a:r>
              <a:rPr lang="fr-FR" sz="800" dirty="0">
                <a:latin typeface="Courier New" panose="02070309020205020404" pitchFamily="49" charset="0"/>
                <a:cs typeface="Courier New" panose="02070309020205020404" pitchFamily="49" charset="0"/>
              </a:rPr>
              <a:t> VRF '</a:t>
            </a:r>
            <a:r>
              <a:rPr lang="fr-FR" sz="800" dirty="0" err="1">
                <a:latin typeface="Courier New" panose="02070309020205020404" pitchFamily="49" charset="0"/>
                <a:cs typeface="Courier New" panose="02070309020205020404" pitchFamily="49" charset="0"/>
              </a:rPr>
              <a:t>unkno</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err="1">
                <a:latin typeface="Courier New" panose="02070309020205020404" pitchFamily="49" charset="0"/>
                <a:cs typeface="Courier New" panose="02070309020205020404" pitchFamily="49" charset="0"/>
              </a:rPr>
              <a:t>wn</a:t>
            </a:r>
            <a:r>
              <a:rPr lang="fr-FR" sz="800" dirty="0">
                <a:latin typeface="Courier New" panose="02070309020205020404" pitchFamily="49" charset="0"/>
                <a:cs typeface="Courier New" panose="02070309020205020404" pitchFamily="49" charset="0"/>
              </a:rPr>
              <a:t>' to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02:11:23.067485 l3vm [4359]: TID 4482:l3vm_update_vrf_if:1054: </a:t>
            </a:r>
            <a:r>
              <a:rPr lang="fr-FR" sz="800" b="1" dirty="0" err="1">
                <a:solidFill>
                  <a:srgbClr val="FF0000"/>
                </a:solidFill>
                <a:latin typeface="Courier New" panose="02070309020205020404" pitchFamily="49" charset="0"/>
                <a:cs typeface="Courier New" panose="02070309020205020404" pitchFamily="49" charset="0"/>
              </a:rPr>
              <a:t>Moving</a:t>
            </a:r>
            <a:r>
              <a:rPr lang="fr-FR" sz="800" b="1" dirty="0">
                <a:solidFill>
                  <a:srgbClr val="FF0000"/>
                </a:solidFill>
                <a:latin typeface="Courier New" panose="02070309020205020404" pitchFamily="49" charset="0"/>
                <a:cs typeface="Courier New" panose="02070309020205020404" pitchFamily="49" charset="0"/>
              </a:rPr>
              <a:t> Vlan16 </a:t>
            </a:r>
            <a:r>
              <a:rPr lang="fr-FR" sz="800" b="1" dirty="0" err="1">
                <a:solidFill>
                  <a:srgbClr val="FF0000"/>
                </a:solidFill>
                <a:latin typeface="Courier New" panose="02070309020205020404" pitchFamily="49" charset="0"/>
                <a:cs typeface="Courier New" panose="02070309020205020404" pitchFamily="49" charset="0"/>
              </a:rPr>
              <a:t>from</a:t>
            </a:r>
            <a:r>
              <a:rPr lang="fr-FR" sz="800" b="1" dirty="0">
                <a:solidFill>
                  <a:srgbClr val="FF0000"/>
                </a:solidFill>
                <a:latin typeface="Courier New" panose="02070309020205020404" pitchFamily="49" charset="0"/>
                <a:cs typeface="Courier New" panose="02070309020205020404" pitchFamily="49" charset="0"/>
              </a:rPr>
              <a:t> VRF &lt;</a:t>
            </a:r>
            <a:r>
              <a:rPr lang="fr-FR" sz="800" b="1" dirty="0" err="1">
                <a:solidFill>
                  <a:srgbClr val="FF0000"/>
                </a:solidFill>
                <a:latin typeface="Courier New" panose="02070309020205020404" pitchFamily="49" charset="0"/>
                <a:cs typeface="Courier New" panose="02070309020205020404" pitchFamily="49" charset="0"/>
              </a:rPr>
              <a:t>unknown</a:t>
            </a:r>
            <a:r>
              <a:rPr lang="fr-FR" sz="800" b="1" dirty="0">
                <a:solidFill>
                  <a:srgbClr val="FF0000"/>
                </a:solidFill>
                <a:latin typeface="Courier New" panose="02070309020205020404" pitchFamily="49" charset="0"/>
                <a:cs typeface="Courier New" panose="02070309020205020404" pitchFamily="49" charset="0"/>
              </a:rPr>
              <a:t>&gt; to VRF RD:RD</a:t>
            </a: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02:11:23.058467 l3vm [4359]: TID 4482:l3vm_eltm_vrf_create_send_req:1187: </a:t>
            </a:r>
            <a:r>
              <a:rPr lang="fr-FR" sz="800" b="1" dirty="0">
                <a:solidFill>
                  <a:srgbClr val="FF0000"/>
                </a:solidFill>
                <a:latin typeface="Courier New" panose="02070309020205020404" pitchFamily="49" charset="0"/>
                <a:cs typeface="Courier New" panose="02070309020205020404" pitchFamily="49" charset="0"/>
              </a:rPr>
              <a:t>VRF RD:RD - </a:t>
            </a:r>
            <a:r>
              <a:rPr lang="fr-FR" sz="800" b="1" dirty="0" err="1">
                <a:solidFill>
                  <a:srgbClr val="FF0000"/>
                </a:solidFill>
                <a:latin typeface="Courier New" panose="02070309020205020404" pitchFamily="49" charset="0"/>
                <a:cs typeface="Courier New" panose="02070309020205020404" pitchFamily="49" charset="0"/>
              </a:rPr>
              <a:t>Create</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Pending</a:t>
            </a:r>
            <a:endParaRPr lang="fr-FR" sz="800" b="1" dirty="0">
              <a:solidFill>
                <a:srgbClr val="FF0000"/>
              </a:solidFill>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2015 </a:t>
            </a:r>
            <a:r>
              <a:rPr lang="fr-FR" sz="800" dirty="0" err="1">
                <a:latin typeface="Courier New" panose="02070309020205020404" pitchFamily="49" charset="0"/>
                <a:cs typeface="Courier New" panose="02070309020205020404" pitchFamily="49" charset="0"/>
              </a:rPr>
              <a:t>Feb</a:t>
            </a:r>
            <a:r>
              <a:rPr lang="fr-FR" sz="800" dirty="0">
                <a:latin typeface="Courier New" panose="02070309020205020404" pitchFamily="49" charset="0"/>
                <a:cs typeface="Courier New" panose="02070309020205020404" pitchFamily="49" charset="0"/>
              </a:rPr>
              <a:t> 26 02:11:23.056896 l3vm [4359]: TID 4482:l3vm_process_sdb_ack_vrf:1742: VRF RD:RD (</a:t>
            </a:r>
            <a:r>
              <a:rPr lang="fr-FR" sz="800" dirty="0" err="1">
                <a:latin typeface="Courier New" panose="02070309020205020404" pitchFamily="49" charset="0"/>
                <a:cs typeface="Courier New" panose="02070309020205020404" pitchFamily="49" charset="0"/>
              </a:rPr>
              <a:t>Down:Create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Pending</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sdb</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ack</a:t>
            </a:r>
            <a:endParaRPr lang="fr-FR" sz="800" dirty="0">
              <a:latin typeface="Courier New" panose="02070309020205020404" pitchFamily="49" charset="0"/>
              <a:cs typeface="Courier New" panose="02070309020205020404" pitchFamily="49" charset="0"/>
            </a:endParaRPr>
          </a:p>
          <a:p>
            <a:pPr marL="1785" indent="0">
              <a:buNone/>
            </a:pPr>
            <a:endParaRPr lang="fr-FR" sz="8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0"/>
          </p:nvPr>
        </p:nvSpPr>
        <p:spPr>
          <a:xfrm>
            <a:off x="1894859" y="769454"/>
            <a:ext cx="6119151" cy="607392"/>
          </a:xfrm>
          <a:solidFill>
            <a:srgbClr val="FFFFCC"/>
          </a:solidFill>
        </p:spPr>
        <p:txBody>
          <a:bodyPr/>
          <a:lstStyle/>
          <a:p>
            <a:r>
              <a:rPr lang="fr-FR" sz="1600" dirty="0" smtClean="0">
                <a:solidFill>
                  <a:srgbClr val="FF0000"/>
                </a:solidFill>
              </a:rPr>
              <a:t>The </a:t>
            </a:r>
            <a:r>
              <a:rPr lang="fr-FR" sz="1600" dirty="0" err="1" smtClean="0">
                <a:solidFill>
                  <a:srgbClr val="FF0000"/>
                </a:solidFill>
              </a:rPr>
              <a:t>concrete</a:t>
            </a:r>
            <a:r>
              <a:rPr lang="fr-FR" sz="1600" dirty="0" smtClean="0">
                <a:solidFill>
                  <a:srgbClr val="FF0000"/>
                </a:solidFill>
              </a:rPr>
              <a:t> </a:t>
            </a:r>
            <a:r>
              <a:rPr lang="fr-FR" sz="1600" dirty="0" err="1" smtClean="0">
                <a:solidFill>
                  <a:srgbClr val="FF0000"/>
                </a:solidFill>
              </a:rPr>
              <a:t>object</a:t>
            </a:r>
            <a:r>
              <a:rPr lang="fr-FR" sz="1600" dirty="0" smtClean="0">
                <a:solidFill>
                  <a:srgbClr val="FF0000"/>
                </a:solidFill>
              </a:rPr>
              <a:t> </a:t>
            </a:r>
            <a:r>
              <a:rPr lang="fr-FR" sz="1600" dirty="0" err="1" smtClean="0">
                <a:solidFill>
                  <a:srgbClr val="FF0000"/>
                </a:solidFill>
              </a:rPr>
              <a:t>is</a:t>
            </a:r>
            <a:r>
              <a:rPr lang="fr-FR" sz="1600" dirty="0" smtClean="0">
                <a:solidFill>
                  <a:srgbClr val="FF0000"/>
                </a:solidFill>
              </a:rPr>
              <a:t> </a:t>
            </a:r>
            <a:r>
              <a:rPr lang="fr-FR" sz="1600" dirty="0" err="1" smtClean="0">
                <a:solidFill>
                  <a:srgbClr val="FF0000"/>
                </a:solidFill>
              </a:rPr>
              <a:t>consumed</a:t>
            </a:r>
            <a:r>
              <a:rPr lang="fr-FR" sz="1600" dirty="0" smtClean="0">
                <a:solidFill>
                  <a:srgbClr val="FF0000"/>
                </a:solidFill>
              </a:rPr>
              <a:t> by L3vm </a:t>
            </a:r>
            <a:r>
              <a:rPr lang="fr-FR" sz="1600" dirty="0" err="1" smtClean="0">
                <a:solidFill>
                  <a:srgbClr val="FF0000"/>
                </a:solidFill>
              </a:rPr>
              <a:t>that</a:t>
            </a:r>
            <a:r>
              <a:rPr lang="fr-FR" sz="1600" dirty="0" smtClean="0">
                <a:solidFill>
                  <a:srgbClr val="FF0000"/>
                </a:solidFill>
              </a:rPr>
              <a:t> </a:t>
            </a:r>
            <a:r>
              <a:rPr lang="fr-FR" sz="1600" dirty="0" err="1" smtClean="0">
                <a:solidFill>
                  <a:srgbClr val="FF0000"/>
                </a:solidFill>
              </a:rPr>
              <a:t>will</a:t>
            </a:r>
            <a:r>
              <a:rPr lang="fr-FR" sz="1600" dirty="0" smtClean="0">
                <a:solidFill>
                  <a:srgbClr val="FF0000"/>
                </a:solidFill>
              </a:rPr>
              <a:t> </a:t>
            </a:r>
            <a:r>
              <a:rPr lang="fr-FR" sz="1600" dirty="0" err="1" smtClean="0">
                <a:solidFill>
                  <a:srgbClr val="FF0000"/>
                </a:solidFill>
              </a:rPr>
              <a:t>pass</a:t>
            </a:r>
            <a:r>
              <a:rPr lang="fr-FR" sz="1600" dirty="0" smtClean="0">
                <a:solidFill>
                  <a:srgbClr val="FF0000"/>
                </a:solidFill>
              </a:rPr>
              <a:t> </a:t>
            </a:r>
            <a:r>
              <a:rPr lang="fr-FR" sz="1600" dirty="0" err="1" smtClean="0">
                <a:solidFill>
                  <a:srgbClr val="FF0000"/>
                </a:solidFill>
              </a:rPr>
              <a:t>it</a:t>
            </a:r>
            <a:r>
              <a:rPr lang="fr-FR" sz="1600" dirty="0" smtClean="0">
                <a:solidFill>
                  <a:srgbClr val="FF0000"/>
                </a:solidFill>
              </a:rPr>
              <a:t> to </a:t>
            </a:r>
            <a:r>
              <a:rPr lang="fr-FR" sz="1600" dirty="0" err="1" smtClean="0">
                <a:solidFill>
                  <a:srgbClr val="FF0000"/>
                </a:solidFill>
              </a:rPr>
              <a:t>eltm</a:t>
            </a:r>
            <a:r>
              <a:rPr lang="fr-FR" sz="1600" dirty="0" smtClean="0">
                <a:solidFill>
                  <a:srgbClr val="FF0000"/>
                </a:solidFill>
              </a:rPr>
              <a:t> and </a:t>
            </a:r>
            <a:r>
              <a:rPr lang="fr-FR" sz="1600" dirty="0" err="1" smtClean="0">
                <a:solidFill>
                  <a:srgbClr val="FF0000"/>
                </a:solidFill>
              </a:rPr>
              <a:t>eltmc</a:t>
            </a:r>
            <a:r>
              <a:rPr lang="fr-FR" sz="1600" dirty="0" smtClean="0">
                <a:solidFill>
                  <a:srgbClr val="FF0000"/>
                </a:solidFill>
              </a:rPr>
              <a:t> For </a:t>
            </a:r>
            <a:r>
              <a:rPr lang="fr-FR" sz="1600" dirty="0" err="1" smtClean="0">
                <a:solidFill>
                  <a:srgbClr val="FF0000"/>
                </a:solidFill>
              </a:rPr>
              <a:t>hw</a:t>
            </a:r>
            <a:r>
              <a:rPr lang="fr-FR" sz="1600" dirty="0" smtClean="0">
                <a:solidFill>
                  <a:srgbClr val="FF0000"/>
                </a:solidFill>
              </a:rPr>
              <a:t> </a:t>
            </a:r>
            <a:r>
              <a:rPr lang="fr-FR" sz="1600" dirty="0" err="1" smtClean="0">
                <a:solidFill>
                  <a:srgbClr val="FF0000"/>
                </a:solidFill>
              </a:rPr>
              <a:t>programming</a:t>
            </a:r>
            <a:r>
              <a:rPr lang="fr-FR" sz="1600" dirty="0" smtClean="0">
                <a:solidFill>
                  <a:srgbClr val="FF0000"/>
                </a:solidFill>
              </a:rPr>
              <a:t> </a:t>
            </a:r>
            <a:endParaRPr lang="fr-FR" dirty="0">
              <a:solidFill>
                <a:srgbClr val="FF0000"/>
              </a:solidFill>
            </a:endParaRPr>
          </a:p>
        </p:txBody>
      </p:sp>
    </p:spTree>
    <p:extLst>
      <p:ext uri="{BB962C8B-B14F-4D97-AF65-F5344CB8AC3E}">
        <p14:creationId xmlns:p14="http://schemas.microsoft.com/office/powerpoint/2010/main" val="1677208747"/>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4410" y="1444432"/>
            <a:ext cx="8345488" cy="3417500"/>
          </a:xfrm>
          <a:solidFill>
            <a:schemeClr val="bg1">
              <a:lumMod val="85000"/>
            </a:schemeClr>
          </a:solidFill>
        </p:spPr>
        <p:txBody>
          <a:bodyPr/>
          <a:lstStyle/>
          <a:p>
            <a:pPr marL="1785" indent="0">
              <a:spcBef>
                <a:spcPts val="0"/>
              </a:spcBef>
              <a:buNone/>
            </a:pPr>
            <a:r>
              <a:rPr lang="fr-FR" sz="800" b="1" dirty="0" smtClean="0">
                <a:solidFill>
                  <a:schemeClr val="tx1"/>
                </a:solidFill>
                <a:latin typeface="Courier New" panose="02070309020205020404" pitchFamily="49" charset="0"/>
                <a:cs typeface="Courier New" panose="02070309020205020404" pitchFamily="49" charset="0"/>
              </a:rPr>
              <a:t>pod2-leaf1</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egrep</a:t>
            </a:r>
            <a:r>
              <a:rPr lang="fr-FR" sz="800" b="1" dirty="0">
                <a:solidFill>
                  <a:srgbClr val="FF0000"/>
                </a:solidFill>
                <a:latin typeface="Courier New" panose="02070309020205020404" pitchFamily="49" charset="0"/>
                <a:cs typeface="Courier New" panose="02070309020205020404" pitchFamily="49" charset="0"/>
              </a:rPr>
              <a:t> RD:RD eltm_trace_dump.txt</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02:11:23.58100203:1016:eltm_vrf_create:5172:t] Handling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6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v4_tid 0x4 v6_tid 0x80000004</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02:11:23.58153697:1017:eltm_vrf_create:5201:t] </a:t>
            </a:r>
            <a:r>
              <a:rPr lang="fr-FR" sz="800" b="1" dirty="0" err="1">
                <a:solidFill>
                  <a:schemeClr val="tx1"/>
                </a:solidFill>
                <a:latin typeface="Courier New" panose="02070309020205020404" pitchFamily="49" charset="0"/>
                <a:cs typeface="Courier New" panose="02070309020205020404" pitchFamily="49" charset="0"/>
              </a:rPr>
              <a:t>ctxt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=RD:RD id= 6 </a:t>
            </a:r>
            <a:r>
              <a:rPr lang="fr-FR" sz="800" b="1" dirty="0" err="1">
                <a:solidFill>
                  <a:schemeClr val="tx1"/>
                </a:solidFill>
                <a:latin typeface="Courier New" panose="02070309020205020404" pitchFamily="49" charset="0"/>
                <a:cs typeface="Courier New" panose="02070309020205020404" pitchFamily="49" charset="0"/>
              </a:rPr>
              <a:t>vrf_id</a:t>
            </a:r>
            <a:r>
              <a:rPr lang="fr-FR" sz="800" b="1" dirty="0">
                <a:solidFill>
                  <a:schemeClr val="tx1"/>
                </a:solidFill>
                <a:latin typeface="Courier New" panose="02070309020205020404" pitchFamily="49" charset="0"/>
                <a:cs typeface="Courier New" panose="02070309020205020404" pitchFamily="49" charset="0"/>
              </a:rPr>
              <a:t>=4 scope=4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=32770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02:11:23.91979119:1036:eltm_vlan_create:5072:t]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 16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16386 scope 4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6</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02:11:23.409271894:1081:eltm_vlan_create:5072:t]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 17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16387 scope 4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6</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02:11:23.731555676:1123:eltm_vlan_create:5072:t]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 18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49156 scope 4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6</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02:11:23.731671566:1129:eltm_vlan_create:5072:t]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 19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49155 scope 4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6</a:t>
            </a:r>
          </a:p>
          <a:p>
            <a:pPr marL="1785" indent="0">
              <a:spcBef>
                <a:spcPts val="0"/>
              </a:spcBef>
              <a:buNone/>
            </a:pPr>
            <a:r>
              <a:rPr lang="fr-FR" sz="800" b="1" dirty="0" err="1">
                <a:solidFill>
                  <a:schemeClr val="tx1"/>
                </a:solidFill>
                <a:latin typeface="Courier New" panose="02070309020205020404" pitchFamily="49" charset="0"/>
                <a:cs typeface="Courier New" panose="02070309020205020404" pitchFamily="49" charset="0"/>
              </a:rPr>
              <a:t>policy_lib_get_vrf_scope</a:t>
            </a:r>
            <a:r>
              <a:rPr lang="fr-FR" sz="800" b="1" dirty="0">
                <a:solidFill>
                  <a:schemeClr val="tx1"/>
                </a:solidFill>
                <a:latin typeface="Courier New" panose="02070309020205020404" pitchFamily="49" charset="0"/>
                <a:cs typeface="Courier New" panose="02070309020205020404" pitchFamily="49" charset="0"/>
              </a:rPr>
              <a:t>[160]: </a:t>
            </a:r>
            <a:r>
              <a:rPr lang="fr-FR" sz="800" b="1" dirty="0" err="1">
                <a:solidFill>
                  <a:schemeClr val="tx1"/>
                </a:solidFill>
                <a:latin typeface="Courier New" panose="02070309020205020404" pitchFamily="49" charset="0"/>
                <a:cs typeface="Courier New" panose="02070309020205020404" pitchFamily="49" charset="0"/>
              </a:rPr>
              <a:t>Found</a:t>
            </a:r>
            <a:r>
              <a:rPr lang="fr-FR" sz="800" b="1" dirty="0">
                <a:solidFill>
                  <a:schemeClr val="tx1"/>
                </a:solidFill>
                <a:latin typeface="Courier New" panose="02070309020205020404" pitchFamily="49" charset="0"/>
                <a:cs typeface="Courier New" panose="02070309020205020404" pitchFamily="49" charset="0"/>
              </a:rPr>
              <a:t> l3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object</a:t>
            </a:r>
            <a:r>
              <a:rPr lang="fr-FR" sz="800" b="1" dirty="0">
                <a:solidFill>
                  <a:schemeClr val="tx1"/>
                </a:solidFill>
                <a:latin typeface="Courier New" panose="02070309020205020404" pitchFamily="49" charset="0"/>
                <a:cs typeface="Courier New" panose="02070309020205020404" pitchFamily="49" charset="0"/>
              </a:rPr>
              <a:t> for </a:t>
            </a:r>
            <a:r>
              <a:rPr lang="fr-FR" sz="800" b="1" dirty="0" err="1">
                <a:solidFill>
                  <a:schemeClr val="tx1"/>
                </a:solidFill>
                <a:latin typeface="Courier New" panose="02070309020205020404" pitchFamily="49" charset="0"/>
                <a:cs typeface="Courier New" panose="02070309020205020404" pitchFamily="49" charset="0"/>
              </a:rPr>
              <a:t>vrf</a:t>
            </a:r>
            <a:r>
              <a:rPr lang="fr-FR" sz="800" b="1" dirty="0">
                <a:solidFill>
                  <a:schemeClr val="tx1"/>
                </a:solidFill>
                <a:latin typeface="Courier New" panose="02070309020205020404" pitchFamily="49" charset="0"/>
                <a:cs typeface="Courier New" panose="02070309020205020404" pitchFamily="49" charset="0"/>
              </a:rPr>
              <a:t> RD:RD</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02:11:31.181607524:1743:eltm_vlan_create:5072:t]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 35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32770 scope 4 </a:t>
            </a:r>
            <a:r>
              <a:rPr lang="fr-FR" sz="800" b="1" dirty="0" err="1">
                <a:solidFill>
                  <a:schemeClr val="tx1"/>
                </a:solidFill>
                <a:latin typeface="Courier New" panose="02070309020205020404" pitchFamily="49" charset="0"/>
                <a:cs typeface="Courier New" panose="02070309020205020404" pitchFamily="49" charset="0"/>
              </a:rPr>
              <a:t>context</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context_id</a:t>
            </a:r>
            <a:r>
              <a:rPr lang="fr-FR" sz="800" b="1" dirty="0">
                <a:solidFill>
                  <a:schemeClr val="tx1"/>
                </a:solidFill>
                <a:latin typeface="Courier New" panose="02070309020205020404" pitchFamily="49" charset="0"/>
                <a:cs typeface="Courier New" panose="02070309020205020404" pitchFamily="49" charset="0"/>
              </a:rPr>
              <a:t> </a:t>
            </a:r>
            <a:r>
              <a:rPr lang="fr-FR" sz="800" b="1" dirty="0" smtClean="0">
                <a:solidFill>
                  <a:schemeClr val="tx1"/>
                </a:solidFill>
                <a:latin typeface="Courier New" panose="02070309020205020404" pitchFamily="49" charset="0"/>
                <a:cs typeface="Courier New" panose="02070309020205020404" pitchFamily="49" charset="0"/>
              </a:rPr>
              <a:t>6</a:t>
            </a:r>
          </a:p>
          <a:p>
            <a:pPr marL="1785" indent="0">
              <a:spcBef>
                <a:spcPts val="0"/>
              </a:spcBef>
              <a:buNone/>
            </a:pPr>
            <a:endParaRPr lang="fr-FR" sz="800" b="1" dirty="0">
              <a:solidFill>
                <a:schemeClr val="tx1"/>
              </a:solidFill>
              <a:latin typeface="Courier New" panose="02070309020205020404" pitchFamily="49" charset="0"/>
              <a:cs typeface="Courier New" panose="02070309020205020404" pitchFamily="49" charset="0"/>
            </a:endParaRP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pod2-leaf1# </a:t>
            </a:r>
            <a:r>
              <a:rPr lang="fr-FR" sz="1200" b="1" dirty="0" err="1">
                <a:solidFill>
                  <a:srgbClr val="FF0000"/>
                </a:solidFill>
                <a:latin typeface="Courier New" panose="02070309020205020404" pitchFamily="49" charset="0"/>
                <a:cs typeface="Courier New" panose="02070309020205020404" pitchFamily="49" charset="0"/>
              </a:rPr>
              <a:t>egrep</a:t>
            </a:r>
            <a:r>
              <a:rPr lang="fr-FR" sz="1200" b="1" dirty="0">
                <a:solidFill>
                  <a:srgbClr val="FF0000"/>
                </a:solidFill>
                <a:latin typeface="Courier New" panose="02070309020205020404" pitchFamily="49" charset="0"/>
                <a:cs typeface="Courier New" panose="02070309020205020404" pitchFamily="49" charset="0"/>
              </a:rPr>
              <a:t> RD:RD eltmc_trace_dump.txt</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02:11:23.213898299:2162:eltmc_tnb_vrf_create:570:t] </a:t>
            </a:r>
            <a:r>
              <a:rPr lang="fr-FR" sz="800" b="1" dirty="0" err="1">
                <a:solidFill>
                  <a:schemeClr val="tx1"/>
                </a:solidFill>
                <a:latin typeface="Courier New" panose="02070309020205020404" pitchFamily="49" charset="0"/>
                <a:cs typeface="Courier New" panose="02070309020205020404" pitchFamily="49" charset="0"/>
              </a:rPr>
              <a:t>Created</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vrf_id</a:t>
            </a:r>
            <a:r>
              <a:rPr lang="fr-FR" sz="800" b="1" dirty="0">
                <a:solidFill>
                  <a:schemeClr val="tx1"/>
                </a:solidFill>
                <a:latin typeface="Courier New" panose="02070309020205020404" pitchFamily="49" charset="0"/>
                <a:cs typeface="Courier New" panose="02070309020205020404" pitchFamily="49" charset="0"/>
              </a:rPr>
              <a:t> 0x4 </a:t>
            </a:r>
            <a:r>
              <a:rPr lang="fr-FR" sz="800" b="1" dirty="0" err="1">
                <a:solidFill>
                  <a:schemeClr val="tx1"/>
                </a:solidFill>
                <a:latin typeface="Courier New" panose="02070309020205020404" pitchFamily="49" charset="0"/>
                <a:cs typeface="Courier New" panose="02070309020205020404" pitchFamily="49" charset="0"/>
              </a:rPr>
              <a:t>vrf_type</a:t>
            </a:r>
            <a:r>
              <a:rPr lang="fr-FR" sz="800" b="1" dirty="0">
                <a:solidFill>
                  <a:schemeClr val="tx1"/>
                </a:solidFill>
                <a:latin typeface="Courier New" panose="02070309020205020404" pitchFamily="49" charset="0"/>
                <a:cs typeface="Courier New" panose="02070309020205020404" pitchFamily="49" charset="0"/>
              </a:rPr>
              <a:t> 1 </a:t>
            </a:r>
            <a:r>
              <a:rPr lang="fr-FR" sz="800" b="1" dirty="0" err="1">
                <a:solidFill>
                  <a:schemeClr val="tx1"/>
                </a:solidFill>
                <a:latin typeface="Courier New" panose="02070309020205020404" pitchFamily="49" charset="0"/>
                <a:cs typeface="Courier New" panose="02070309020205020404" pitchFamily="49" charset="0"/>
              </a:rPr>
              <a:t>vrf_vnid</a:t>
            </a:r>
            <a:r>
              <a:rPr lang="fr-FR" sz="800" b="1" dirty="0">
                <a:solidFill>
                  <a:schemeClr val="tx1"/>
                </a:solidFill>
                <a:latin typeface="Courier New" panose="02070309020205020404" pitchFamily="49" charset="0"/>
                <a:cs typeface="Courier New" panose="02070309020205020404" pitchFamily="49" charset="0"/>
              </a:rPr>
              <a:t> 2818051 scope 4 </a:t>
            </a:r>
            <a:r>
              <a:rPr lang="fr-FR" sz="800" b="1" dirty="0" err="1">
                <a:solidFill>
                  <a:schemeClr val="tx1"/>
                </a:solidFill>
                <a:latin typeface="Courier New" panose="02070309020205020404" pitchFamily="49" charset="0"/>
                <a:cs typeface="Courier New" panose="02070309020205020404" pitchFamily="49" charset="0"/>
              </a:rPr>
              <a:t>sclass</a:t>
            </a:r>
            <a:r>
              <a:rPr lang="fr-FR" sz="800" b="1" dirty="0">
                <a:solidFill>
                  <a:schemeClr val="tx1"/>
                </a:solidFill>
                <a:latin typeface="Courier New" panose="02070309020205020404" pitchFamily="49" charset="0"/>
                <a:cs typeface="Courier New" panose="02070309020205020404" pitchFamily="49" charset="0"/>
              </a:rPr>
              <a:t> 32770 </a:t>
            </a:r>
            <a:r>
              <a:rPr lang="fr-FR" sz="800" b="1" dirty="0" err="1">
                <a:solidFill>
                  <a:schemeClr val="tx1"/>
                </a:solidFill>
                <a:latin typeface="Courier New" panose="02070309020205020404" pitchFamily="49" charset="0"/>
                <a:cs typeface="Courier New" panose="02070309020205020404" pitchFamily="49" charset="0"/>
              </a:rPr>
              <a:t>bcm_vrf_id</a:t>
            </a:r>
            <a:r>
              <a:rPr lang="fr-FR" sz="800" b="1" dirty="0">
                <a:solidFill>
                  <a:schemeClr val="tx1"/>
                </a:solidFill>
                <a:latin typeface="Courier New" panose="02070309020205020404" pitchFamily="49" charset="0"/>
                <a:cs typeface="Courier New" panose="02070309020205020404" pitchFamily="49" charset="0"/>
              </a:rPr>
              <a:t> 0x4, </a:t>
            </a:r>
            <a:r>
              <a:rPr lang="fr-FR" sz="800" b="1" dirty="0" err="1">
                <a:solidFill>
                  <a:schemeClr val="tx1"/>
                </a:solidFill>
                <a:latin typeface="Courier New" panose="02070309020205020404" pitchFamily="49" charset="0"/>
                <a:cs typeface="Courier New" panose="02070309020205020404" pitchFamily="49" charset="0"/>
              </a:rPr>
              <a:t>vrf_name</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RD:RDno_policy_apply</a:t>
            </a:r>
            <a:r>
              <a:rPr lang="fr-FR" sz="800" b="1" dirty="0">
                <a:solidFill>
                  <a:schemeClr val="tx1"/>
                </a:solidFill>
                <a:latin typeface="Courier New" panose="02070309020205020404" pitchFamily="49" charset="0"/>
                <a:cs typeface="Courier New" panose="02070309020205020404" pitchFamily="49" charset="0"/>
              </a:rPr>
              <a:t> 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02:11:23.214656856:2190:eltmc_tnb_insert_bd_in_vrf_db:948:t] </a:t>
            </a:r>
            <a:r>
              <a:rPr lang="fr-FR" sz="800" b="1" dirty="0" err="1">
                <a:solidFill>
                  <a:schemeClr val="tx1"/>
                </a:solidFill>
                <a:latin typeface="Courier New" panose="02070309020205020404" pitchFamily="49" charset="0"/>
                <a:cs typeface="Courier New" panose="02070309020205020404" pitchFamily="49" charset="0"/>
              </a:rPr>
              <a:t>Add</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=16 in </a:t>
            </a:r>
            <a:r>
              <a:rPr lang="fr-FR" sz="800" b="1" dirty="0" err="1">
                <a:solidFill>
                  <a:schemeClr val="tx1"/>
                </a:solidFill>
                <a:latin typeface="Courier New" panose="02070309020205020404" pitchFamily="49" charset="0"/>
                <a:cs typeface="Courier New" panose="02070309020205020404" pitchFamily="49" charset="0"/>
              </a:rPr>
              <a:t>vrf</a:t>
            </a:r>
            <a:r>
              <a:rPr lang="fr-FR" sz="800" b="1" dirty="0">
                <a:solidFill>
                  <a:schemeClr val="tx1"/>
                </a:solidFill>
                <a:latin typeface="Courier New" panose="02070309020205020404" pitchFamily="49" charset="0"/>
                <a:cs typeface="Courier New" panose="02070309020205020404" pitchFamily="49" charset="0"/>
              </a:rPr>
              <a:t>=RD:RD, </a:t>
            </a:r>
            <a:r>
              <a:rPr lang="fr-FR" sz="800" b="1" dirty="0" err="1">
                <a:solidFill>
                  <a:schemeClr val="tx1"/>
                </a:solidFill>
                <a:latin typeface="Courier New" panose="02070309020205020404" pitchFamily="49" charset="0"/>
                <a:cs typeface="Courier New" panose="02070309020205020404" pitchFamily="49" charset="0"/>
              </a:rPr>
              <a:t>fd_count</a:t>
            </a:r>
            <a:r>
              <a:rPr lang="fr-FR" sz="800" b="1" dirty="0">
                <a:solidFill>
                  <a:schemeClr val="tx1"/>
                </a:solidFill>
                <a:latin typeface="Courier New" panose="02070309020205020404" pitchFamily="49" charset="0"/>
                <a:cs typeface="Courier New" panose="02070309020205020404" pitchFamily="49" charset="0"/>
              </a:rPr>
              <a:t>=1</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02:11:23.214659182:2192:eltmc_tnb_vlan_create:347:t] pi-vlan 16, </a:t>
            </a:r>
            <a:r>
              <a:rPr lang="fr-FR" sz="800" b="1" dirty="0" err="1">
                <a:solidFill>
                  <a:schemeClr val="tx1"/>
                </a:solidFill>
                <a:latin typeface="Courier New" panose="02070309020205020404" pitchFamily="49" charset="0"/>
                <a:cs typeface="Courier New" panose="02070309020205020404" pitchFamily="49" charset="0"/>
              </a:rPr>
              <a:t>ac_en_type</a:t>
            </a:r>
            <a:r>
              <a:rPr lang="fr-FR" sz="800" b="1" dirty="0">
                <a:solidFill>
                  <a:schemeClr val="tx1"/>
                </a:solidFill>
                <a:latin typeface="Courier New" panose="02070309020205020404" pitchFamily="49" charset="0"/>
                <a:cs typeface="Courier New" panose="02070309020205020404" pitchFamily="49" charset="0"/>
              </a:rPr>
              <a:t> 0, </a:t>
            </a:r>
            <a:r>
              <a:rPr lang="fr-FR" sz="800" b="1" dirty="0" err="1">
                <a:solidFill>
                  <a:schemeClr val="tx1"/>
                </a:solidFill>
                <a:latin typeface="Courier New" panose="02070309020205020404" pitchFamily="49" charset="0"/>
                <a:cs typeface="Courier New" panose="02070309020205020404" pitchFamily="49" charset="0"/>
              </a:rPr>
              <a:t>ac_en_val</a:t>
            </a:r>
            <a:r>
              <a:rPr lang="fr-FR" sz="800" b="1" dirty="0">
                <a:solidFill>
                  <a:schemeClr val="tx1"/>
                </a:solidFill>
                <a:latin typeface="Courier New" panose="02070309020205020404" pitchFamily="49" charset="0"/>
                <a:cs typeface="Courier New" panose="02070309020205020404" pitchFamily="49" charset="0"/>
              </a:rPr>
              <a:t> 0, </a:t>
            </a:r>
            <a:r>
              <a:rPr lang="fr-FR" sz="800" b="1" dirty="0" err="1">
                <a:solidFill>
                  <a:schemeClr val="tx1"/>
                </a:solidFill>
                <a:latin typeface="Courier New" panose="02070309020205020404" pitchFamily="49" charset="0"/>
                <a:cs typeface="Courier New" panose="02070309020205020404" pitchFamily="49" charset="0"/>
              </a:rPr>
              <a:t>fa_en_type</a:t>
            </a:r>
            <a:r>
              <a:rPr lang="fr-FR" sz="800" b="1" dirty="0">
                <a:solidFill>
                  <a:schemeClr val="tx1"/>
                </a:solidFill>
                <a:latin typeface="Courier New" panose="02070309020205020404" pitchFamily="49" charset="0"/>
                <a:cs typeface="Courier New" panose="02070309020205020404" pitchFamily="49" charset="0"/>
              </a:rPr>
              <a:t> 2, </a:t>
            </a:r>
            <a:r>
              <a:rPr lang="fr-FR" sz="800" b="1" dirty="0" err="1">
                <a:solidFill>
                  <a:schemeClr val="tx1"/>
                </a:solidFill>
                <a:latin typeface="Courier New" panose="02070309020205020404" pitchFamily="49" charset="0"/>
                <a:cs typeface="Courier New" panose="02070309020205020404" pitchFamily="49" charset="0"/>
              </a:rPr>
              <a:t>fa_en_val</a:t>
            </a:r>
            <a:r>
              <a:rPr lang="fr-FR" sz="800" b="1" dirty="0">
                <a:solidFill>
                  <a:schemeClr val="tx1"/>
                </a:solidFill>
                <a:latin typeface="Courier New" panose="02070309020205020404" pitchFamily="49" charset="0"/>
                <a:cs typeface="Courier New" panose="02070309020205020404" pitchFamily="49" charset="0"/>
              </a:rPr>
              <a:t> 16613251,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no_policy_apply</a:t>
            </a:r>
            <a:r>
              <a:rPr lang="fr-FR" sz="800" b="1" dirty="0">
                <a:solidFill>
                  <a:schemeClr val="tx1"/>
                </a:solidFill>
                <a:latin typeface="Courier New" panose="02070309020205020404" pitchFamily="49" charset="0"/>
                <a:cs typeface="Courier New" panose="02070309020205020404" pitchFamily="49" charset="0"/>
              </a:rPr>
              <a:t>=0  </a:t>
            </a:r>
            <a:r>
              <a:rPr lang="fr-FR" sz="800" b="1" dirty="0" err="1">
                <a:solidFill>
                  <a:schemeClr val="tx1"/>
                </a:solidFill>
                <a:latin typeface="Courier New" panose="02070309020205020404" pitchFamily="49" charset="0"/>
                <a:cs typeface="Courier New" panose="02070309020205020404" pitchFamily="49" charset="0"/>
              </a:rPr>
              <a:t>untagged</a:t>
            </a:r>
            <a:r>
              <a:rPr lang="fr-FR" sz="800" b="1" dirty="0">
                <a:solidFill>
                  <a:schemeClr val="tx1"/>
                </a:solidFill>
                <a:latin typeface="Courier New" panose="02070309020205020404" pitchFamily="49" charset="0"/>
                <a:cs typeface="Courier New" panose="02070309020205020404" pitchFamily="49" charset="0"/>
              </a:rPr>
              <a:t>=0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02:11:23.543846989:2274:eltmc_tnb_insert_bd_in_vrf_db:948:t] </a:t>
            </a:r>
            <a:r>
              <a:rPr lang="fr-FR" sz="800" b="1" dirty="0" err="1">
                <a:solidFill>
                  <a:schemeClr val="tx1"/>
                </a:solidFill>
                <a:latin typeface="Courier New" panose="02070309020205020404" pitchFamily="49" charset="0"/>
                <a:cs typeface="Courier New" panose="02070309020205020404" pitchFamily="49" charset="0"/>
              </a:rPr>
              <a:t>Add</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=17 in </a:t>
            </a:r>
            <a:r>
              <a:rPr lang="fr-FR" sz="800" b="1" dirty="0" err="1">
                <a:solidFill>
                  <a:schemeClr val="tx1"/>
                </a:solidFill>
                <a:latin typeface="Courier New" panose="02070309020205020404" pitchFamily="49" charset="0"/>
                <a:cs typeface="Courier New" panose="02070309020205020404" pitchFamily="49" charset="0"/>
              </a:rPr>
              <a:t>vrf</a:t>
            </a:r>
            <a:r>
              <a:rPr lang="fr-FR" sz="800" b="1" dirty="0">
                <a:solidFill>
                  <a:schemeClr val="tx1"/>
                </a:solidFill>
                <a:latin typeface="Courier New" panose="02070309020205020404" pitchFamily="49" charset="0"/>
                <a:cs typeface="Courier New" panose="02070309020205020404" pitchFamily="49" charset="0"/>
              </a:rPr>
              <a:t>=RD:RD, </a:t>
            </a:r>
            <a:r>
              <a:rPr lang="fr-FR" sz="800" b="1" dirty="0" err="1">
                <a:solidFill>
                  <a:schemeClr val="tx1"/>
                </a:solidFill>
                <a:latin typeface="Courier New" panose="02070309020205020404" pitchFamily="49" charset="0"/>
                <a:cs typeface="Courier New" panose="02070309020205020404" pitchFamily="49" charset="0"/>
              </a:rPr>
              <a:t>fd_count</a:t>
            </a:r>
            <a:r>
              <a:rPr lang="fr-FR" sz="800" b="1" dirty="0">
                <a:solidFill>
                  <a:schemeClr val="tx1"/>
                </a:solidFill>
                <a:latin typeface="Courier New" panose="02070309020205020404" pitchFamily="49" charset="0"/>
                <a:cs typeface="Courier New" panose="02070309020205020404" pitchFamily="49" charset="0"/>
              </a:rPr>
              <a:t>=2</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02:11:23.543849021:2276:eltmc_tnb_vlan_create:347:t] pi-vlan 17, </a:t>
            </a:r>
            <a:r>
              <a:rPr lang="fr-FR" sz="800" b="1" dirty="0" err="1">
                <a:solidFill>
                  <a:schemeClr val="tx1"/>
                </a:solidFill>
                <a:latin typeface="Courier New" panose="02070309020205020404" pitchFamily="49" charset="0"/>
                <a:cs typeface="Courier New" panose="02070309020205020404" pitchFamily="49" charset="0"/>
              </a:rPr>
              <a:t>ac_en_type</a:t>
            </a:r>
            <a:r>
              <a:rPr lang="fr-FR" sz="800" b="1" dirty="0">
                <a:solidFill>
                  <a:schemeClr val="tx1"/>
                </a:solidFill>
                <a:latin typeface="Courier New" panose="02070309020205020404" pitchFamily="49" charset="0"/>
                <a:cs typeface="Courier New" panose="02070309020205020404" pitchFamily="49" charset="0"/>
              </a:rPr>
              <a:t> 0, </a:t>
            </a:r>
            <a:r>
              <a:rPr lang="fr-FR" sz="800" b="1" dirty="0" err="1">
                <a:solidFill>
                  <a:schemeClr val="tx1"/>
                </a:solidFill>
                <a:latin typeface="Courier New" panose="02070309020205020404" pitchFamily="49" charset="0"/>
                <a:cs typeface="Courier New" panose="02070309020205020404" pitchFamily="49" charset="0"/>
              </a:rPr>
              <a:t>ac_en_val</a:t>
            </a:r>
            <a:r>
              <a:rPr lang="fr-FR" sz="800" b="1" dirty="0">
                <a:solidFill>
                  <a:schemeClr val="tx1"/>
                </a:solidFill>
                <a:latin typeface="Courier New" panose="02070309020205020404" pitchFamily="49" charset="0"/>
                <a:cs typeface="Courier New" panose="02070309020205020404" pitchFamily="49" charset="0"/>
              </a:rPr>
              <a:t> 0, </a:t>
            </a:r>
            <a:r>
              <a:rPr lang="fr-FR" sz="800" b="1" dirty="0" err="1">
                <a:solidFill>
                  <a:schemeClr val="tx1"/>
                </a:solidFill>
                <a:latin typeface="Courier New" panose="02070309020205020404" pitchFamily="49" charset="0"/>
                <a:cs typeface="Courier New" panose="02070309020205020404" pitchFamily="49" charset="0"/>
              </a:rPr>
              <a:t>fa_en_type</a:t>
            </a:r>
            <a:r>
              <a:rPr lang="fr-FR" sz="800" b="1" dirty="0">
                <a:solidFill>
                  <a:schemeClr val="tx1"/>
                </a:solidFill>
                <a:latin typeface="Courier New" panose="02070309020205020404" pitchFamily="49" charset="0"/>
                <a:cs typeface="Courier New" panose="02070309020205020404" pitchFamily="49" charset="0"/>
              </a:rPr>
              <a:t> 2, </a:t>
            </a:r>
            <a:r>
              <a:rPr lang="fr-FR" sz="800" b="1" dirty="0" err="1">
                <a:solidFill>
                  <a:schemeClr val="tx1"/>
                </a:solidFill>
                <a:latin typeface="Courier New" panose="02070309020205020404" pitchFamily="49" charset="0"/>
                <a:cs typeface="Courier New" panose="02070309020205020404" pitchFamily="49" charset="0"/>
              </a:rPr>
              <a:t>fa_en_val</a:t>
            </a:r>
            <a:r>
              <a:rPr lang="fr-FR" sz="800" b="1" dirty="0">
                <a:solidFill>
                  <a:schemeClr val="tx1"/>
                </a:solidFill>
                <a:latin typeface="Courier New" panose="02070309020205020404" pitchFamily="49" charset="0"/>
                <a:cs typeface="Courier New" panose="02070309020205020404" pitchFamily="49" charset="0"/>
              </a:rPr>
              <a:t> 16514958,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no_policy_apply</a:t>
            </a:r>
            <a:r>
              <a:rPr lang="fr-FR" sz="800" b="1" dirty="0">
                <a:solidFill>
                  <a:schemeClr val="tx1"/>
                </a:solidFill>
                <a:latin typeface="Courier New" panose="02070309020205020404" pitchFamily="49" charset="0"/>
                <a:cs typeface="Courier New" panose="02070309020205020404" pitchFamily="49" charset="0"/>
              </a:rPr>
              <a:t>=0  </a:t>
            </a:r>
            <a:r>
              <a:rPr lang="fr-FR" sz="800" b="1" dirty="0" err="1">
                <a:solidFill>
                  <a:schemeClr val="tx1"/>
                </a:solidFill>
                <a:latin typeface="Courier New" panose="02070309020205020404" pitchFamily="49" charset="0"/>
                <a:cs typeface="Courier New" panose="02070309020205020404" pitchFamily="49" charset="0"/>
              </a:rPr>
              <a:t>untagged</a:t>
            </a:r>
            <a:r>
              <a:rPr lang="fr-FR" sz="800" b="1" dirty="0">
                <a:solidFill>
                  <a:schemeClr val="tx1"/>
                </a:solidFill>
                <a:latin typeface="Courier New" panose="02070309020205020404" pitchFamily="49" charset="0"/>
                <a:cs typeface="Courier New" panose="02070309020205020404" pitchFamily="49" charset="0"/>
              </a:rPr>
              <a:t>=0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02:11:23.880370434:2373:eltmc_tnb_vlan_create:347:t] pi-vlan 18, </a:t>
            </a:r>
            <a:r>
              <a:rPr lang="fr-FR" sz="800" b="1" dirty="0" err="1">
                <a:solidFill>
                  <a:schemeClr val="tx1"/>
                </a:solidFill>
                <a:latin typeface="Courier New" panose="02070309020205020404" pitchFamily="49" charset="0"/>
                <a:cs typeface="Courier New" panose="02070309020205020404" pitchFamily="49" charset="0"/>
              </a:rPr>
              <a:t>ac_en_type</a:t>
            </a:r>
            <a:r>
              <a:rPr lang="fr-FR" sz="800" b="1" dirty="0">
                <a:solidFill>
                  <a:schemeClr val="tx1"/>
                </a:solidFill>
                <a:latin typeface="Courier New" panose="02070309020205020404" pitchFamily="49" charset="0"/>
                <a:cs typeface="Courier New" panose="02070309020205020404" pitchFamily="49" charset="0"/>
              </a:rPr>
              <a:t> 1, </a:t>
            </a:r>
            <a:r>
              <a:rPr lang="fr-FR" sz="800" b="1" dirty="0" err="1">
                <a:solidFill>
                  <a:schemeClr val="tx1"/>
                </a:solidFill>
                <a:latin typeface="Courier New" panose="02070309020205020404" pitchFamily="49" charset="0"/>
                <a:cs typeface="Courier New" panose="02070309020205020404" pitchFamily="49" charset="0"/>
              </a:rPr>
              <a:t>ac_en_val</a:t>
            </a:r>
            <a:r>
              <a:rPr lang="fr-FR" sz="800" b="1" dirty="0">
                <a:solidFill>
                  <a:schemeClr val="tx1"/>
                </a:solidFill>
                <a:latin typeface="Courier New" panose="02070309020205020404" pitchFamily="49" charset="0"/>
                <a:cs typeface="Courier New" panose="02070309020205020404" pitchFamily="49" charset="0"/>
              </a:rPr>
              <a:t> 2145, </a:t>
            </a:r>
            <a:r>
              <a:rPr lang="fr-FR" sz="800" b="1" dirty="0" err="1">
                <a:solidFill>
                  <a:schemeClr val="tx1"/>
                </a:solidFill>
                <a:latin typeface="Courier New" panose="02070309020205020404" pitchFamily="49" charset="0"/>
                <a:cs typeface="Courier New" panose="02070309020205020404" pitchFamily="49" charset="0"/>
              </a:rPr>
              <a:t>fa_en_type</a:t>
            </a:r>
            <a:r>
              <a:rPr lang="fr-FR" sz="800" b="1" dirty="0">
                <a:solidFill>
                  <a:schemeClr val="tx1"/>
                </a:solidFill>
                <a:latin typeface="Courier New" panose="02070309020205020404" pitchFamily="49" charset="0"/>
                <a:cs typeface="Courier New" panose="02070309020205020404" pitchFamily="49" charset="0"/>
              </a:rPr>
              <a:t> 2, </a:t>
            </a:r>
            <a:r>
              <a:rPr lang="fr-FR" sz="800" b="1" dirty="0" err="1">
                <a:solidFill>
                  <a:schemeClr val="tx1"/>
                </a:solidFill>
                <a:latin typeface="Courier New" panose="02070309020205020404" pitchFamily="49" charset="0"/>
                <a:cs typeface="Courier New" panose="02070309020205020404" pitchFamily="49" charset="0"/>
              </a:rPr>
              <a:t>fa_en_val</a:t>
            </a:r>
            <a:r>
              <a:rPr lang="fr-FR" sz="800" b="1" dirty="0">
                <a:solidFill>
                  <a:schemeClr val="tx1"/>
                </a:solidFill>
                <a:latin typeface="Courier New" panose="02070309020205020404" pitchFamily="49" charset="0"/>
                <a:cs typeface="Courier New" panose="02070309020205020404" pitchFamily="49" charset="0"/>
              </a:rPr>
              <a:t> 8636,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no_policy_apply</a:t>
            </a:r>
            <a:r>
              <a:rPr lang="fr-FR" sz="800" b="1" dirty="0">
                <a:solidFill>
                  <a:schemeClr val="tx1"/>
                </a:solidFill>
                <a:latin typeface="Courier New" panose="02070309020205020404" pitchFamily="49" charset="0"/>
                <a:cs typeface="Courier New" panose="02070309020205020404" pitchFamily="49" charset="0"/>
              </a:rPr>
              <a:t>=0  </a:t>
            </a:r>
            <a:r>
              <a:rPr lang="fr-FR" sz="800" b="1" dirty="0" err="1">
                <a:solidFill>
                  <a:schemeClr val="tx1"/>
                </a:solidFill>
                <a:latin typeface="Courier New" panose="02070309020205020404" pitchFamily="49" charset="0"/>
                <a:cs typeface="Courier New" panose="02070309020205020404" pitchFamily="49" charset="0"/>
              </a:rPr>
              <a:t>untagged</a:t>
            </a:r>
            <a:r>
              <a:rPr lang="fr-FR" sz="800" b="1" dirty="0">
                <a:solidFill>
                  <a:schemeClr val="tx1"/>
                </a:solidFill>
                <a:latin typeface="Courier New" panose="02070309020205020404" pitchFamily="49" charset="0"/>
                <a:cs typeface="Courier New" panose="02070309020205020404" pitchFamily="49" charset="0"/>
              </a:rPr>
              <a:t>=0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02:11:23.880421435:2406:eltmc_tnb_vlan_create:347:t] pi-vlan 19, </a:t>
            </a:r>
            <a:r>
              <a:rPr lang="fr-FR" sz="800" b="1" dirty="0" err="1">
                <a:solidFill>
                  <a:schemeClr val="tx1"/>
                </a:solidFill>
                <a:latin typeface="Courier New" panose="02070309020205020404" pitchFamily="49" charset="0"/>
                <a:cs typeface="Courier New" panose="02070309020205020404" pitchFamily="49" charset="0"/>
              </a:rPr>
              <a:t>ac_en_type</a:t>
            </a:r>
            <a:r>
              <a:rPr lang="fr-FR" sz="800" b="1" dirty="0">
                <a:solidFill>
                  <a:schemeClr val="tx1"/>
                </a:solidFill>
                <a:latin typeface="Courier New" panose="02070309020205020404" pitchFamily="49" charset="0"/>
                <a:cs typeface="Courier New" panose="02070309020205020404" pitchFamily="49" charset="0"/>
              </a:rPr>
              <a:t> 1, </a:t>
            </a:r>
            <a:r>
              <a:rPr lang="fr-FR" sz="800" b="1" dirty="0" err="1">
                <a:solidFill>
                  <a:schemeClr val="tx1"/>
                </a:solidFill>
                <a:latin typeface="Courier New" panose="02070309020205020404" pitchFamily="49" charset="0"/>
                <a:cs typeface="Courier New" panose="02070309020205020404" pitchFamily="49" charset="0"/>
              </a:rPr>
              <a:t>ac_en_val</a:t>
            </a:r>
            <a:r>
              <a:rPr lang="fr-FR" sz="800" b="1" dirty="0">
                <a:solidFill>
                  <a:schemeClr val="tx1"/>
                </a:solidFill>
                <a:latin typeface="Courier New" panose="02070309020205020404" pitchFamily="49" charset="0"/>
                <a:cs typeface="Courier New" panose="02070309020205020404" pitchFamily="49" charset="0"/>
              </a:rPr>
              <a:t> 2101, </a:t>
            </a:r>
            <a:r>
              <a:rPr lang="fr-FR" sz="800" b="1" dirty="0" err="1">
                <a:solidFill>
                  <a:schemeClr val="tx1"/>
                </a:solidFill>
                <a:latin typeface="Courier New" panose="02070309020205020404" pitchFamily="49" charset="0"/>
                <a:cs typeface="Courier New" panose="02070309020205020404" pitchFamily="49" charset="0"/>
              </a:rPr>
              <a:t>fa_en_type</a:t>
            </a:r>
            <a:r>
              <a:rPr lang="fr-FR" sz="800" b="1" dirty="0">
                <a:solidFill>
                  <a:schemeClr val="tx1"/>
                </a:solidFill>
                <a:latin typeface="Courier New" panose="02070309020205020404" pitchFamily="49" charset="0"/>
                <a:cs typeface="Courier New" panose="02070309020205020404" pitchFamily="49" charset="0"/>
              </a:rPr>
              <a:t> 2, </a:t>
            </a:r>
            <a:r>
              <a:rPr lang="fr-FR" sz="800" b="1" dirty="0" err="1">
                <a:solidFill>
                  <a:schemeClr val="tx1"/>
                </a:solidFill>
                <a:latin typeface="Courier New" panose="02070309020205020404" pitchFamily="49" charset="0"/>
                <a:cs typeface="Courier New" panose="02070309020205020404" pitchFamily="49" charset="0"/>
              </a:rPr>
              <a:t>fa_en_val</a:t>
            </a:r>
            <a:r>
              <a:rPr lang="fr-FR" sz="800" b="1" dirty="0">
                <a:solidFill>
                  <a:schemeClr val="tx1"/>
                </a:solidFill>
                <a:latin typeface="Courier New" panose="02070309020205020404" pitchFamily="49" charset="0"/>
                <a:cs typeface="Courier New" panose="02070309020205020404" pitchFamily="49" charset="0"/>
              </a:rPr>
              <a:t> 8592,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no_policy_apply</a:t>
            </a:r>
            <a:r>
              <a:rPr lang="fr-FR" sz="800" b="1" dirty="0">
                <a:solidFill>
                  <a:schemeClr val="tx1"/>
                </a:solidFill>
                <a:latin typeface="Courier New" panose="02070309020205020404" pitchFamily="49" charset="0"/>
                <a:cs typeface="Courier New" panose="02070309020205020404" pitchFamily="49" charset="0"/>
              </a:rPr>
              <a:t>=0  </a:t>
            </a:r>
            <a:r>
              <a:rPr lang="fr-FR" sz="800" b="1" dirty="0" err="1">
                <a:solidFill>
                  <a:schemeClr val="tx1"/>
                </a:solidFill>
                <a:latin typeface="Courier New" panose="02070309020205020404" pitchFamily="49" charset="0"/>
                <a:cs typeface="Courier New" panose="02070309020205020404" pitchFamily="49" charset="0"/>
              </a:rPr>
              <a:t>untagged</a:t>
            </a:r>
            <a:r>
              <a:rPr lang="fr-FR" sz="800" b="1" dirty="0">
                <a:solidFill>
                  <a:schemeClr val="tx1"/>
                </a:solidFill>
                <a:latin typeface="Courier New" panose="02070309020205020404" pitchFamily="49" charset="0"/>
                <a:cs typeface="Courier New" panose="02070309020205020404" pitchFamily="49" charset="0"/>
              </a:rPr>
              <a:t>=0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02:11:31.182292586:4188:eltmc_tnb_insert_bd_in_vrf_db:948:t] </a:t>
            </a:r>
            <a:r>
              <a:rPr lang="fr-FR" sz="800" b="1" dirty="0" err="1">
                <a:solidFill>
                  <a:schemeClr val="tx1"/>
                </a:solidFill>
                <a:latin typeface="Courier New" panose="02070309020205020404" pitchFamily="49" charset="0"/>
                <a:cs typeface="Courier New" panose="02070309020205020404" pitchFamily="49" charset="0"/>
              </a:rPr>
              <a:t>Add</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vlan_id</a:t>
            </a:r>
            <a:r>
              <a:rPr lang="fr-FR" sz="800" b="1" dirty="0">
                <a:solidFill>
                  <a:schemeClr val="tx1"/>
                </a:solidFill>
                <a:latin typeface="Courier New" panose="02070309020205020404" pitchFamily="49" charset="0"/>
                <a:cs typeface="Courier New" panose="02070309020205020404" pitchFamily="49" charset="0"/>
              </a:rPr>
              <a:t>=35 in </a:t>
            </a:r>
            <a:r>
              <a:rPr lang="fr-FR" sz="800" b="1" dirty="0" err="1">
                <a:solidFill>
                  <a:schemeClr val="tx1"/>
                </a:solidFill>
                <a:latin typeface="Courier New" panose="02070309020205020404" pitchFamily="49" charset="0"/>
                <a:cs typeface="Courier New" panose="02070309020205020404" pitchFamily="49" charset="0"/>
              </a:rPr>
              <a:t>vrf</a:t>
            </a:r>
            <a:r>
              <a:rPr lang="fr-FR" sz="800" b="1" dirty="0">
                <a:solidFill>
                  <a:schemeClr val="tx1"/>
                </a:solidFill>
                <a:latin typeface="Courier New" panose="02070309020205020404" pitchFamily="49" charset="0"/>
                <a:cs typeface="Courier New" panose="02070309020205020404" pitchFamily="49" charset="0"/>
              </a:rPr>
              <a:t>=RD:RD, </a:t>
            </a:r>
            <a:r>
              <a:rPr lang="fr-FR" sz="800" b="1" dirty="0" err="1">
                <a:solidFill>
                  <a:schemeClr val="tx1"/>
                </a:solidFill>
                <a:latin typeface="Courier New" panose="02070309020205020404" pitchFamily="49" charset="0"/>
                <a:cs typeface="Courier New" panose="02070309020205020404" pitchFamily="49" charset="0"/>
              </a:rPr>
              <a:t>fd_count</a:t>
            </a:r>
            <a:r>
              <a:rPr lang="fr-FR" sz="800" b="1" dirty="0">
                <a:solidFill>
                  <a:schemeClr val="tx1"/>
                </a:solidFill>
                <a:latin typeface="Courier New" panose="02070309020205020404" pitchFamily="49" charset="0"/>
                <a:cs typeface="Courier New" panose="02070309020205020404" pitchFamily="49" charset="0"/>
              </a:rPr>
              <a:t>=3</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[Thu </a:t>
            </a:r>
            <a:r>
              <a:rPr lang="fr-FR" sz="800" b="1" dirty="0" err="1">
                <a:solidFill>
                  <a:schemeClr val="tx1"/>
                </a:solidFill>
                <a:latin typeface="Courier New" panose="02070309020205020404" pitchFamily="49" charset="0"/>
                <a:cs typeface="Courier New" panose="02070309020205020404" pitchFamily="49" charset="0"/>
              </a:rPr>
              <a:t>Feb</a:t>
            </a:r>
            <a:r>
              <a:rPr lang="fr-FR" sz="800" b="1" dirty="0">
                <a:solidFill>
                  <a:schemeClr val="tx1"/>
                </a:solidFill>
                <a:latin typeface="Courier New" panose="02070309020205020404" pitchFamily="49" charset="0"/>
                <a:cs typeface="Courier New" panose="02070309020205020404" pitchFamily="49" charset="0"/>
              </a:rPr>
              <a:t> 26 02:11:31.182294604:4190:eltmc_tnb_vlan_create:347:t] pi-vlan 35, </a:t>
            </a:r>
            <a:r>
              <a:rPr lang="fr-FR" sz="800" b="1" dirty="0" err="1">
                <a:solidFill>
                  <a:schemeClr val="tx1"/>
                </a:solidFill>
                <a:latin typeface="Courier New" panose="02070309020205020404" pitchFamily="49" charset="0"/>
                <a:cs typeface="Courier New" panose="02070309020205020404" pitchFamily="49" charset="0"/>
              </a:rPr>
              <a:t>ac_en_type</a:t>
            </a:r>
            <a:r>
              <a:rPr lang="fr-FR" sz="800" b="1" dirty="0">
                <a:solidFill>
                  <a:schemeClr val="tx1"/>
                </a:solidFill>
                <a:latin typeface="Courier New" panose="02070309020205020404" pitchFamily="49" charset="0"/>
                <a:cs typeface="Courier New" panose="02070309020205020404" pitchFamily="49" charset="0"/>
              </a:rPr>
              <a:t> 1, </a:t>
            </a:r>
            <a:r>
              <a:rPr lang="fr-FR" sz="800" b="1" dirty="0" err="1">
                <a:solidFill>
                  <a:schemeClr val="tx1"/>
                </a:solidFill>
                <a:latin typeface="Courier New" panose="02070309020205020404" pitchFamily="49" charset="0"/>
                <a:cs typeface="Courier New" panose="02070309020205020404" pitchFamily="49" charset="0"/>
              </a:rPr>
              <a:t>ac_en_val</a:t>
            </a:r>
            <a:r>
              <a:rPr lang="fr-FR" sz="800" b="1" dirty="0">
                <a:solidFill>
                  <a:schemeClr val="tx1"/>
                </a:solidFill>
                <a:latin typeface="Courier New" panose="02070309020205020404" pitchFamily="49" charset="0"/>
                <a:cs typeface="Courier New" panose="02070309020205020404" pitchFamily="49" charset="0"/>
              </a:rPr>
              <a:t> 2200, </a:t>
            </a:r>
            <a:r>
              <a:rPr lang="fr-FR" sz="800" b="1" dirty="0" err="1">
                <a:solidFill>
                  <a:schemeClr val="tx1"/>
                </a:solidFill>
                <a:latin typeface="Courier New" panose="02070309020205020404" pitchFamily="49" charset="0"/>
                <a:cs typeface="Courier New" panose="02070309020205020404" pitchFamily="49" charset="0"/>
              </a:rPr>
              <a:t>fa_en_type</a:t>
            </a:r>
            <a:r>
              <a:rPr lang="fr-FR" sz="800" b="1" dirty="0">
                <a:solidFill>
                  <a:schemeClr val="tx1"/>
                </a:solidFill>
                <a:latin typeface="Courier New" panose="02070309020205020404" pitchFamily="49" charset="0"/>
                <a:cs typeface="Courier New" panose="02070309020205020404" pitchFamily="49" charset="0"/>
              </a:rPr>
              <a:t> 2, </a:t>
            </a:r>
            <a:r>
              <a:rPr lang="fr-FR" sz="800" b="1" dirty="0" err="1">
                <a:solidFill>
                  <a:schemeClr val="tx1"/>
                </a:solidFill>
                <a:latin typeface="Courier New" panose="02070309020205020404" pitchFamily="49" charset="0"/>
                <a:cs typeface="Courier New" panose="02070309020205020404" pitchFamily="49" charset="0"/>
              </a:rPr>
              <a:t>fa_en_val</a:t>
            </a:r>
            <a:r>
              <a:rPr lang="fr-FR" sz="800" b="1" dirty="0">
                <a:solidFill>
                  <a:schemeClr val="tx1"/>
                </a:solidFill>
                <a:latin typeface="Courier New" panose="02070309020205020404" pitchFamily="49" charset="0"/>
                <a:cs typeface="Courier New" panose="02070309020205020404" pitchFamily="49" charset="0"/>
              </a:rPr>
              <a:t> 15695751, </a:t>
            </a:r>
            <a:r>
              <a:rPr lang="fr-FR" sz="800" b="1" dirty="0" err="1">
                <a:solidFill>
                  <a:schemeClr val="tx1"/>
                </a:solidFill>
                <a:latin typeface="Courier New" panose="02070309020205020404" pitchFamily="49" charset="0"/>
                <a:cs typeface="Courier New" panose="02070309020205020404" pitchFamily="49" charset="0"/>
              </a:rPr>
              <a:t>context_name</a:t>
            </a:r>
            <a:r>
              <a:rPr lang="fr-FR" sz="800" b="1" dirty="0">
                <a:solidFill>
                  <a:schemeClr val="tx1"/>
                </a:solidFill>
                <a:latin typeface="Courier New" panose="02070309020205020404" pitchFamily="49" charset="0"/>
                <a:cs typeface="Courier New" panose="02070309020205020404" pitchFamily="49" charset="0"/>
              </a:rPr>
              <a:t> RD:RD, </a:t>
            </a:r>
            <a:r>
              <a:rPr lang="fr-FR" sz="800" b="1" dirty="0" err="1">
                <a:solidFill>
                  <a:schemeClr val="tx1"/>
                </a:solidFill>
                <a:latin typeface="Courier New" panose="02070309020205020404" pitchFamily="49" charset="0"/>
                <a:cs typeface="Courier New" panose="02070309020205020404" pitchFamily="49" charset="0"/>
              </a:rPr>
              <a:t>no_policy_apply</a:t>
            </a:r>
            <a:r>
              <a:rPr lang="fr-FR" sz="800" b="1" dirty="0">
                <a:solidFill>
                  <a:schemeClr val="tx1"/>
                </a:solidFill>
                <a:latin typeface="Courier New" panose="02070309020205020404" pitchFamily="49" charset="0"/>
                <a:cs typeface="Courier New" panose="02070309020205020404" pitchFamily="49" charset="0"/>
              </a:rPr>
              <a:t>=0  </a:t>
            </a:r>
            <a:r>
              <a:rPr lang="fr-FR" sz="800" b="1" dirty="0" err="1">
                <a:solidFill>
                  <a:schemeClr val="tx1"/>
                </a:solidFill>
                <a:latin typeface="Courier New" panose="02070309020205020404" pitchFamily="49" charset="0"/>
                <a:cs typeface="Courier New" panose="02070309020205020404" pitchFamily="49" charset="0"/>
              </a:rPr>
              <a:t>untagged</a:t>
            </a:r>
            <a:r>
              <a:rPr lang="fr-FR" sz="800" b="1" dirty="0">
                <a:solidFill>
                  <a:schemeClr val="tx1"/>
                </a:solidFill>
                <a:latin typeface="Courier New" panose="02070309020205020404" pitchFamily="49" charset="0"/>
                <a:cs typeface="Courier New" panose="02070309020205020404" pitchFamily="49" charset="0"/>
              </a:rPr>
              <a:t>=0</a:t>
            </a:r>
          </a:p>
          <a:p>
            <a:pPr marL="1785" indent="0">
              <a:spcBef>
                <a:spcPts val="0"/>
              </a:spcBef>
              <a:buNone/>
            </a:pPr>
            <a:r>
              <a:rPr lang="fr-FR" sz="800" b="1" dirty="0">
                <a:solidFill>
                  <a:schemeClr val="tx1"/>
                </a:solidFill>
                <a:latin typeface="Courier New" panose="02070309020205020404" pitchFamily="49" charset="0"/>
                <a:cs typeface="Courier New" panose="02070309020205020404" pitchFamily="49" charset="0"/>
              </a:rPr>
              <a:t>Come </a:t>
            </a:r>
            <a:r>
              <a:rPr lang="fr-FR" sz="800" b="1" dirty="0" err="1">
                <a:solidFill>
                  <a:schemeClr val="tx1"/>
                </a:solidFill>
                <a:latin typeface="Courier New" panose="02070309020205020404" pitchFamily="49" charset="0"/>
                <a:cs typeface="Courier New" panose="02070309020205020404" pitchFamily="49" charset="0"/>
              </a:rPr>
              <a:t>here</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with</a:t>
            </a:r>
            <a:r>
              <a:rPr lang="fr-FR" sz="800" b="1" dirty="0">
                <a:solidFill>
                  <a:schemeClr val="tx1"/>
                </a:solidFill>
                <a:latin typeface="Courier New" panose="02070309020205020404" pitchFamily="49" charset="0"/>
                <a:cs typeface="Courier New" panose="02070309020205020404" pitchFamily="49" charset="0"/>
              </a:rPr>
              <a:t> </a:t>
            </a:r>
            <a:r>
              <a:rPr lang="fr-FR" sz="800" b="1" dirty="0" err="1">
                <a:solidFill>
                  <a:schemeClr val="tx1"/>
                </a:solidFill>
                <a:latin typeface="Courier New" panose="02070309020205020404" pitchFamily="49" charset="0"/>
                <a:cs typeface="Courier New" panose="02070309020205020404" pitchFamily="49" charset="0"/>
              </a:rPr>
              <a:t>vrf_namee</a:t>
            </a:r>
            <a:r>
              <a:rPr lang="fr-FR" sz="800" b="1" dirty="0">
                <a:solidFill>
                  <a:schemeClr val="tx1"/>
                </a:solidFill>
                <a:latin typeface="Courier New" panose="02070309020205020404" pitchFamily="49" charset="0"/>
                <a:cs typeface="Courier New" panose="02070309020205020404" pitchFamily="49" charset="0"/>
              </a:rPr>
              <a:t> : RD:RD</a:t>
            </a:r>
          </a:p>
          <a:p>
            <a:pPr marL="1785" indent="0">
              <a:spcBef>
                <a:spcPts val="0"/>
              </a:spcBef>
              <a:buNone/>
            </a:pPr>
            <a:endParaRPr lang="fr-FR" sz="1100" b="1" dirty="0">
              <a:solidFill>
                <a:srgbClr val="FF0000"/>
              </a:solidFill>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fr-FR" dirty="0" smtClean="0"/>
              <a:t>VRF </a:t>
            </a:r>
            <a:r>
              <a:rPr lang="fr-FR" dirty="0" err="1" smtClean="0"/>
              <a:t>creation</a:t>
            </a:r>
            <a:r>
              <a:rPr lang="fr-FR" dirty="0" smtClean="0"/>
              <a:t> log – </a:t>
            </a:r>
            <a:r>
              <a:rPr lang="fr-FR" dirty="0" err="1" smtClean="0"/>
              <a:t>eltm</a:t>
            </a:r>
            <a:r>
              <a:rPr lang="fr-FR" dirty="0" smtClean="0"/>
              <a:t> and </a:t>
            </a:r>
            <a:r>
              <a:rPr lang="fr-FR" dirty="0" err="1" smtClean="0"/>
              <a:t>eltmc</a:t>
            </a:r>
            <a:r>
              <a:rPr lang="fr-FR" dirty="0" smtClean="0"/>
              <a:t> </a:t>
            </a:r>
            <a:endParaRPr lang="fr-FR" dirty="0"/>
          </a:p>
        </p:txBody>
      </p:sp>
    </p:spTree>
    <p:extLst>
      <p:ext uri="{BB962C8B-B14F-4D97-AF65-F5344CB8AC3E}">
        <p14:creationId xmlns:p14="http://schemas.microsoft.com/office/powerpoint/2010/main" val="3959419104"/>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fontAlgn="auto" hangingPunct="1">
              <a:spcAft>
                <a:spcPts val="0"/>
              </a:spcAft>
              <a:defRPr/>
            </a:pPr>
            <a:r>
              <a:rPr lang="en-US" dirty="0" smtClean="0">
                <a:solidFill>
                  <a:srgbClr val="000000"/>
                </a:solidFill>
                <a:ea typeface="+mj-ea"/>
                <a:cs typeface="+mj-cs"/>
              </a:rPr>
              <a:t>ELTM/ELTMC for SVI</a:t>
            </a:r>
            <a:endParaRPr dirty="0" smtClean="0">
              <a:solidFill>
                <a:srgbClr val="000000"/>
              </a:solidFill>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621848492"/>
              </p:ext>
            </p:extLst>
          </p:nvPr>
        </p:nvGraphicFramePr>
        <p:xfrm>
          <a:off x="304800" y="1177647"/>
          <a:ext cx="4469345" cy="2352675"/>
        </p:xfrm>
        <a:graphic>
          <a:graphicData uri="http://schemas.openxmlformats.org/presentationml/2006/ole">
            <mc:AlternateContent xmlns:mc="http://schemas.openxmlformats.org/markup-compatibility/2006">
              <mc:Choice xmlns:v="urn:schemas-microsoft-com:vml" Requires="v">
                <p:oleObj spid="_x0000_s5129"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7647"/>
                        <a:ext cx="4469345" cy="2352675"/>
                      </a:xfrm>
                      <a:prstGeom prst="rect">
                        <a:avLst/>
                      </a:prstGeom>
                      <a:noFill/>
                      <a:ln>
                        <a:noFill/>
                      </a:ln>
                    </p:spPr>
                  </p:pic>
                </p:oleObj>
              </mc:Fallback>
            </mc:AlternateContent>
          </a:graphicData>
        </a:graphic>
      </p:graphicFrame>
      <p:sp>
        <p:nvSpPr>
          <p:cNvPr id="5" name="TextBox 4"/>
          <p:cNvSpPr txBox="1"/>
          <p:nvPr/>
        </p:nvSpPr>
        <p:spPr>
          <a:xfrm>
            <a:off x="4950775" y="971550"/>
            <a:ext cx="3962400" cy="834074"/>
          </a:xfrm>
          <a:prstGeom prst="rect">
            <a:avLst/>
          </a:prstGeom>
          <a:noFill/>
        </p:spPr>
        <p:txBody>
          <a:bodyPr wrap="square" rtlCol="0">
            <a:spAutoFit/>
          </a:bodyPr>
          <a:lstStyle/>
          <a:p>
            <a:pPr>
              <a:lnSpc>
                <a:spcPct val="90000"/>
              </a:lnSpc>
              <a:spcBef>
                <a:spcPts val="600"/>
              </a:spcBef>
            </a:pPr>
            <a:r>
              <a:rPr lang="fr-FR" sz="1600" dirty="0" err="1" smtClean="0">
                <a:solidFill>
                  <a:srgbClr val="000000"/>
                </a:solidFill>
              </a:rPr>
              <a:t>Remember</a:t>
            </a:r>
            <a:r>
              <a:rPr lang="fr-FR" sz="1600" dirty="0" smtClean="0">
                <a:solidFill>
                  <a:srgbClr val="000000"/>
                </a:solidFill>
              </a:rPr>
              <a:t> </a:t>
            </a:r>
            <a:r>
              <a:rPr lang="fr-FR" sz="1600" dirty="0" err="1" smtClean="0">
                <a:solidFill>
                  <a:srgbClr val="000000"/>
                </a:solidFill>
              </a:rPr>
              <a:t>also</a:t>
            </a:r>
            <a:r>
              <a:rPr lang="fr-FR" sz="1600" dirty="0" smtClean="0">
                <a:solidFill>
                  <a:srgbClr val="000000"/>
                </a:solidFill>
              </a:rPr>
              <a:t> : </a:t>
            </a:r>
          </a:p>
          <a:p>
            <a:pPr>
              <a:lnSpc>
                <a:spcPct val="90000"/>
              </a:lnSpc>
              <a:spcBef>
                <a:spcPts val="600"/>
              </a:spcBef>
            </a:pPr>
            <a:r>
              <a:rPr lang="fr-FR" sz="1600" dirty="0" smtClean="0">
                <a:solidFill>
                  <a:srgbClr val="000000"/>
                </a:solidFill>
              </a:rPr>
              <a:t>Configure ports, Port-</a:t>
            </a:r>
            <a:r>
              <a:rPr lang="fr-FR" sz="1600" dirty="0" err="1" smtClean="0">
                <a:solidFill>
                  <a:srgbClr val="000000"/>
                </a:solidFill>
              </a:rPr>
              <a:t>channel</a:t>
            </a:r>
            <a:r>
              <a:rPr lang="fr-FR" sz="1600" dirty="0" smtClean="0">
                <a:solidFill>
                  <a:srgbClr val="000000"/>
                </a:solidFill>
              </a:rPr>
              <a:t>, VPC , VTEP tunnel, VRF, </a:t>
            </a:r>
            <a:r>
              <a:rPr lang="fr-FR" sz="1600" b="1" dirty="0" smtClean="0">
                <a:solidFill>
                  <a:srgbClr val="FF0000"/>
                </a:solidFill>
              </a:rPr>
              <a:t>SVI</a:t>
            </a:r>
            <a:r>
              <a:rPr lang="fr-FR" sz="1600" dirty="0" smtClean="0">
                <a:solidFill>
                  <a:srgbClr val="000000"/>
                </a:solidFill>
              </a:rPr>
              <a:t>, </a:t>
            </a:r>
          </a:p>
        </p:txBody>
      </p:sp>
      <p:sp>
        <p:nvSpPr>
          <p:cNvPr id="6" name="TextBox 5"/>
          <p:cNvSpPr txBox="1"/>
          <p:nvPr/>
        </p:nvSpPr>
        <p:spPr>
          <a:xfrm>
            <a:off x="4950775" y="2114550"/>
            <a:ext cx="3839513" cy="2831544"/>
          </a:xfrm>
          <a:prstGeom prst="rect">
            <a:avLst/>
          </a:prstGeom>
          <a:solidFill>
            <a:schemeClr val="bg1">
              <a:lumMod val="85000"/>
            </a:schemeClr>
          </a:solidFill>
        </p:spPr>
        <p:txBody>
          <a:bodyPr wrap="none" rtlCol="0">
            <a:spAutoFit/>
          </a:bodyPr>
          <a:lstStyle/>
          <a:p>
            <a:pPr>
              <a:lnSpc>
                <a:spcPct val="90000"/>
              </a:lnSpc>
              <a:spcBef>
                <a:spcPts val="600"/>
              </a:spcBef>
            </a:pPr>
            <a:r>
              <a:rPr lang="en-US" sz="800" b="1" dirty="0" smtClean="0">
                <a:solidFill>
                  <a:srgbClr val="000000"/>
                </a:solidFill>
                <a:latin typeface="Courier New" panose="02070309020205020404" pitchFamily="49" charset="0"/>
                <a:cs typeface="Courier New" panose="02070309020205020404" pitchFamily="49" charset="0"/>
              </a:rPr>
              <a:t>module-1</a:t>
            </a:r>
            <a:r>
              <a:rPr lang="en-US" sz="800" b="1" dirty="0">
                <a:solidFill>
                  <a:srgbClr val="000000"/>
                </a:solidFill>
                <a:latin typeface="Courier New" panose="02070309020205020404" pitchFamily="49" charset="0"/>
                <a:cs typeface="Courier New" panose="02070309020205020404" pitchFamily="49" charset="0"/>
              </a:rPr>
              <a:t>#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smtClean="0">
                <a:solidFill>
                  <a:srgbClr val="000000"/>
                </a:solidFill>
                <a:latin typeface="Courier New" panose="02070309020205020404" pitchFamily="49" charset="0"/>
                <a:cs typeface="Courier New" panose="02070309020205020404" pitchFamily="49" charset="0"/>
              </a:rPr>
              <a:t>rmac_table</a:t>
            </a:r>
            <a:endParaRPr lang="en-US" sz="800" b="1" dirty="0" smtClean="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en-US" sz="800" b="1" dirty="0">
                <a:solidFill>
                  <a:srgbClr val="000000"/>
                </a:solidFill>
                <a:latin typeface="Courier New" panose="02070309020205020404" pitchFamily="49" charset="0"/>
                <a:cs typeface="Courier New" panose="02070309020205020404" pitchFamily="49" charset="0"/>
              </a:rPr>
              <a:t>module-1#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a:solidFill>
                  <a:srgbClr val="000000"/>
                </a:solidFill>
                <a:latin typeface="Courier New" panose="02070309020205020404" pitchFamily="49" charset="0"/>
                <a:cs typeface="Courier New" panose="02070309020205020404" pitchFamily="49" charset="0"/>
              </a:rPr>
              <a:t>vrf</a:t>
            </a:r>
            <a:r>
              <a:rPr lang="en-US" sz="800" b="1" dirty="0">
                <a:solidFill>
                  <a:srgbClr val="000000"/>
                </a:solidFill>
                <a:latin typeface="Courier New" panose="02070309020205020404" pitchFamily="49" charset="0"/>
                <a:cs typeface="Courier New" panose="02070309020205020404" pitchFamily="49" charset="0"/>
              </a:rPr>
              <a:t> </a:t>
            </a:r>
            <a:r>
              <a:rPr lang="en-US" sz="800" b="1" dirty="0" smtClean="0">
                <a:solidFill>
                  <a:srgbClr val="000000"/>
                </a:solidFill>
                <a:latin typeface="Courier New" panose="02070309020205020404" pitchFamily="49" charset="0"/>
                <a:cs typeface="Courier New" panose="02070309020205020404" pitchFamily="49" charset="0"/>
              </a:rPr>
              <a:t>[all | brief]</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module-1# show system </a:t>
            </a:r>
            <a:r>
              <a:rPr lang="fr-FR" sz="800" b="1" dirty="0" err="1">
                <a:solidFill>
                  <a:srgbClr val="000000"/>
                </a:solidFill>
                <a:latin typeface="Courier New" panose="02070309020205020404" pitchFamily="49" charset="0"/>
                <a:cs typeface="Courier New" panose="02070309020205020404" pitchFamily="49" charset="0"/>
              </a:rPr>
              <a:t>internal</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eltmc</a:t>
            </a:r>
            <a:r>
              <a:rPr lang="fr-FR" sz="800" b="1" dirty="0">
                <a:solidFill>
                  <a:srgbClr val="000000"/>
                </a:solidFill>
                <a:latin typeface="Courier New" panose="02070309020205020404" pitchFamily="49" charset="0"/>
                <a:cs typeface="Courier New" panose="02070309020205020404" pitchFamily="49" charset="0"/>
              </a:rPr>
              <a:t> info  interface ?</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all           Show information for all instances of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information for all </a:t>
            </a:r>
            <a:r>
              <a:rPr lang="fr-FR" sz="800" b="1" dirty="0" err="1">
                <a:solidFill>
                  <a:srgbClr val="000000"/>
                </a:solidFill>
                <a:latin typeface="Courier New" panose="02070309020205020404" pitchFamily="49" charset="0"/>
                <a:cs typeface="Courier New" panose="02070309020205020404" pitchFamily="49" charset="0"/>
              </a:rPr>
              <a:t>objects</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ethernet</a:t>
            </a:r>
            <a:r>
              <a:rPr lang="fr-FR" sz="800" b="1" dirty="0">
                <a:solidFill>
                  <a:srgbClr val="000000"/>
                </a:solidFill>
                <a:latin typeface="Courier New" panose="02070309020205020404" pitchFamily="49" charset="0"/>
                <a:cs typeface="Courier New" panose="02070309020205020404" pitchFamily="49" charset="0"/>
              </a:rPr>
              <a:t>      Ethernet IEEE 802.3z</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ifindex</a:t>
            </a:r>
            <a:r>
              <a:rPr lang="fr-FR" sz="800" b="1" dirty="0">
                <a:solidFill>
                  <a:srgbClr val="000000"/>
                </a:solidFill>
                <a:latin typeface="Courier New" panose="02070309020205020404" pitchFamily="49" charset="0"/>
                <a:cs typeface="Courier New" panose="02070309020205020404" pitchFamily="49" charset="0"/>
              </a:rPr>
              <a:t>       Interface index</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mti</a:t>
            </a:r>
            <a:r>
              <a:rPr lang="fr-FR" sz="800" b="1" dirty="0">
                <a:solidFill>
                  <a:srgbClr val="000000"/>
                </a:solidFill>
                <a:latin typeface="Courier New" panose="02070309020205020404" pitchFamily="49" charset="0"/>
                <a:cs typeface="Courier New" panose="02070309020205020404" pitchFamily="49" charset="0"/>
              </a:rPr>
              <a:t>           MVPN Tunnel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overlay       </a:t>
            </a:r>
            <a:r>
              <a:rPr lang="fr-FR" sz="800" b="1" dirty="0" err="1">
                <a:solidFill>
                  <a:srgbClr val="000000"/>
                </a:solidFill>
                <a:latin typeface="Courier New" panose="02070309020205020404" pitchFamily="49" charset="0"/>
                <a:cs typeface="Courier New" panose="02070309020205020404" pitchFamily="49" charset="0"/>
              </a:rPr>
              <a:t>Overlay</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port-</a:t>
            </a:r>
            <a:r>
              <a:rPr lang="fr-FR" sz="800" b="1" dirty="0" err="1">
                <a:solidFill>
                  <a:srgbClr val="000000"/>
                </a:solidFill>
                <a:latin typeface="Courier New" panose="02070309020205020404" pitchFamily="49" charset="0"/>
                <a:cs typeface="Courier New" panose="02070309020205020404" pitchFamily="49" charset="0"/>
              </a:rPr>
              <a:t>channel</a:t>
            </a:r>
            <a:r>
              <a:rPr lang="fr-FR" sz="800" b="1" dirty="0">
                <a:solidFill>
                  <a:srgbClr val="000000"/>
                </a:solidFill>
                <a:latin typeface="Courier New" panose="02070309020205020404" pitchFamily="49" charset="0"/>
                <a:cs typeface="Courier New" panose="02070309020205020404" pitchFamily="49" charset="0"/>
              </a:rPr>
              <a:t>  Port Channel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for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tunnel        </a:t>
            </a:r>
            <a:r>
              <a:rPr lang="fr-FR" sz="800" b="1" dirty="0" err="1">
                <a:solidFill>
                  <a:srgbClr val="000000"/>
                </a:solidFill>
                <a:latin typeface="Courier New" panose="02070309020205020404" pitchFamily="49" charset="0"/>
                <a:cs typeface="Courier New" panose="02070309020205020404" pitchFamily="49" charset="0"/>
              </a:rPr>
              <a:t>Tunnel</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a:solidFill>
                  <a:srgbClr val="FF0000"/>
                </a:solidFill>
                <a:latin typeface="Courier New" panose="02070309020205020404" pitchFamily="49" charset="0"/>
                <a:cs typeface="Courier New" panose="02070309020205020404" pitchFamily="49" charset="0"/>
              </a:rPr>
              <a:t>vlan          </a:t>
            </a:r>
            <a:r>
              <a:rPr lang="fr-FR" sz="800" dirty="0" err="1">
                <a:solidFill>
                  <a:srgbClr val="FF0000"/>
                </a:solidFill>
                <a:latin typeface="Courier New" panose="02070309020205020404" pitchFamily="49" charset="0"/>
                <a:cs typeface="Courier New" panose="02070309020205020404" pitchFamily="49" charset="0"/>
              </a:rPr>
              <a:t>Vlan</a:t>
            </a:r>
            <a:r>
              <a:rPr lang="fr-FR" sz="800" dirty="0">
                <a:solidFill>
                  <a:srgbClr val="FF0000"/>
                </a:solidFill>
                <a:latin typeface="Courier New" panose="02070309020205020404" pitchFamily="49" charset="0"/>
                <a:cs typeface="Courier New" panose="02070309020205020404" pitchFamily="49" charset="0"/>
              </a:rPr>
              <a:t> interface</a:t>
            </a:r>
          </a:p>
          <a:p>
            <a:pPr>
              <a:lnSpc>
                <a:spcPct val="90000"/>
              </a:lnSpc>
              <a:spcBef>
                <a:spcPts val="600"/>
              </a:spcBef>
            </a:pPr>
            <a:endParaRPr lang="fr-FR" sz="800" b="1" dirty="0" err="1" smtClean="0">
              <a:solidFill>
                <a:srgbClr val="000000"/>
              </a:solidFill>
              <a:latin typeface="Courier New" panose="02070309020205020404" pitchFamily="49" charset="0"/>
              <a:cs typeface="Courier New" panose="02070309020205020404" pitchFamily="49" charset="0"/>
            </a:endParaRPr>
          </a:p>
        </p:txBody>
      </p:sp>
      <p:cxnSp>
        <p:nvCxnSpPr>
          <p:cNvPr id="4" name="Straight Arrow Connector 3"/>
          <p:cNvCxnSpPr/>
          <p:nvPr/>
        </p:nvCxnSpPr>
        <p:spPr bwMode="auto">
          <a:xfrm flipH="1" flipV="1">
            <a:off x="914400" y="3333750"/>
            <a:ext cx="457200" cy="1219200"/>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1382461175"/>
      </p:ext>
    </p:extLst>
  </p:cSld>
  <p:clrMapOvr>
    <a:masterClrMapping/>
  </p:clrMapOvr>
  <p:transition>
    <p:wipe dir="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solidFill>
            <a:schemeClr val="bg1">
              <a:lumMod val="75000"/>
            </a:schemeClr>
          </a:solidFill>
        </p:spPr>
        <p:txBody>
          <a:bodyPr/>
          <a:lstStyle/>
          <a:p>
            <a:pPr marL="1785" indent="0">
              <a:spcBef>
                <a:spcPts val="0"/>
              </a:spcBef>
              <a:buNone/>
            </a:pPr>
            <a:r>
              <a:rPr lang="fr-FR" sz="800" dirty="0" smtClean="0">
                <a:latin typeface="Courier New" panose="02070309020205020404" pitchFamily="49" charset="0"/>
                <a:cs typeface="Courier New" panose="02070309020205020404" pitchFamily="49" charset="0"/>
              </a:rPr>
              <a:t>module-1</a:t>
            </a:r>
            <a:r>
              <a:rPr lang="fr-FR" sz="800" dirty="0">
                <a:latin typeface="Courier New" panose="02070309020205020404" pitchFamily="49" charset="0"/>
                <a:cs typeface="Courier New" panose="02070309020205020404" pitchFamily="49" charset="0"/>
              </a:rPr>
              <a:t># show system </a:t>
            </a:r>
            <a:r>
              <a:rPr lang="fr-FR" sz="800" dirty="0" err="1">
                <a:latin typeface="Courier New" panose="02070309020205020404" pitchFamily="49" charset="0"/>
                <a:cs typeface="Courier New" panose="02070309020205020404" pitchFamily="49" charset="0"/>
              </a:rPr>
              <a:t>internal</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eltmc</a:t>
            </a:r>
            <a:r>
              <a:rPr lang="fr-FR" sz="800" dirty="0">
                <a:latin typeface="Courier New" panose="02070309020205020404" pitchFamily="49" charset="0"/>
                <a:cs typeface="Courier New" panose="02070309020205020404" pitchFamily="49" charset="0"/>
              </a:rPr>
              <a:t> info interface vlan 16 </a:t>
            </a:r>
            <a:r>
              <a:rPr lang="fr-FR" sz="800" dirty="0" err="1">
                <a:latin typeface="Courier New" panose="02070309020205020404" pitchFamily="49" charset="0"/>
                <a:cs typeface="Courier New" panose="02070309020205020404" pitchFamily="49" charset="0"/>
              </a:rPr>
              <a:t>det</a:t>
            </a: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IfInfo</a:t>
            </a:r>
            <a:r>
              <a:rPr lang="fr-FR" sz="800" dirty="0">
                <a:latin typeface="Courier New" panose="02070309020205020404" pitchFamily="49" charset="0"/>
                <a:cs typeface="Courier New" panose="02070309020205020404" pitchFamily="49" charset="0"/>
              </a:rPr>
              <a:t>:</a:t>
            </a:r>
          </a:p>
          <a:p>
            <a:pPr marL="1785" indent="0">
              <a:spcBef>
                <a:spcPts val="0"/>
              </a:spcBef>
              <a:buNone/>
            </a:pPr>
            <a:r>
              <a:rPr lang="fr-FR" sz="800" dirty="0">
                <a:latin typeface="Courier New" panose="02070309020205020404" pitchFamily="49" charset="0"/>
                <a:cs typeface="Courier New" panose="02070309020205020404" pitchFamily="49" charset="0"/>
              </a:rPr>
              <a:t>           interface:         Vlan16   :::         </a:t>
            </a:r>
            <a:r>
              <a:rPr lang="fr-FR" sz="800" dirty="0" err="1">
                <a:latin typeface="Courier New" panose="02070309020205020404" pitchFamily="49" charset="0"/>
                <a:cs typeface="Courier New" panose="02070309020205020404" pitchFamily="49" charset="0"/>
              </a:rPr>
              <a:t>ifindex</a:t>
            </a:r>
            <a:r>
              <a:rPr lang="fr-FR" sz="800" dirty="0">
                <a:latin typeface="Courier New" panose="02070309020205020404" pitchFamily="49" charset="0"/>
                <a:cs typeface="Courier New" panose="02070309020205020404" pitchFamily="49" charset="0"/>
              </a:rPr>
              <a:t>:      151060496</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iod</a:t>
            </a:r>
            <a:r>
              <a:rPr lang="fr-FR" sz="800" dirty="0">
                <a:latin typeface="Courier New" panose="02070309020205020404" pitchFamily="49" charset="0"/>
                <a:cs typeface="Courier New" panose="02070309020205020404" pitchFamily="49" charset="0"/>
              </a:rPr>
              <a:t>:             97   :::           state:             up</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Mod</a:t>
            </a:r>
            <a:r>
              <a:rPr lang="fr-FR" sz="800" dirty="0">
                <a:latin typeface="Courier New" panose="02070309020205020404" pitchFamily="49" charset="0"/>
                <a:cs typeface="Courier New" panose="02070309020205020404" pitchFamily="49" charset="0"/>
              </a:rPr>
              <a:t>:              0   :::            Port:              0</a:t>
            </a: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context</a:t>
            </a:r>
            <a:r>
              <a:rPr lang="fr-FR" sz="800" b="1" dirty="0">
                <a:solidFill>
                  <a:srgbClr val="FF0000"/>
                </a:solidFill>
                <a:latin typeface="Courier New" panose="02070309020205020404" pitchFamily="49" charset="0"/>
                <a:cs typeface="Courier New" panose="02070309020205020404" pitchFamily="49" charset="0"/>
              </a:rPr>
              <a:t>:          RD:RD   </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vlan_id</a:t>
            </a:r>
            <a:r>
              <a:rPr lang="fr-FR" sz="800" dirty="0">
                <a:latin typeface="Courier New" panose="02070309020205020404" pitchFamily="49" charset="0"/>
                <a:cs typeface="Courier New" panose="02070309020205020404" pitchFamily="49" charset="0"/>
              </a:rPr>
              <a:t>:             16</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vlan_type</a:t>
            </a:r>
            <a:r>
              <a:rPr lang="fr-FR" sz="800" dirty="0">
                <a:latin typeface="Courier New" panose="02070309020205020404" pitchFamily="49" charset="0"/>
                <a:cs typeface="Courier New" panose="02070309020205020404" pitchFamily="49" charset="0"/>
              </a:rPr>
              <a:t>:        BD_VLAN   :::      </a:t>
            </a:r>
            <a:r>
              <a:rPr lang="fr-FR" sz="800" dirty="0" err="1">
                <a:latin typeface="Courier New" panose="02070309020205020404" pitchFamily="49" charset="0"/>
                <a:cs typeface="Courier New" panose="02070309020205020404" pitchFamily="49" charset="0"/>
              </a:rPr>
              <a:t>hw_vlan_id</a:t>
            </a:r>
            <a:r>
              <a:rPr lang="fr-FR" sz="800" dirty="0">
                <a:latin typeface="Courier New" panose="02070309020205020404" pitchFamily="49" charset="0"/>
                <a:cs typeface="Courier New" panose="02070309020205020404" pitchFamily="49" charset="0"/>
              </a:rPr>
              <a:t>:             20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access_encap_type</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Unknown</a:t>
            </a:r>
            <a:r>
              <a:rPr lang="fr-FR" sz="800" dirty="0">
                <a:latin typeface="Courier New" panose="02070309020205020404" pitchFamily="49" charset="0"/>
                <a:cs typeface="Courier New" panose="02070309020205020404" pitchFamily="49" charset="0"/>
              </a:rPr>
              <a:t>   :::    </a:t>
            </a:r>
            <a:r>
              <a:rPr lang="fr-FR" sz="800" dirty="0" err="1">
                <a:latin typeface="Courier New" panose="02070309020205020404" pitchFamily="49" charset="0"/>
                <a:cs typeface="Courier New" panose="02070309020205020404" pitchFamily="49" charset="0"/>
              </a:rPr>
              <a:t>access_encap</a:t>
            </a:r>
            <a:r>
              <a:rPr lang="fr-FR" sz="800" dirty="0">
                <a:latin typeface="Courier New" panose="02070309020205020404" pitchFamily="49" charset="0"/>
                <a:cs typeface="Courier New" panose="02070309020205020404" pitchFamily="49" charset="0"/>
              </a:rPr>
              <a:t>:              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fabric_encap_type</a:t>
            </a:r>
            <a:r>
              <a:rPr lang="fr-FR" sz="800" dirty="0">
                <a:latin typeface="Courier New" panose="02070309020205020404" pitchFamily="49" charset="0"/>
                <a:cs typeface="Courier New" panose="02070309020205020404" pitchFamily="49" charset="0"/>
              </a:rPr>
              <a:t>:          VXLAN   :::    </a:t>
            </a:r>
            <a:r>
              <a:rPr lang="fr-FR" sz="800" dirty="0" err="1">
                <a:latin typeface="Courier New" panose="02070309020205020404" pitchFamily="49" charset="0"/>
                <a:cs typeface="Courier New" panose="02070309020205020404" pitchFamily="49" charset="0"/>
              </a:rPr>
              <a:t>fabric_encap</a:t>
            </a:r>
            <a:r>
              <a:rPr lang="fr-FR" sz="800" dirty="0">
                <a:latin typeface="Courier New" panose="02070309020205020404" pitchFamily="49" charset="0"/>
                <a:cs typeface="Courier New" panose="02070309020205020404" pitchFamily="49" charset="0"/>
              </a:rPr>
              <a:t>:       16613251</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ip_mode_flags</a:t>
            </a:r>
            <a:r>
              <a:rPr lang="fr-FR" sz="800" dirty="0">
                <a:latin typeface="Courier New" panose="02070309020205020404" pitchFamily="49" charset="0"/>
                <a:cs typeface="Courier New" panose="02070309020205020404" pitchFamily="49" charset="0"/>
              </a:rPr>
              <a:t>:           0x80   :::              IP:      0xa0c0101</a:t>
            </a: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ip_str</a:t>
            </a:r>
            <a:r>
              <a:rPr lang="fr-FR" sz="800" b="1" dirty="0">
                <a:solidFill>
                  <a:srgbClr val="FF0000"/>
                </a:solidFill>
                <a:latin typeface="Courier New" panose="02070309020205020404" pitchFamily="49" charset="0"/>
                <a:cs typeface="Courier New" panose="02070309020205020404" pitchFamily="49" charset="0"/>
              </a:rPr>
              <a:t>:      10.12.1.1   </a:t>
            </a:r>
            <a:r>
              <a:rPr lang="fr-FR" sz="800" dirty="0">
                <a:latin typeface="Courier New" panose="02070309020205020404" pitchFamily="49" charset="0"/>
                <a:cs typeface="Courier New" panose="02070309020205020404" pitchFamily="49" charset="0"/>
              </a:rPr>
              <a:t>:::             MTU:           9000</a:t>
            </a:r>
          </a:p>
          <a:p>
            <a:pPr marL="1785" indent="0">
              <a:spcBef>
                <a:spcPts val="0"/>
              </a:spcBef>
              <a:buNone/>
            </a:pPr>
            <a:r>
              <a:rPr lang="fr-FR" sz="800" b="1" dirty="0">
                <a:solidFill>
                  <a:srgbClr val="FF0000"/>
                </a:solidFill>
                <a:latin typeface="Courier New" panose="02070309020205020404" pitchFamily="49" charset="0"/>
                <a:cs typeface="Courier New" panose="02070309020205020404" pitchFamily="49" charset="0"/>
              </a:rPr>
              <a:t>          Router MAC:00.22.bd.f8.19.ff</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NorthStar</a:t>
            </a:r>
            <a:r>
              <a:rPr lang="fr-FR" sz="800" dirty="0">
                <a:latin typeface="Courier New" panose="02070309020205020404" pitchFamily="49" charset="0"/>
                <a:cs typeface="Courier New" panose="02070309020205020404" pitchFamily="49" charset="0"/>
              </a:rPr>
              <a:t> Info:</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qq_tbl_id</a:t>
            </a:r>
            <a:r>
              <a:rPr lang="fr-FR" sz="800" dirty="0">
                <a:latin typeface="Courier New" panose="02070309020205020404" pitchFamily="49" charset="0"/>
                <a:cs typeface="Courier New" panose="02070309020205020404" pitchFamily="49" charset="0"/>
              </a:rPr>
              <a:t>:             73   :::         </a:t>
            </a:r>
            <a:r>
              <a:rPr lang="fr-FR" sz="800" dirty="0" err="1">
                <a:latin typeface="Courier New" panose="02070309020205020404" pitchFamily="49" charset="0"/>
                <a:cs typeface="Courier New" panose="02070309020205020404" pitchFamily="49" charset="0"/>
              </a:rPr>
              <a:t>qq_ocam</a:t>
            </a:r>
            <a:r>
              <a:rPr lang="fr-FR" sz="800" dirty="0">
                <a:latin typeface="Courier New" panose="02070309020205020404" pitchFamily="49" charset="0"/>
                <a:cs typeface="Courier New" panose="02070309020205020404" pitchFamily="49" charset="0"/>
              </a:rPr>
              <a:t>:              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seg_stat_tbl_id</a:t>
            </a:r>
            <a:r>
              <a:rPr lang="fr-FR" sz="800" dirty="0">
                <a:latin typeface="Courier New" panose="02070309020205020404" pitchFamily="49" charset="0"/>
                <a:cs typeface="Courier New" panose="02070309020205020404" pitchFamily="49" charset="0"/>
              </a:rPr>
              <a:t>:             62   :::        </a:t>
            </a:r>
            <a:r>
              <a:rPr lang="fr-FR" sz="800" dirty="0" err="1">
                <a:latin typeface="Courier New" panose="02070309020205020404" pitchFamily="49" charset="0"/>
                <a:cs typeface="Courier New" panose="02070309020205020404" pitchFamily="49" charset="0"/>
              </a:rPr>
              <a:t>seg_ocam</a:t>
            </a:r>
            <a:r>
              <a:rPr lang="fr-FR" sz="800" dirty="0">
                <a:latin typeface="Courier New" panose="02070309020205020404" pitchFamily="49" charset="0"/>
                <a:cs typeface="Courier New" panose="02070309020205020404" pitchFamily="49" charset="0"/>
              </a:rPr>
              <a:t>:              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flood_encap</a:t>
            </a:r>
            <a:r>
              <a:rPr lang="fr-FR" sz="800" dirty="0">
                <a:latin typeface="Courier New" panose="02070309020205020404" pitchFamily="49" charset="0"/>
                <a:cs typeface="Courier New" panose="02070309020205020404" pitchFamily="49" charset="0"/>
              </a:rPr>
              <a:t>:             22   :::  </a:t>
            </a:r>
            <a:r>
              <a:rPr lang="fr-FR" sz="800" dirty="0" err="1">
                <a:latin typeface="Courier New" panose="02070309020205020404" pitchFamily="49" charset="0"/>
                <a:cs typeface="Courier New" panose="02070309020205020404" pitchFamily="49" charset="0"/>
              </a:rPr>
              <a:t>igmp_mld_encap</a:t>
            </a:r>
            <a:r>
              <a:rPr lang="fr-FR" sz="800" dirty="0">
                <a:latin typeface="Courier New" panose="02070309020205020404" pitchFamily="49" charset="0"/>
                <a:cs typeface="Courier New" panose="02070309020205020404" pitchFamily="49" charset="0"/>
              </a:rPr>
              <a:t>:             23</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rmac</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idx</a:t>
            </a:r>
            <a:r>
              <a:rPr lang="fr-FR" sz="800" dirty="0">
                <a:latin typeface="Courier New" panose="02070309020205020404" pitchFamily="49" charset="0"/>
                <a:cs typeface="Courier New" panose="02070309020205020404" pitchFamily="49" charset="0"/>
              </a:rPr>
              <a:t>:              2</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BCM Info:</a:t>
            </a:r>
          </a:p>
          <a:p>
            <a:pPr marL="1785" indent="0">
              <a:spcBef>
                <a:spcPts val="0"/>
              </a:spcBef>
              <a:buNone/>
            </a:pPr>
            <a:r>
              <a:rPr lang="fr-FR" sz="800" dirty="0">
                <a:latin typeface="Courier New" panose="02070309020205020404" pitchFamily="49" charset="0"/>
                <a:cs typeface="Courier New" panose="02070309020205020404" pitchFamily="49" charset="0"/>
              </a:rPr>
              <a:t>      bcm_l3_intf_id:             30</a:t>
            </a:r>
          </a:p>
          <a:p>
            <a:pPr marL="1785" indent="0">
              <a:spcBef>
                <a:spcPts val="0"/>
              </a:spcBef>
              <a:buNone/>
            </a:pPr>
            <a:endParaRPr lang="fr-FR" sz="800"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fr-FR" dirty="0" smtClean="0"/>
              <a:t>ELTMC for SVI</a:t>
            </a:r>
            <a:endParaRPr lang="fr-FR" dirty="0"/>
          </a:p>
        </p:txBody>
      </p:sp>
      <p:sp>
        <p:nvSpPr>
          <p:cNvPr id="4" name="TextBox 3"/>
          <p:cNvSpPr txBox="1"/>
          <p:nvPr/>
        </p:nvSpPr>
        <p:spPr>
          <a:xfrm>
            <a:off x="3886200" y="438150"/>
            <a:ext cx="5125350" cy="313932"/>
          </a:xfrm>
          <a:prstGeom prst="rect">
            <a:avLst/>
          </a:prstGeom>
          <a:solidFill>
            <a:srgbClr val="FFFFCC"/>
          </a:solidFill>
        </p:spPr>
        <p:txBody>
          <a:bodyPr wrap="square" rtlCol="0">
            <a:spAutoFit/>
          </a:bodyPr>
          <a:lstStyle/>
          <a:p>
            <a:pPr>
              <a:lnSpc>
                <a:spcPct val="90000"/>
              </a:lnSpc>
              <a:spcBef>
                <a:spcPts val="600"/>
              </a:spcBef>
            </a:pPr>
            <a:r>
              <a:rPr lang="fr-FR" sz="1600" dirty="0" err="1" smtClean="0">
                <a:solidFill>
                  <a:srgbClr val="000000"/>
                </a:solidFill>
              </a:rPr>
              <a:t>Similar</a:t>
            </a:r>
            <a:r>
              <a:rPr lang="fr-FR" sz="1600" dirty="0" smtClean="0">
                <a:solidFill>
                  <a:srgbClr val="000000"/>
                </a:solidFill>
              </a:rPr>
              <a:t> </a:t>
            </a:r>
            <a:r>
              <a:rPr lang="fr-FR" sz="1600" dirty="0" err="1" smtClean="0">
                <a:solidFill>
                  <a:srgbClr val="000000"/>
                </a:solidFill>
              </a:rPr>
              <a:t>process</a:t>
            </a:r>
            <a:r>
              <a:rPr lang="fr-FR" sz="1600" dirty="0" smtClean="0">
                <a:solidFill>
                  <a:srgbClr val="000000"/>
                </a:solidFill>
              </a:rPr>
              <a:t> for </a:t>
            </a:r>
            <a:r>
              <a:rPr lang="fr-FR" sz="1600" dirty="0" err="1" smtClean="0">
                <a:solidFill>
                  <a:srgbClr val="000000"/>
                </a:solidFill>
              </a:rPr>
              <a:t>svi</a:t>
            </a:r>
            <a:r>
              <a:rPr lang="fr-FR" sz="1600" dirty="0" smtClean="0">
                <a:solidFill>
                  <a:srgbClr val="000000"/>
                </a:solidFill>
              </a:rPr>
              <a:t> </a:t>
            </a:r>
            <a:r>
              <a:rPr lang="fr-FR" sz="1600" dirty="0" err="1" smtClean="0">
                <a:solidFill>
                  <a:srgbClr val="000000"/>
                </a:solidFill>
              </a:rPr>
              <a:t>instantiation</a:t>
            </a:r>
            <a:r>
              <a:rPr lang="fr-FR" sz="1600" dirty="0" smtClean="0">
                <a:solidFill>
                  <a:srgbClr val="000000"/>
                </a:solidFill>
              </a:rPr>
              <a:t>…</a:t>
            </a:r>
          </a:p>
        </p:txBody>
      </p:sp>
    </p:spTree>
    <p:extLst>
      <p:ext uri="{BB962C8B-B14F-4D97-AF65-F5344CB8AC3E}">
        <p14:creationId xmlns:p14="http://schemas.microsoft.com/office/powerpoint/2010/main" val="174051182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a:xfrm>
            <a:off x="222176" y="87313"/>
            <a:ext cx="8345488" cy="731837"/>
          </a:xfrm>
        </p:spPr>
        <p:txBody>
          <a:bodyPr/>
          <a:lstStyle/>
          <a:p>
            <a:pPr eaLnBrk="1" fontAlgn="auto" hangingPunct="1">
              <a:spcAft>
                <a:spcPts val="0"/>
              </a:spcAft>
              <a:defRPr/>
            </a:pPr>
            <a:r>
              <a:rPr lang="en-US" dirty="0" smtClean="0">
                <a:solidFill>
                  <a:srgbClr val="000000"/>
                </a:solidFill>
                <a:ea typeface="+mj-ea"/>
                <a:cs typeface="+mj-cs"/>
              </a:rPr>
              <a:t>ELTM/ELTMC for Interfaces</a:t>
            </a:r>
            <a:endParaRPr dirty="0" smtClean="0">
              <a:solidFill>
                <a:srgbClr val="000000"/>
              </a:solidFill>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213154555"/>
              </p:ext>
            </p:extLst>
          </p:nvPr>
        </p:nvGraphicFramePr>
        <p:xfrm>
          <a:off x="304800" y="1177647"/>
          <a:ext cx="4469345" cy="2352675"/>
        </p:xfrm>
        <a:graphic>
          <a:graphicData uri="http://schemas.openxmlformats.org/presentationml/2006/ole">
            <mc:AlternateContent xmlns:mc="http://schemas.openxmlformats.org/markup-compatibility/2006">
              <mc:Choice xmlns:v="urn:schemas-microsoft-com:vml" Requires="v">
                <p:oleObj spid="_x0000_s6153"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7647"/>
                        <a:ext cx="4469345" cy="2352675"/>
                      </a:xfrm>
                      <a:prstGeom prst="rect">
                        <a:avLst/>
                      </a:prstGeom>
                      <a:noFill/>
                      <a:ln>
                        <a:noFill/>
                      </a:ln>
                    </p:spPr>
                  </p:pic>
                </p:oleObj>
              </mc:Fallback>
            </mc:AlternateContent>
          </a:graphicData>
        </a:graphic>
      </p:graphicFrame>
      <p:sp>
        <p:nvSpPr>
          <p:cNvPr id="5" name="TextBox 4"/>
          <p:cNvSpPr txBox="1"/>
          <p:nvPr/>
        </p:nvSpPr>
        <p:spPr>
          <a:xfrm>
            <a:off x="4950775" y="971550"/>
            <a:ext cx="3962400" cy="834074"/>
          </a:xfrm>
          <a:prstGeom prst="rect">
            <a:avLst/>
          </a:prstGeom>
          <a:noFill/>
        </p:spPr>
        <p:txBody>
          <a:bodyPr wrap="square" rtlCol="0">
            <a:spAutoFit/>
          </a:bodyPr>
          <a:lstStyle/>
          <a:p>
            <a:pPr>
              <a:lnSpc>
                <a:spcPct val="90000"/>
              </a:lnSpc>
              <a:spcBef>
                <a:spcPts val="600"/>
              </a:spcBef>
            </a:pPr>
            <a:r>
              <a:rPr lang="fr-FR" sz="1600" dirty="0" err="1" smtClean="0">
                <a:solidFill>
                  <a:srgbClr val="000000"/>
                </a:solidFill>
              </a:rPr>
              <a:t>Remember</a:t>
            </a:r>
            <a:r>
              <a:rPr lang="fr-FR" sz="1600" dirty="0" smtClean="0">
                <a:solidFill>
                  <a:srgbClr val="000000"/>
                </a:solidFill>
              </a:rPr>
              <a:t> </a:t>
            </a:r>
            <a:r>
              <a:rPr lang="fr-FR" sz="1600" dirty="0" err="1" smtClean="0">
                <a:solidFill>
                  <a:srgbClr val="000000"/>
                </a:solidFill>
              </a:rPr>
              <a:t>also</a:t>
            </a:r>
            <a:r>
              <a:rPr lang="fr-FR" sz="1600" dirty="0" smtClean="0">
                <a:solidFill>
                  <a:srgbClr val="000000"/>
                </a:solidFill>
              </a:rPr>
              <a:t> : </a:t>
            </a:r>
          </a:p>
          <a:p>
            <a:pPr>
              <a:lnSpc>
                <a:spcPct val="90000"/>
              </a:lnSpc>
              <a:spcBef>
                <a:spcPts val="600"/>
              </a:spcBef>
            </a:pPr>
            <a:r>
              <a:rPr lang="fr-FR" sz="1600" dirty="0" smtClean="0">
                <a:solidFill>
                  <a:srgbClr val="000000"/>
                </a:solidFill>
              </a:rPr>
              <a:t>Configure ports, Port-</a:t>
            </a:r>
            <a:r>
              <a:rPr lang="fr-FR" sz="1600" dirty="0" err="1" smtClean="0">
                <a:solidFill>
                  <a:srgbClr val="000000"/>
                </a:solidFill>
              </a:rPr>
              <a:t>channel</a:t>
            </a:r>
            <a:r>
              <a:rPr lang="fr-FR" sz="1600" dirty="0" smtClean="0">
                <a:solidFill>
                  <a:srgbClr val="000000"/>
                </a:solidFill>
              </a:rPr>
              <a:t>, VPC , VTEP tunnel, VRF, </a:t>
            </a:r>
            <a:r>
              <a:rPr lang="fr-FR" sz="1600" b="1" dirty="0" smtClean="0">
                <a:solidFill>
                  <a:srgbClr val="FF0000"/>
                </a:solidFill>
              </a:rPr>
              <a:t>SVI</a:t>
            </a:r>
            <a:r>
              <a:rPr lang="fr-FR" sz="1600" dirty="0" smtClean="0">
                <a:solidFill>
                  <a:srgbClr val="000000"/>
                </a:solidFill>
              </a:rPr>
              <a:t>, </a:t>
            </a:r>
          </a:p>
        </p:txBody>
      </p:sp>
      <p:sp>
        <p:nvSpPr>
          <p:cNvPr id="6" name="TextBox 5"/>
          <p:cNvSpPr txBox="1"/>
          <p:nvPr/>
        </p:nvSpPr>
        <p:spPr>
          <a:xfrm>
            <a:off x="4950775" y="2114550"/>
            <a:ext cx="3839513" cy="2831544"/>
          </a:xfrm>
          <a:prstGeom prst="rect">
            <a:avLst/>
          </a:prstGeom>
          <a:solidFill>
            <a:schemeClr val="bg1">
              <a:lumMod val="85000"/>
            </a:schemeClr>
          </a:solidFill>
        </p:spPr>
        <p:txBody>
          <a:bodyPr wrap="none" rtlCol="0">
            <a:spAutoFit/>
          </a:bodyPr>
          <a:lstStyle/>
          <a:p>
            <a:pPr>
              <a:lnSpc>
                <a:spcPct val="90000"/>
              </a:lnSpc>
              <a:spcBef>
                <a:spcPts val="600"/>
              </a:spcBef>
            </a:pPr>
            <a:r>
              <a:rPr lang="en-US" sz="800" b="1" dirty="0" smtClean="0">
                <a:solidFill>
                  <a:srgbClr val="000000"/>
                </a:solidFill>
                <a:latin typeface="Courier New" panose="02070309020205020404" pitchFamily="49" charset="0"/>
                <a:cs typeface="Courier New" panose="02070309020205020404" pitchFamily="49" charset="0"/>
              </a:rPr>
              <a:t>module-1</a:t>
            </a:r>
            <a:r>
              <a:rPr lang="en-US" sz="800" b="1" dirty="0">
                <a:solidFill>
                  <a:srgbClr val="000000"/>
                </a:solidFill>
                <a:latin typeface="Courier New" panose="02070309020205020404" pitchFamily="49" charset="0"/>
                <a:cs typeface="Courier New" panose="02070309020205020404" pitchFamily="49" charset="0"/>
              </a:rPr>
              <a:t>#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smtClean="0">
                <a:solidFill>
                  <a:srgbClr val="000000"/>
                </a:solidFill>
                <a:latin typeface="Courier New" panose="02070309020205020404" pitchFamily="49" charset="0"/>
                <a:cs typeface="Courier New" panose="02070309020205020404" pitchFamily="49" charset="0"/>
              </a:rPr>
              <a:t>rmac_table</a:t>
            </a:r>
            <a:endParaRPr lang="en-US" sz="800" b="1" dirty="0" smtClean="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en-US" sz="800" b="1" dirty="0">
                <a:solidFill>
                  <a:srgbClr val="000000"/>
                </a:solidFill>
                <a:latin typeface="Courier New" panose="02070309020205020404" pitchFamily="49" charset="0"/>
                <a:cs typeface="Courier New" panose="02070309020205020404" pitchFamily="49" charset="0"/>
              </a:rPr>
              <a:t>module-1#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a:solidFill>
                  <a:srgbClr val="000000"/>
                </a:solidFill>
                <a:latin typeface="Courier New" panose="02070309020205020404" pitchFamily="49" charset="0"/>
                <a:cs typeface="Courier New" panose="02070309020205020404" pitchFamily="49" charset="0"/>
              </a:rPr>
              <a:t>vrf</a:t>
            </a:r>
            <a:r>
              <a:rPr lang="en-US" sz="800" b="1" dirty="0">
                <a:solidFill>
                  <a:srgbClr val="000000"/>
                </a:solidFill>
                <a:latin typeface="Courier New" panose="02070309020205020404" pitchFamily="49" charset="0"/>
                <a:cs typeface="Courier New" panose="02070309020205020404" pitchFamily="49" charset="0"/>
              </a:rPr>
              <a:t> </a:t>
            </a:r>
            <a:r>
              <a:rPr lang="en-US" sz="800" b="1" dirty="0" smtClean="0">
                <a:solidFill>
                  <a:srgbClr val="000000"/>
                </a:solidFill>
                <a:latin typeface="Courier New" panose="02070309020205020404" pitchFamily="49" charset="0"/>
                <a:cs typeface="Courier New" panose="02070309020205020404" pitchFamily="49" charset="0"/>
              </a:rPr>
              <a:t>[all | brief]</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module-1# show system </a:t>
            </a:r>
            <a:r>
              <a:rPr lang="fr-FR" sz="800" b="1" dirty="0" err="1">
                <a:solidFill>
                  <a:srgbClr val="000000"/>
                </a:solidFill>
                <a:latin typeface="Courier New" panose="02070309020205020404" pitchFamily="49" charset="0"/>
                <a:cs typeface="Courier New" panose="02070309020205020404" pitchFamily="49" charset="0"/>
              </a:rPr>
              <a:t>internal</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eltmc</a:t>
            </a:r>
            <a:r>
              <a:rPr lang="fr-FR" sz="800" b="1" dirty="0">
                <a:solidFill>
                  <a:srgbClr val="000000"/>
                </a:solidFill>
                <a:latin typeface="Courier New" panose="02070309020205020404" pitchFamily="49" charset="0"/>
                <a:cs typeface="Courier New" panose="02070309020205020404" pitchFamily="49" charset="0"/>
              </a:rPr>
              <a:t> info  interface ?</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all           Show information for all instances of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information for all </a:t>
            </a:r>
            <a:r>
              <a:rPr lang="fr-FR" sz="800" b="1" dirty="0" err="1">
                <a:solidFill>
                  <a:srgbClr val="000000"/>
                </a:solidFill>
                <a:latin typeface="Courier New" panose="02070309020205020404" pitchFamily="49" charset="0"/>
                <a:cs typeface="Courier New" panose="02070309020205020404" pitchFamily="49" charset="0"/>
              </a:rPr>
              <a:t>objects</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ethernet</a:t>
            </a:r>
            <a:r>
              <a:rPr lang="fr-FR" sz="800" dirty="0">
                <a:solidFill>
                  <a:srgbClr val="FF0000"/>
                </a:solidFill>
                <a:latin typeface="Courier New" panose="02070309020205020404" pitchFamily="49" charset="0"/>
                <a:cs typeface="Courier New" panose="02070309020205020404" pitchFamily="49" charset="0"/>
              </a:rPr>
              <a:t>      Ethernet IEEE 802.3z</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ifindex</a:t>
            </a:r>
            <a:r>
              <a:rPr lang="fr-FR" sz="800" b="1" dirty="0">
                <a:solidFill>
                  <a:srgbClr val="000000"/>
                </a:solidFill>
                <a:latin typeface="Courier New" panose="02070309020205020404" pitchFamily="49" charset="0"/>
                <a:cs typeface="Courier New" panose="02070309020205020404" pitchFamily="49" charset="0"/>
              </a:rPr>
              <a:t>       Interface index</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mti</a:t>
            </a:r>
            <a:r>
              <a:rPr lang="fr-FR" sz="800" b="1" dirty="0">
                <a:solidFill>
                  <a:srgbClr val="000000"/>
                </a:solidFill>
                <a:latin typeface="Courier New" panose="02070309020205020404" pitchFamily="49" charset="0"/>
                <a:cs typeface="Courier New" panose="02070309020205020404" pitchFamily="49" charset="0"/>
              </a:rPr>
              <a:t>           MVPN Tunnel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overlay       </a:t>
            </a:r>
            <a:r>
              <a:rPr lang="fr-FR" sz="800" b="1" dirty="0" err="1">
                <a:solidFill>
                  <a:srgbClr val="000000"/>
                </a:solidFill>
                <a:latin typeface="Courier New" panose="02070309020205020404" pitchFamily="49" charset="0"/>
                <a:cs typeface="Courier New" panose="02070309020205020404" pitchFamily="49" charset="0"/>
              </a:rPr>
              <a:t>Overlay</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port-</a:t>
            </a:r>
            <a:r>
              <a:rPr lang="fr-FR" sz="800" b="1" dirty="0" err="1">
                <a:solidFill>
                  <a:srgbClr val="000000"/>
                </a:solidFill>
                <a:latin typeface="Courier New" panose="02070309020205020404" pitchFamily="49" charset="0"/>
                <a:cs typeface="Courier New" panose="02070309020205020404" pitchFamily="49" charset="0"/>
              </a:rPr>
              <a:t>channel</a:t>
            </a:r>
            <a:r>
              <a:rPr lang="fr-FR" sz="800" b="1" dirty="0">
                <a:solidFill>
                  <a:srgbClr val="000000"/>
                </a:solidFill>
                <a:latin typeface="Courier New" panose="02070309020205020404" pitchFamily="49" charset="0"/>
                <a:cs typeface="Courier New" panose="02070309020205020404" pitchFamily="49" charset="0"/>
              </a:rPr>
              <a:t>  Port Channel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for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tunnel        </a:t>
            </a:r>
            <a:r>
              <a:rPr lang="fr-FR" sz="800" b="1" dirty="0" err="1">
                <a:solidFill>
                  <a:srgbClr val="000000"/>
                </a:solidFill>
                <a:latin typeface="Courier New" panose="02070309020205020404" pitchFamily="49" charset="0"/>
                <a:cs typeface="Courier New" panose="02070309020205020404" pitchFamily="49" charset="0"/>
              </a:rPr>
              <a:t>Tunnel</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a:latin typeface="Courier New" panose="02070309020205020404" pitchFamily="49" charset="0"/>
                <a:cs typeface="Courier New" panose="02070309020205020404" pitchFamily="49" charset="0"/>
              </a:rPr>
              <a:t>vlan          </a:t>
            </a:r>
            <a:r>
              <a:rPr lang="fr-FR" sz="800" dirty="0" err="1">
                <a:latin typeface="Courier New" panose="02070309020205020404" pitchFamily="49" charset="0"/>
                <a:cs typeface="Courier New" panose="02070309020205020404" pitchFamily="49" charset="0"/>
              </a:rPr>
              <a:t>Vlan</a:t>
            </a:r>
            <a:r>
              <a:rPr lang="fr-FR" sz="800" dirty="0">
                <a:latin typeface="Courier New" panose="02070309020205020404" pitchFamily="49" charset="0"/>
                <a:cs typeface="Courier New" panose="02070309020205020404" pitchFamily="49" charset="0"/>
              </a:rPr>
              <a:t> interface</a:t>
            </a:r>
          </a:p>
          <a:p>
            <a:pPr>
              <a:lnSpc>
                <a:spcPct val="90000"/>
              </a:lnSpc>
              <a:spcBef>
                <a:spcPts val="600"/>
              </a:spcBef>
            </a:pPr>
            <a:endParaRPr lang="fr-FR" sz="800" b="1" dirty="0" err="1" smtClean="0">
              <a:solidFill>
                <a:srgbClr val="000000"/>
              </a:solidFill>
              <a:latin typeface="Courier New" panose="02070309020205020404" pitchFamily="49" charset="0"/>
              <a:cs typeface="Courier New" panose="02070309020205020404" pitchFamily="49" charset="0"/>
            </a:endParaRPr>
          </a:p>
        </p:txBody>
      </p:sp>
      <p:cxnSp>
        <p:nvCxnSpPr>
          <p:cNvPr id="4" name="Straight Arrow Connector 3"/>
          <p:cNvCxnSpPr/>
          <p:nvPr/>
        </p:nvCxnSpPr>
        <p:spPr bwMode="auto">
          <a:xfrm flipH="1">
            <a:off x="2590800" y="819150"/>
            <a:ext cx="990600" cy="376874"/>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2446134401"/>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get object DN from GUI</a:t>
            </a:r>
            <a:endParaRPr lang="en-US" dirty="0"/>
          </a:p>
        </p:txBody>
      </p:sp>
      <p:pic>
        <p:nvPicPr>
          <p:cNvPr id="1028" name="Picture 4" descr="cid:011A88E3-9789-42AC-9FC8-E964C5B7072D"/>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35907" y="941388"/>
            <a:ext cx="3477986" cy="2306298"/>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1027" name="Picture 3" descr="cid:25044C33-E34A-4AAE-8FC4-50007E6750ED"/>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653615" y="235197"/>
            <a:ext cx="2873828" cy="2179864"/>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1026" name="Picture 2" descr="cid:87F8A734-5C4D-4745-9A75-03A216A9EBF3"/>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653615" y="3033082"/>
            <a:ext cx="2214562" cy="138588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cid:EA58743F-64E7-43E2-B5CC-596CFC558BE2"/>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635907" y="3547948"/>
            <a:ext cx="4348843" cy="871022"/>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
        <p:nvSpPr>
          <p:cNvPr id="8" name="Right Arrow 7"/>
          <p:cNvSpPr/>
          <p:nvPr/>
        </p:nvSpPr>
        <p:spPr bwMode="auto">
          <a:xfrm rot="5400000">
            <a:off x="6777750" y="2438283"/>
            <a:ext cx="358619" cy="521725"/>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2</a:t>
            </a:r>
          </a:p>
        </p:txBody>
      </p:sp>
      <p:sp>
        <p:nvSpPr>
          <p:cNvPr id="13" name="Right Arrow 12"/>
          <p:cNvSpPr/>
          <p:nvPr/>
        </p:nvSpPr>
        <p:spPr bwMode="auto">
          <a:xfrm>
            <a:off x="4655820" y="1176020"/>
            <a:ext cx="822960" cy="421312"/>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1</a:t>
            </a:r>
          </a:p>
        </p:txBody>
      </p:sp>
      <p:sp>
        <p:nvSpPr>
          <p:cNvPr id="9" name="Down Arrow 8"/>
          <p:cNvSpPr/>
          <p:nvPr/>
        </p:nvSpPr>
        <p:spPr bwMode="auto">
          <a:xfrm rot="5400000">
            <a:off x="5061206" y="3683427"/>
            <a:ext cx="469387" cy="457200"/>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vert270" lIns="91440" tIns="45720" rIns="91440" bIns="45720" rtlCol="0" anchor="ctr"/>
          <a:lstStyle/>
          <a:p>
            <a:pPr algn="ctr" defTabSz="514350"/>
            <a:r>
              <a:rPr lang="en-US" sz="1400" dirty="0" smtClean="0">
                <a:solidFill>
                  <a:schemeClr val="bg1"/>
                </a:solidFill>
                <a:ea typeface="Arial" pitchFamily="-107" charset="0"/>
                <a:cs typeface="Arial" pitchFamily="-107" charset="0"/>
                <a:sym typeface="Arial" pitchFamily="-107" charset="0"/>
              </a:rPr>
              <a:t>3</a:t>
            </a:r>
          </a:p>
        </p:txBody>
      </p:sp>
      <p:sp>
        <p:nvSpPr>
          <p:cNvPr id="10" name="Rounded Rectangle 9"/>
          <p:cNvSpPr/>
          <p:nvPr/>
        </p:nvSpPr>
        <p:spPr bwMode="auto">
          <a:xfrm>
            <a:off x="7393940" y="1479222"/>
            <a:ext cx="899160" cy="23622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defTabSz="514350"/>
            <a:endParaRPr lang="en-US" sz="1400" dirty="0" err="1" smtClean="0">
              <a:solidFill>
                <a:schemeClr val="bg1"/>
              </a:solidFill>
              <a:ea typeface="Arial" pitchFamily="-107" charset="0"/>
              <a:cs typeface="Arial" pitchFamily="-107" charset="0"/>
              <a:sym typeface="Arial" pitchFamily="-107" charset="0"/>
            </a:endParaRPr>
          </a:p>
        </p:txBody>
      </p:sp>
      <p:sp>
        <p:nvSpPr>
          <p:cNvPr id="2" name="Slide Number Placeholder 1"/>
          <p:cNvSpPr>
            <a:spLocks noGrp="1"/>
          </p:cNvSpPr>
          <p:nvPr>
            <p:ph type="sldNum" sz="quarter" idx="4294967295"/>
          </p:nvPr>
        </p:nvSpPr>
        <p:spPr>
          <a:xfrm>
            <a:off x="8409709" y="4884989"/>
            <a:ext cx="359666" cy="274637"/>
          </a:xfrm>
          <a:prstGeom prst="rect">
            <a:avLst/>
          </a:prstGeom>
        </p:spPr>
        <p:txBody>
          <a:bodyPr/>
          <a:lstStyle/>
          <a:p>
            <a:fld id="{96A97DD0-5BE7-4856-A2A9-C42C6688E607}" type="slidenum">
              <a:rPr lang="en-US" smtClean="0"/>
              <a:pPr/>
              <a:t>8</a:t>
            </a:fld>
            <a:endParaRPr lang="en-US" dirty="0"/>
          </a:p>
        </p:txBody>
      </p:sp>
    </p:spTree>
    <p:extLst>
      <p:ext uri="{BB962C8B-B14F-4D97-AF65-F5344CB8AC3E}">
        <p14:creationId xmlns:p14="http://schemas.microsoft.com/office/powerpoint/2010/main" val="18460051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solidFill>
            <a:schemeClr val="bg1">
              <a:lumMod val="75000"/>
            </a:schemeClr>
          </a:solidFill>
        </p:spPr>
        <p:txBody>
          <a:bodyPr/>
          <a:lstStyle/>
          <a:p>
            <a:pPr marL="1785" indent="0">
              <a:spcBef>
                <a:spcPts val="0"/>
              </a:spcBef>
              <a:buNone/>
            </a:pPr>
            <a:r>
              <a:rPr lang="fr-FR" sz="800" dirty="0" smtClean="0">
                <a:latin typeface="Courier New" panose="02070309020205020404" pitchFamily="49" charset="0"/>
                <a:cs typeface="Courier New" panose="02070309020205020404" pitchFamily="49" charset="0"/>
              </a:rPr>
              <a:t>module-1</a:t>
            </a:r>
            <a:r>
              <a:rPr lang="fr-FR" sz="800" dirty="0">
                <a:latin typeface="Courier New" panose="02070309020205020404" pitchFamily="49" charset="0"/>
                <a:cs typeface="Courier New" panose="02070309020205020404" pitchFamily="49" charset="0"/>
              </a:rPr>
              <a:t># </a:t>
            </a:r>
            <a:r>
              <a:rPr lang="fr-FR" sz="1400" b="1" dirty="0">
                <a:solidFill>
                  <a:srgbClr val="FF0000"/>
                </a:solidFill>
                <a:latin typeface="Courier New" panose="02070309020205020404" pitchFamily="49" charset="0"/>
                <a:cs typeface="Courier New" panose="02070309020205020404" pitchFamily="49" charset="0"/>
              </a:rPr>
              <a:t>show system </a:t>
            </a:r>
            <a:r>
              <a:rPr lang="fr-FR" sz="1400" b="1" dirty="0" err="1">
                <a:solidFill>
                  <a:srgbClr val="FF0000"/>
                </a:solidFill>
                <a:latin typeface="Courier New" panose="02070309020205020404" pitchFamily="49" charset="0"/>
                <a:cs typeface="Courier New" panose="02070309020205020404" pitchFamily="49" charset="0"/>
              </a:rPr>
              <a:t>internal</a:t>
            </a:r>
            <a:r>
              <a:rPr lang="fr-FR" sz="1400" b="1" dirty="0">
                <a:solidFill>
                  <a:srgbClr val="FF0000"/>
                </a:solidFill>
                <a:latin typeface="Courier New" panose="02070309020205020404" pitchFamily="49" charset="0"/>
                <a:cs typeface="Courier New" panose="02070309020205020404" pitchFamily="49" charset="0"/>
              </a:rPr>
              <a:t> </a:t>
            </a:r>
            <a:r>
              <a:rPr lang="fr-FR" sz="1400" b="1" dirty="0" err="1">
                <a:solidFill>
                  <a:srgbClr val="FF0000"/>
                </a:solidFill>
                <a:latin typeface="Courier New" panose="02070309020205020404" pitchFamily="49" charset="0"/>
                <a:cs typeface="Courier New" panose="02070309020205020404" pitchFamily="49" charset="0"/>
              </a:rPr>
              <a:t>eltmc</a:t>
            </a:r>
            <a:r>
              <a:rPr lang="fr-FR" sz="1400" b="1" dirty="0">
                <a:solidFill>
                  <a:srgbClr val="FF0000"/>
                </a:solidFill>
                <a:latin typeface="Courier New" panose="02070309020205020404" pitchFamily="49" charset="0"/>
                <a:cs typeface="Courier New" panose="02070309020205020404" pitchFamily="49" charset="0"/>
              </a:rPr>
              <a:t> info interface </a:t>
            </a:r>
            <a:r>
              <a:rPr lang="fr-FR" sz="1400" b="1" dirty="0" err="1">
                <a:solidFill>
                  <a:srgbClr val="FF0000"/>
                </a:solidFill>
                <a:latin typeface="Courier New" panose="02070309020205020404" pitchFamily="49" charset="0"/>
                <a:cs typeface="Courier New" panose="02070309020205020404" pitchFamily="49" charset="0"/>
              </a:rPr>
              <a:t>ethernet</a:t>
            </a:r>
            <a:r>
              <a:rPr lang="fr-FR" sz="1400" b="1" dirty="0">
                <a:solidFill>
                  <a:srgbClr val="FF0000"/>
                </a:solidFill>
                <a:latin typeface="Courier New" panose="02070309020205020404" pitchFamily="49" charset="0"/>
                <a:cs typeface="Courier New" panose="02070309020205020404" pitchFamily="49" charset="0"/>
              </a:rPr>
              <a:t> 1/33</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IfInfo</a:t>
            </a:r>
            <a:r>
              <a:rPr lang="fr-FR" sz="800" dirty="0">
                <a:latin typeface="Courier New" panose="02070309020205020404" pitchFamily="49" charset="0"/>
                <a:cs typeface="Courier New" panose="02070309020205020404" pitchFamily="49" charset="0"/>
              </a:rPr>
              <a:t>:</a:t>
            </a:r>
          </a:p>
          <a:p>
            <a:pPr marL="1785" indent="0">
              <a:spcBef>
                <a:spcPts val="0"/>
              </a:spcBef>
              <a:buNone/>
            </a:pPr>
            <a:r>
              <a:rPr lang="fr-FR" sz="800" dirty="0">
                <a:latin typeface="Courier New" panose="02070309020205020404" pitchFamily="49" charset="0"/>
                <a:cs typeface="Courier New" panose="02070309020205020404" pitchFamily="49" charset="0"/>
              </a:rPr>
              <a:t>           interface:   Ethernet1/33   :::         </a:t>
            </a:r>
            <a:r>
              <a:rPr lang="fr-FR" sz="800" dirty="0" err="1">
                <a:latin typeface="Courier New" panose="02070309020205020404" pitchFamily="49" charset="0"/>
                <a:cs typeface="Courier New" panose="02070309020205020404" pitchFamily="49" charset="0"/>
              </a:rPr>
              <a:t>ifindex</a:t>
            </a:r>
            <a:r>
              <a:rPr lang="fr-FR" sz="800" dirty="0">
                <a:latin typeface="Courier New" panose="02070309020205020404" pitchFamily="49" charset="0"/>
                <a:cs typeface="Courier New" panose="02070309020205020404" pitchFamily="49" charset="0"/>
              </a:rPr>
              <a:t>:      436338688</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iod</a:t>
            </a:r>
            <a:r>
              <a:rPr lang="fr-FR" sz="800" dirty="0">
                <a:latin typeface="Courier New" panose="02070309020205020404" pitchFamily="49" charset="0"/>
                <a:cs typeface="Courier New" panose="02070309020205020404" pitchFamily="49" charset="0"/>
              </a:rPr>
              <a:t>:             37   :::           state:             up</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Mod</a:t>
            </a:r>
            <a:r>
              <a:rPr lang="fr-FR" sz="800" dirty="0">
                <a:latin typeface="Courier New" panose="02070309020205020404" pitchFamily="49" charset="0"/>
                <a:cs typeface="Courier New" panose="02070309020205020404" pitchFamily="49" charset="0"/>
              </a:rPr>
              <a:t>:              0   :::            Port:             33</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port_layer</a:t>
            </a:r>
            <a:r>
              <a:rPr lang="fr-FR" sz="800" dirty="0">
                <a:solidFill>
                  <a:srgbClr val="FF0000"/>
                </a:solidFill>
                <a:latin typeface="Courier New" panose="02070309020205020404" pitchFamily="49" charset="0"/>
                <a:cs typeface="Courier New" panose="02070309020205020404" pitchFamily="49" charset="0"/>
              </a:rPr>
              <a:t>:             L2   </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fabric_port</a:t>
            </a:r>
            <a:r>
              <a:rPr lang="fr-FR" sz="800" dirty="0">
                <a:latin typeface="Courier New" panose="02070309020205020404" pitchFamily="49" charset="0"/>
                <a:cs typeface="Courier New" panose="02070309020205020404" pitchFamily="49" charset="0"/>
              </a:rPr>
              <a:t>:              0</a:t>
            </a:r>
          </a:p>
          <a:p>
            <a:pPr marL="1785" indent="0">
              <a:spcBef>
                <a:spcPts val="0"/>
              </a:spcBef>
              <a:buNone/>
            </a:pPr>
            <a:r>
              <a:rPr lang="fr-FR" sz="800" dirty="0">
                <a:solidFill>
                  <a:srgbClr val="FF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port_mode</a:t>
            </a:r>
            <a:r>
              <a:rPr lang="fr-FR" sz="800" dirty="0">
                <a:solidFill>
                  <a:srgbClr val="FF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trunk</a:t>
            </a:r>
            <a:r>
              <a:rPr lang="fr-FR" sz="800" dirty="0">
                <a:solidFill>
                  <a:srgbClr val="FF0000"/>
                </a:solidFill>
                <a:latin typeface="Courier New" panose="02070309020205020404" pitchFamily="49" charset="0"/>
                <a:cs typeface="Courier New" panose="02070309020205020404" pitchFamily="49" charset="0"/>
              </a:rPr>
              <a:t>   </a:t>
            </a: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native_vlan_id</a:t>
            </a:r>
            <a:r>
              <a:rPr lang="fr-FR" sz="800" dirty="0">
                <a:latin typeface="Courier New" panose="02070309020205020404" pitchFamily="49" charset="0"/>
                <a:cs typeface="Courier New" panose="02070309020205020404" pitchFamily="49" charset="0"/>
              </a:rPr>
              <a:t>:             29</a:t>
            </a:r>
          </a:p>
          <a:p>
            <a:pPr marL="1785" indent="0">
              <a:spcBef>
                <a:spcPts val="0"/>
              </a:spcBef>
              <a:buNone/>
            </a:pPr>
            <a:r>
              <a:rPr lang="fr-FR" sz="800" dirty="0">
                <a:latin typeface="Courier New" panose="02070309020205020404" pitchFamily="49" charset="0"/>
                <a:cs typeface="Courier New" panose="02070309020205020404" pitchFamily="49" charset="0"/>
              </a:rPr>
              <a:t>               speed:          10000</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Storm Ctrl Info:</a:t>
            </a:r>
          </a:p>
          <a:p>
            <a:pPr marL="1785" indent="0">
              <a:spcBef>
                <a:spcPts val="0"/>
              </a:spcBef>
              <a:buNone/>
            </a:pPr>
            <a:r>
              <a:rPr lang="fr-FR" sz="800" dirty="0">
                <a:latin typeface="Courier New" panose="02070309020205020404" pitchFamily="49" charset="0"/>
                <a:cs typeface="Courier New" panose="02070309020205020404" pitchFamily="49" charset="0"/>
              </a:rPr>
              <a:t>                Type:        Percent</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Stm_rate</a:t>
            </a:r>
            <a:r>
              <a:rPr lang="fr-FR" sz="800" dirty="0">
                <a:latin typeface="Courier New" panose="02070309020205020404" pitchFamily="49" charset="0"/>
                <a:cs typeface="Courier New" panose="02070309020205020404" pitchFamily="49" charset="0"/>
              </a:rPr>
              <a:t>:     100.000000   :::       </a:t>
            </a:r>
            <a:r>
              <a:rPr lang="fr-FR" sz="800" dirty="0" err="1">
                <a:latin typeface="Courier New" panose="02070309020205020404" pitchFamily="49" charset="0"/>
                <a:cs typeface="Courier New" panose="02070309020205020404" pitchFamily="49" charset="0"/>
              </a:rPr>
              <a:t>Stm_burst</a:t>
            </a:r>
            <a:r>
              <a:rPr lang="fr-FR" sz="800" dirty="0">
                <a:latin typeface="Courier New" panose="02070309020205020404" pitchFamily="49" charset="0"/>
                <a:cs typeface="Courier New" panose="02070309020205020404" pitchFamily="49" charset="0"/>
              </a:rPr>
              <a:t>:     100.000000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Stm_rate</a:t>
            </a:r>
            <a:r>
              <a:rPr lang="fr-FR" sz="800" dirty="0">
                <a:latin typeface="Courier New" panose="02070309020205020404" pitchFamily="49" charset="0"/>
                <a:cs typeface="Courier New" panose="02070309020205020404" pitchFamily="49" charset="0"/>
              </a:rPr>
              <a:t>(Mbps):   10000.000000   ::: </a:t>
            </a:r>
            <a:r>
              <a:rPr lang="fr-FR" sz="800" dirty="0" err="1">
                <a:latin typeface="Courier New" panose="02070309020205020404" pitchFamily="49" charset="0"/>
                <a:cs typeface="Courier New" panose="02070309020205020404" pitchFamily="49" charset="0"/>
              </a:rPr>
              <a:t>Stm_burst</a:t>
            </a:r>
            <a:r>
              <a:rPr lang="fr-FR" sz="800" dirty="0">
                <a:latin typeface="Courier New" panose="02070309020205020404" pitchFamily="49" charset="0"/>
                <a:cs typeface="Courier New" panose="02070309020205020404" pitchFamily="49" charset="0"/>
              </a:rPr>
              <a:t>(Mbps):   10000.000000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Stm_rate</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toks</a:t>
            </a:r>
            <a:r>
              <a:rPr lang="fr-FR" sz="800" dirty="0">
                <a:latin typeface="Courier New" panose="02070309020205020404" pitchFamily="49" charset="0"/>
                <a:cs typeface="Courier New" panose="02070309020205020404" pitchFamily="49" charset="0"/>
              </a:rPr>
              <a:t>):           6250   ::: </a:t>
            </a:r>
            <a:r>
              <a:rPr lang="fr-FR" sz="800" dirty="0" err="1">
                <a:latin typeface="Courier New" panose="02070309020205020404" pitchFamily="49" charset="0"/>
                <a:cs typeface="Courier New" panose="02070309020205020404" pitchFamily="49" charset="0"/>
              </a:rPr>
              <a:t>Stm_burst</a:t>
            </a:r>
            <a:r>
              <a:rPr lang="fr-FR" sz="800" dirty="0">
                <a:latin typeface="Courier New" panose="02070309020205020404" pitchFamily="49" charset="0"/>
                <a:cs typeface="Courier New" panose="02070309020205020404" pitchFamily="49" charset="0"/>
              </a:rPr>
              <a:t>(</a:t>
            </a:r>
            <a:r>
              <a:rPr lang="fr-FR" sz="800" dirty="0" err="1">
                <a:latin typeface="Courier New" panose="02070309020205020404" pitchFamily="49" charset="0"/>
                <a:cs typeface="Courier New" panose="02070309020205020404" pitchFamily="49" charset="0"/>
              </a:rPr>
              <a:t>toks</a:t>
            </a:r>
            <a:r>
              <a:rPr lang="fr-FR" sz="800" dirty="0">
                <a:latin typeface="Courier New" panose="02070309020205020404" pitchFamily="49" charset="0"/>
                <a:cs typeface="Courier New" panose="02070309020205020404" pitchFamily="49" charset="0"/>
              </a:rPr>
              <a:t>):          65535</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Stm_Pol_Apply</a:t>
            </a:r>
            <a:r>
              <a:rPr lang="fr-FR" sz="800" dirty="0">
                <a:latin typeface="Courier New" panose="02070309020205020404" pitchFamily="49" charset="0"/>
                <a:cs typeface="Courier New" panose="02070309020205020404" pitchFamily="49" charset="0"/>
              </a:rPr>
              <a:t>:              0</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xlate_l2_classid_unset:              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b="1" dirty="0">
                <a:solidFill>
                  <a:srgbClr val="FF0000"/>
                </a:solidFill>
                <a:latin typeface="Courier New" panose="02070309020205020404" pitchFamily="49" charset="0"/>
                <a:cs typeface="Courier New" panose="02070309020205020404" pitchFamily="49" charset="0"/>
              </a:rPr>
              <a:t>vlan_bmp:17-19,25,28-29,35,42-43</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vlan_bmp_count</a:t>
            </a:r>
            <a:r>
              <a:rPr lang="fr-FR" sz="800" dirty="0">
                <a:latin typeface="Courier New" panose="02070309020205020404" pitchFamily="49" charset="0"/>
                <a:cs typeface="Courier New" panose="02070309020205020404" pitchFamily="49" charset="0"/>
              </a:rPr>
              <a:t>:              9</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b="1" dirty="0">
                <a:solidFill>
                  <a:srgbClr val="FF0000"/>
                </a:solidFill>
                <a:latin typeface="Courier New" panose="02070309020205020404" pitchFamily="49" charset="0"/>
                <a:cs typeface="Courier New" panose="02070309020205020404" pitchFamily="49" charset="0"/>
              </a:rPr>
              <a:t>acc_vlan_bmp:2033,2051,2091,2101,2145,2200</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acc_vlan_bmp_count</a:t>
            </a:r>
            <a:r>
              <a:rPr lang="fr-FR" sz="800" dirty="0">
                <a:latin typeface="Courier New" panose="02070309020205020404" pitchFamily="49" charset="0"/>
                <a:cs typeface="Courier New" panose="02070309020205020404" pitchFamily="49" charset="0"/>
              </a:rPr>
              <a:t>:              6</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NorthStar</a:t>
            </a:r>
            <a:r>
              <a:rPr lang="fr-FR" sz="800" dirty="0">
                <a:latin typeface="Courier New" panose="02070309020205020404" pitchFamily="49" charset="0"/>
                <a:cs typeface="Courier New" panose="02070309020205020404" pitchFamily="49" charset="0"/>
              </a:rPr>
              <a:t> Info:</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pc_mbr_idx</a:t>
            </a:r>
            <a:r>
              <a:rPr lang="fr-FR" sz="800" dirty="0">
                <a:latin typeface="Courier New" panose="02070309020205020404" pitchFamily="49" charset="0"/>
                <a:cs typeface="Courier New" panose="02070309020205020404" pitchFamily="49" charset="0"/>
              </a:rPr>
              <a:t>:             14   ::: </a:t>
            </a:r>
            <a:r>
              <a:rPr lang="fr-FR" sz="800" dirty="0" err="1">
                <a:latin typeface="Courier New" panose="02070309020205020404" pitchFamily="49" charset="0"/>
                <a:cs typeface="Courier New" panose="02070309020205020404" pitchFamily="49" charset="0"/>
              </a:rPr>
              <a:t>dest_learn_port</a:t>
            </a:r>
            <a:r>
              <a:rPr lang="fr-FR" sz="800" dirty="0">
                <a:latin typeface="Courier New" panose="02070309020205020404" pitchFamily="49" charset="0"/>
                <a:cs typeface="Courier New" panose="02070309020205020404" pitchFamily="49" charset="0"/>
              </a:rPr>
              <a:t>:             15</a:t>
            </a:r>
          </a:p>
          <a:p>
            <a:pPr marL="1785" indent="0">
              <a:spcBef>
                <a:spcPts val="0"/>
              </a:spcBef>
              <a:buNone/>
            </a:pPr>
            <a:r>
              <a:rPr lang="fr-FR" sz="800" dirty="0">
                <a:latin typeface="Courier New" panose="02070309020205020404" pitchFamily="49" charset="0"/>
                <a:cs typeface="Courier New" panose="02070309020205020404" pitchFamily="49" charset="0"/>
              </a:rPr>
              <a:t>      </a:t>
            </a:r>
            <a:r>
              <a:rPr lang="fr-FR" sz="800" dirty="0" err="1">
                <a:latin typeface="Courier New" panose="02070309020205020404" pitchFamily="49" charset="0"/>
                <a:cs typeface="Courier New" panose="02070309020205020404" pitchFamily="49" charset="0"/>
              </a:rPr>
              <a:t>dest_encap_idx</a:t>
            </a:r>
            <a:r>
              <a:rPr lang="fr-FR" sz="800" dirty="0">
                <a:latin typeface="Courier New" panose="02070309020205020404" pitchFamily="49" charset="0"/>
                <a:cs typeface="Courier New" panose="02070309020205020404" pitchFamily="49" charset="0"/>
              </a:rPr>
              <a:t>:             54</a:t>
            </a:r>
          </a:p>
          <a:p>
            <a:pPr marL="1785" indent="0">
              <a:spcBef>
                <a:spcPts val="0"/>
              </a:spcBef>
              <a:buNone/>
            </a:pPr>
            <a:endParaRPr lang="fr-FR" sz="800" dirty="0">
              <a:latin typeface="Courier New" panose="02070309020205020404" pitchFamily="49" charset="0"/>
              <a:cs typeface="Courier New" panose="02070309020205020404" pitchFamily="49" charset="0"/>
            </a:endParaRPr>
          </a:p>
          <a:p>
            <a:pPr marL="1785" indent="0">
              <a:spcBef>
                <a:spcPts val="0"/>
              </a:spcBef>
              <a:buNone/>
            </a:pPr>
            <a:endParaRPr lang="fr-FR" sz="800"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p:txBody>
          <a:bodyPr/>
          <a:lstStyle/>
          <a:p>
            <a:r>
              <a:rPr lang="fr-FR" dirty="0" smtClean="0"/>
              <a:t>ELTMC for L2 interface</a:t>
            </a:r>
            <a:endParaRPr lang="fr-FR" dirty="0"/>
          </a:p>
        </p:txBody>
      </p:sp>
      <p:sp>
        <p:nvSpPr>
          <p:cNvPr id="4" name="TextBox 3"/>
          <p:cNvSpPr txBox="1"/>
          <p:nvPr/>
        </p:nvSpPr>
        <p:spPr>
          <a:xfrm>
            <a:off x="3352800" y="4400550"/>
            <a:ext cx="5125350" cy="612475"/>
          </a:xfrm>
          <a:prstGeom prst="rect">
            <a:avLst/>
          </a:prstGeom>
          <a:solidFill>
            <a:srgbClr val="FFFFCC"/>
          </a:solidFill>
        </p:spPr>
        <p:txBody>
          <a:bodyPr wrap="square" rtlCol="0">
            <a:spAutoFit/>
          </a:bodyPr>
          <a:lstStyle/>
          <a:p>
            <a:pPr>
              <a:lnSpc>
                <a:spcPct val="90000"/>
              </a:lnSpc>
              <a:spcBef>
                <a:spcPts val="600"/>
              </a:spcBef>
            </a:pPr>
            <a:r>
              <a:rPr lang="fr-FR" sz="1600" dirty="0" err="1" smtClean="0">
                <a:solidFill>
                  <a:srgbClr val="000000"/>
                </a:solidFill>
              </a:rPr>
              <a:t>Vlan_bmp</a:t>
            </a:r>
            <a:r>
              <a:rPr lang="fr-FR" sz="1600" dirty="0" smtClean="0">
                <a:solidFill>
                  <a:srgbClr val="000000"/>
                </a:solidFill>
              </a:rPr>
              <a:t> =  PI_VLAN</a:t>
            </a:r>
          </a:p>
          <a:p>
            <a:pPr>
              <a:lnSpc>
                <a:spcPct val="90000"/>
              </a:lnSpc>
              <a:spcBef>
                <a:spcPts val="600"/>
              </a:spcBef>
            </a:pPr>
            <a:r>
              <a:rPr lang="fr-FR" sz="1600" dirty="0" err="1" smtClean="0">
                <a:solidFill>
                  <a:srgbClr val="000000"/>
                </a:solidFill>
              </a:rPr>
              <a:t>Acc_vlan_bmp</a:t>
            </a:r>
            <a:r>
              <a:rPr lang="fr-FR" sz="1600" dirty="0" smtClean="0">
                <a:solidFill>
                  <a:srgbClr val="000000"/>
                </a:solidFill>
              </a:rPr>
              <a:t> == </a:t>
            </a:r>
            <a:r>
              <a:rPr lang="fr-FR" sz="1600" dirty="0" err="1" smtClean="0">
                <a:solidFill>
                  <a:srgbClr val="000000"/>
                </a:solidFill>
              </a:rPr>
              <a:t>encap</a:t>
            </a:r>
            <a:r>
              <a:rPr lang="fr-FR" sz="1600" dirty="0" smtClean="0">
                <a:solidFill>
                  <a:srgbClr val="000000"/>
                </a:solidFill>
              </a:rPr>
              <a:t> vlan on </a:t>
            </a:r>
            <a:r>
              <a:rPr lang="fr-FR" sz="1600" dirty="0" err="1" smtClean="0">
                <a:solidFill>
                  <a:srgbClr val="000000"/>
                </a:solidFill>
              </a:rPr>
              <a:t>that</a:t>
            </a:r>
            <a:r>
              <a:rPr lang="fr-FR" sz="1600" dirty="0" smtClean="0">
                <a:solidFill>
                  <a:srgbClr val="000000"/>
                </a:solidFill>
              </a:rPr>
              <a:t> port</a:t>
            </a:r>
          </a:p>
        </p:txBody>
      </p:sp>
    </p:spTree>
    <p:extLst>
      <p:ext uri="{BB962C8B-B14F-4D97-AF65-F5344CB8AC3E}">
        <p14:creationId xmlns:p14="http://schemas.microsoft.com/office/powerpoint/2010/main" val="2911562033"/>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fontAlgn="auto" hangingPunct="1">
              <a:spcAft>
                <a:spcPts val="0"/>
              </a:spcAft>
              <a:defRPr/>
            </a:pPr>
            <a:r>
              <a:rPr lang="en-US" dirty="0" smtClean="0">
                <a:solidFill>
                  <a:srgbClr val="000000"/>
                </a:solidFill>
                <a:ea typeface="+mj-ea"/>
                <a:cs typeface="+mj-cs"/>
              </a:rPr>
              <a:t>ELTM/ELTMC</a:t>
            </a:r>
            <a:r>
              <a:rPr lang="en-US" dirty="0" smtClean="0">
                <a:ea typeface="+mj-ea"/>
                <a:cs typeface="+mj-cs"/>
              </a:rPr>
              <a:t> for loopback – TEP</a:t>
            </a:r>
            <a:endParaRPr dirty="0" smtClean="0">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470095376"/>
              </p:ext>
            </p:extLst>
          </p:nvPr>
        </p:nvGraphicFramePr>
        <p:xfrm>
          <a:off x="304800" y="1177647"/>
          <a:ext cx="4469345" cy="2352675"/>
        </p:xfrm>
        <a:graphic>
          <a:graphicData uri="http://schemas.openxmlformats.org/presentationml/2006/ole">
            <mc:AlternateContent xmlns:mc="http://schemas.openxmlformats.org/markup-compatibility/2006">
              <mc:Choice xmlns:v="urn:schemas-microsoft-com:vml" Requires="v">
                <p:oleObj spid="_x0000_s7177"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7647"/>
                        <a:ext cx="4469345" cy="2352675"/>
                      </a:xfrm>
                      <a:prstGeom prst="rect">
                        <a:avLst/>
                      </a:prstGeom>
                      <a:noFill/>
                      <a:ln>
                        <a:noFill/>
                      </a:ln>
                    </p:spPr>
                  </p:pic>
                </p:oleObj>
              </mc:Fallback>
            </mc:AlternateContent>
          </a:graphicData>
        </a:graphic>
      </p:graphicFrame>
      <p:sp>
        <p:nvSpPr>
          <p:cNvPr id="5" name="TextBox 4"/>
          <p:cNvSpPr txBox="1"/>
          <p:nvPr/>
        </p:nvSpPr>
        <p:spPr>
          <a:xfrm>
            <a:off x="4950775" y="971550"/>
            <a:ext cx="3962400" cy="834074"/>
          </a:xfrm>
          <a:prstGeom prst="rect">
            <a:avLst/>
          </a:prstGeom>
          <a:noFill/>
        </p:spPr>
        <p:txBody>
          <a:bodyPr wrap="square" rtlCol="0">
            <a:spAutoFit/>
          </a:bodyPr>
          <a:lstStyle/>
          <a:p>
            <a:pPr>
              <a:lnSpc>
                <a:spcPct val="90000"/>
              </a:lnSpc>
              <a:spcBef>
                <a:spcPts val="600"/>
              </a:spcBef>
            </a:pPr>
            <a:r>
              <a:rPr lang="fr-FR" sz="1600" dirty="0" err="1" smtClean="0">
                <a:solidFill>
                  <a:srgbClr val="000000"/>
                </a:solidFill>
              </a:rPr>
              <a:t>Remember</a:t>
            </a:r>
            <a:r>
              <a:rPr lang="fr-FR" sz="1600" dirty="0" smtClean="0">
                <a:solidFill>
                  <a:srgbClr val="000000"/>
                </a:solidFill>
              </a:rPr>
              <a:t> </a:t>
            </a:r>
            <a:r>
              <a:rPr lang="fr-FR" sz="1600" dirty="0" err="1" smtClean="0">
                <a:solidFill>
                  <a:srgbClr val="000000"/>
                </a:solidFill>
              </a:rPr>
              <a:t>also</a:t>
            </a:r>
            <a:r>
              <a:rPr lang="fr-FR" sz="1600" dirty="0" smtClean="0">
                <a:solidFill>
                  <a:srgbClr val="000000"/>
                </a:solidFill>
              </a:rPr>
              <a:t> : </a:t>
            </a:r>
          </a:p>
          <a:p>
            <a:pPr>
              <a:lnSpc>
                <a:spcPct val="90000"/>
              </a:lnSpc>
              <a:spcBef>
                <a:spcPts val="600"/>
              </a:spcBef>
            </a:pPr>
            <a:r>
              <a:rPr lang="fr-FR" sz="1600" dirty="0" smtClean="0">
                <a:solidFill>
                  <a:srgbClr val="000000"/>
                </a:solidFill>
              </a:rPr>
              <a:t>Configure ports, Port-</a:t>
            </a:r>
            <a:r>
              <a:rPr lang="fr-FR" sz="1600" dirty="0" err="1" smtClean="0">
                <a:solidFill>
                  <a:srgbClr val="000000"/>
                </a:solidFill>
              </a:rPr>
              <a:t>channel</a:t>
            </a:r>
            <a:r>
              <a:rPr lang="fr-FR" sz="1600" dirty="0" smtClean="0">
                <a:solidFill>
                  <a:srgbClr val="000000"/>
                </a:solidFill>
              </a:rPr>
              <a:t>, VPC , VTEP tunnel, VRF, </a:t>
            </a:r>
            <a:r>
              <a:rPr lang="fr-FR" sz="1600" b="1" dirty="0" smtClean="0">
                <a:solidFill>
                  <a:srgbClr val="FF0000"/>
                </a:solidFill>
              </a:rPr>
              <a:t>SVI</a:t>
            </a:r>
            <a:r>
              <a:rPr lang="fr-FR" sz="1600" dirty="0" smtClean="0">
                <a:solidFill>
                  <a:srgbClr val="000000"/>
                </a:solidFill>
              </a:rPr>
              <a:t>, </a:t>
            </a:r>
          </a:p>
        </p:txBody>
      </p:sp>
      <p:sp>
        <p:nvSpPr>
          <p:cNvPr id="6" name="TextBox 5"/>
          <p:cNvSpPr txBox="1"/>
          <p:nvPr/>
        </p:nvSpPr>
        <p:spPr>
          <a:xfrm>
            <a:off x="4950775" y="2114550"/>
            <a:ext cx="3839513" cy="2831544"/>
          </a:xfrm>
          <a:prstGeom prst="rect">
            <a:avLst/>
          </a:prstGeom>
          <a:solidFill>
            <a:schemeClr val="bg1">
              <a:lumMod val="85000"/>
            </a:schemeClr>
          </a:solidFill>
        </p:spPr>
        <p:txBody>
          <a:bodyPr wrap="none" rtlCol="0">
            <a:spAutoFit/>
          </a:bodyPr>
          <a:lstStyle/>
          <a:p>
            <a:pPr>
              <a:lnSpc>
                <a:spcPct val="90000"/>
              </a:lnSpc>
              <a:spcBef>
                <a:spcPts val="600"/>
              </a:spcBef>
            </a:pPr>
            <a:r>
              <a:rPr lang="en-US" sz="800" b="1" dirty="0" smtClean="0">
                <a:solidFill>
                  <a:srgbClr val="000000"/>
                </a:solidFill>
                <a:latin typeface="Courier New" panose="02070309020205020404" pitchFamily="49" charset="0"/>
                <a:cs typeface="Courier New" panose="02070309020205020404" pitchFamily="49" charset="0"/>
              </a:rPr>
              <a:t>module-1</a:t>
            </a:r>
            <a:r>
              <a:rPr lang="en-US" sz="800" b="1" dirty="0">
                <a:solidFill>
                  <a:srgbClr val="000000"/>
                </a:solidFill>
                <a:latin typeface="Courier New" panose="02070309020205020404" pitchFamily="49" charset="0"/>
                <a:cs typeface="Courier New" panose="02070309020205020404" pitchFamily="49" charset="0"/>
              </a:rPr>
              <a:t>#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smtClean="0">
                <a:solidFill>
                  <a:srgbClr val="000000"/>
                </a:solidFill>
                <a:latin typeface="Courier New" panose="02070309020205020404" pitchFamily="49" charset="0"/>
                <a:cs typeface="Courier New" panose="02070309020205020404" pitchFamily="49" charset="0"/>
              </a:rPr>
              <a:t>rmac_table</a:t>
            </a:r>
            <a:endParaRPr lang="en-US" sz="800" b="1" dirty="0" smtClean="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en-US" sz="800" b="1" dirty="0">
                <a:solidFill>
                  <a:srgbClr val="000000"/>
                </a:solidFill>
                <a:latin typeface="Courier New" panose="02070309020205020404" pitchFamily="49" charset="0"/>
                <a:cs typeface="Courier New" panose="02070309020205020404" pitchFamily="49" charset="0"/>
              </a:rPr>
              <a:t>module-1#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a:solidFill>
                  <a:srgbClr val="000000"/>
                </a:solidFill>
                <a:latin typeface="Courier New" panose="02070309020205020404" pitchFamily="49" charset="0"/>
                <a:cs typeface="Courier New" panose="02070309020205020404" pitchFamily="49" charset="0"/>
              </a:rPr>
              <a:t>vrf</a:t>
            </a:r>
            <a:r>
              <a:rPr lang="en-US" sz="800" b="1" dirty="0">
                <a:solidFill>
                  <a:srgbClr val="000000"/>
                </a:solidFill>
                <a:latin typeface="Courier New" panose="02070309020205020404" pitchFamily="49" charset="0"/>
                <a:cs typeface="Courier New" panose="02070309020205020404" pitchFamily="49" charset="0"/>
              </a:rPr>
              <a:t> </a:t>
            </a:r>
            <a:r>
              <a:rPr lang="en-US" sz="800" b="1" dirty="0" smtClean="0">
                <a:solidFill>
                  <a:srgbClr val="000000"/>
                </a:solidFill>
                <a:latin typeface="Courier New" panose="02070309020205020404" pitchFamily="49" charset="0"/>
                <a:cs typeface="Courier New" panose="02070309020205020404" pitchFamily="49" charset="0"/>
              </a:rPr>
              <a:t>[all | brief]</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module-1# show system </a:t>
            </a:r>
            <a:r>
              <a:rPr lang="fr-FR" sz="800" b="1" dirty="0" err="1">
                <a:solidFill>
                  <a:srgbClr val="000000"/>
                </a:solidFill>
                <a:latin typeface="Courier New" panose="02070309020205020404" pitchFamily="49" charset="0"/>
                <a:cs typeface="Courier New" panose="02070309020205020404" pitchFamily="49" charset="0"/>
              </a:rPr>
              <a:t>internal</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eltmc</a:t>
            </a:r>
            <a:r>
              <a:rPr lang="fr-FR" sz="800" b="1" dirty="0">
                <a:solidFill>
                  <a:srgbClr val="000000"/>
                </a:solidFill>
                <a:latin typeface="Courier New" panose="02070309020205020404" pitchFamily="49" charset="0"/>
                <a:cs typeface="Courier New" panose="02070309020205020404" pitchFamily="49" charset="0"/>
              </a:rPr>
              <a:t> info  interface ?</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all           Show information for all instances of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information for all </a:t>
            </a:r>
            <a:r>
              <a:rPr lang="fr-FR" sz="800" b="1" dirty="0" err="1">
                <a:solidFill>
                  <a:srgbClr val="000000"/>
                </a:solidFill>
                <a:latin typeface="Courier New" panose="02070309020205020404" pitchFamily="49" charset="0"/>
                <a:cs typeface="Courier New" panose="02070309020205020404" pitchFamily="49" charset="0"/>
              </a:rPr>
              <a:t>objects</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ethernet</a:t>
            </a:r>
            <a:r>
              <a:rPr lang="fr-FR" sz="800" dirty="0">
                <a:solidFill>
                  <a:srgbClr val="FF0000"/>
                </a:solidFill>
                <a:latin typeface="Courier New" panose="02070309020205020404" pitchFamily="49" charset="0"/>
                <a:cs typeface="Courier New" panose="02070309020205020404" pitchFamily="49" charset="0"/>
              </a:rPr>
              <a:t>      Ethernet IEEE 802.3z</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ifindex</a:t>
            </a:r>
            <a:r>
              <a:rPr lang="fr-FR" sz="800" b="1" dirty="0">
                <a:solidFill>
                  <a:srgbClr val="000000"/>
                </a:solidFill>
                <a:latin typeface="Courier New" panose="02070309020205020404" pitchFamily="49" charset="0"/>
                <a:cs typeface="Courier New" panose="02070309020205020404" pitchFamily="49" charset="0"/>
              </a:rPr>
              <a:t>       Interface index</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mti</a:t>
            </a:r>
            <a:r>
              <a:rPr lang="fr-FR" sz="800" b="1" dirty="0">
                <a:solidFill>
                  <a:srgbClr val="000000"/>
                </a:solidFill>
                <a:latin typeface="Courier New" panose="02070309020205020404" pitchFamily="49" charset="0"/>
                <a:cs typeface="Courier New" panose="02070309020205020404" pitchFamily="49" charset="0"/>
              </a:rPr>
              <a:t>           MVPN Tunnel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overlay       </a:t>
            </a:r>
            <a:r>
              <a:rPr lang="fr-FR" sz="800" b="1" dirty="0" err="1">
                <a:solidFill>
                  <a:srgbClr val="000000"/>
                </a:solidFill>
                <a:latin typeface="Courier New" panose="02070309020205020404" pitchFamily="49" charset="0"/>
                <a:cs typeface="Courier New" panose="02070309020205020404" pitchFamily="49" charset="0"/>
              </a:rPr>
              <a:t>Overlay</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port-</a:t>
            </a:r>
            <a:r>
              <a:rPr lang="fr-FR" sz="800" b="1" dirty="0" err="1">
                <a:solidFill>
                  <a:srgbClr val="000000"/>
                </a:solidFill>
                <a:latin typeface="Courier New" panose="02070309020205020404" pitchFamily="49" charset="0"/>
                <a:cs typeface="Courier New" panose="02070309020205020404" pitchFamily="49" charset="0"/>
              </a:rPr>
              <a:t>channel</a:t>
            </a:r>
            <a:r>
              <a:rPr lang="fr-FR" sz="800" b="1" dirty="0">
                <a:solidFill>
                  <a:srgbClr val="000000"/>
                </a:solidFill>
                <a:latin typeface="Courier New" panose="02070309020205020404" pitchFamily="49" charset="0"/>
                <a:cs typeface="Courier New" panose="02070309020205020404" pitchFamily="49" charset="0"/>
              </a:rPr>
              <a:t>  Port Channel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for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tunnel        </a:t>
            </a:r>
            <a:r>
              <a:rPr lang="fr-FR" sz="800" b="1" dirty="0" err="1">
                <a:solidFill>
                  <a:srgbClr val="000000"/>
                </a:solidFill>
                <a:latin typeface="Courier New" panose="02070309020205020404" pitchFamily="49" charset="0"/>
                <a:cs typeface="Courier New" panose="02070309020205020404" pitchFamily="49" charset="0"/>
              </a:rPr>
              <a:t>Tunnel</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a:latin typeface="Courier New" panose="02070309020205020404" pitchFamily="49" charset="0"/>
                <a:cs typeface="Courier New" panose="02070309020205020404" pitchFamily="49" charset="0"/>
              </a:rPr>
              <a:t>vlan          </a:t>
            </a:r>
            <a:r>
              <a:rPr lang="fr-FR" sz="800" dirty="0" err="1">
                <a:latin typeface="Courier New" panose="02070309020205020404" pitchFamily="49" charset="0"/>
                <a:cs typeface="Courier New" panose="02070309020205020404" pitchFamily="49" charset="0"/>
              </a:rPr>
              <a:t>Vlan</a:t>
            </a:r>
            <a:r>
              <a:rPr lang="fr-FR" sz="800" dirty="0">
                <a:latin typeface="Courier New" panose="02070309020205020404" pitchFamily="49" charset="0"/>
                <a:cs typeface="Courier New" panose="02070309020205020404" pitchFamily="49" charset="0"/>
              </a:rPr>
              <a:t> interface</a:t>
            </a:r>
          </a:p>
          <a:p>
            <a:pPr>
              <a:lnSpc>
                <a:spcPct val="90000"/>
              </a:lnSpc>
              <a:spcBef>
                <a:spcPts val="600"/>
              </a:spcBef>
            </a:pPr>
            <a:endParaRPr lang="fr-FR" sz="800" b="1" dirty="0" err="1" smtClean="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71797295"/>
      </p:ext>
    </p:extLst>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8556" y="1073150"/>
            <a:ext cx="8345488" cy="3930456"/>
          </a:xfrm>
          <a:solidFill>
            <a:schemeClr val="bg1">
              <a:lumMod val="85000"/>
            </a:schemeClr>
          </a:solidFill>
        </p:spPr>
        <p:txBody>
          <a:bodyPr/>
          <a:lstStyle/>
          <a:p>
            <a:pPr marL="1785" indent="0">
              <a:spcBef>
                <a:spcPts val="0"/>
              </a:spcBef>
              <a:buNone/>
            </a:pPr>
            <a:r>
              <a:rPr lang="fr-FR" sz="900" b="1" dirty="0">
                <a:latin typeface="Courier New" panose="02070309020205020404" pitchFamily="49" charset="0"/>
                <a:cs typeface="Courier New" panose="02070309020205020404" pitchFamily="49" charset="0"/>
              </a:rPr>
              <a:t>module-1# show system </a:t>
            </a:r>
            <a:r>
              <a:rPr lang="fr-FR" sz="900" b="1" dirty="0" err="1">
                <a:latin typeface="Courier New" panose="02070309020205020404" pitchFamily="49" charset="0"/>
                <a:cs typeface="Courier New" panose="02070309020205020404" pitchFamily="49" charset="0"/>
              </a:rPr>
              <a:t>internal</a:t>
            </a: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eltmc</a:t>
            </a:r>
            <a:r>
              <a:rPr lang="fr-FR" sz="900" b="1" dirty="0">
                <a:latin typeface="Courier New" panose="02070309020205020404" pitchFamily="49" charset="0"/>
                <a:cs typeface="Courier New" panose="02070309020205020404" pitchFamily="49" charset="0"/>
              </a:rPr>
              <a:t> info interface  all | </a:t>
            </a:r>
            <a:r>
              <a:rPr lang="fr-FR" sz="900" b="1" dirty="0" err="1">
                <a:latin typeface="Courier New" panose="02070309020205020404" pitchFamily="49" charset="0"/>
                <a:cs typeface="Courier New" panose="02070309020205020404" pitchFamily="49" charset="0"/>
              </a:rPr>
              <a:t>egrep</a:t>
            </a:r>
            <a:r>
              <a:rPr lang="fr-FR" sz="900" b="1" dirty="0">
                <a:latin typeface="Courier New" panose="02070309020205020404" pitchFamily="49" charset="0"/>
                <a:cs typeface="Courier New" panose="02070309020205020404" pitchFamily="49" charset="0"/>
              </a:rPr>
              <a:t>  -A 4 "</a:t>
            </a:r>
            <a:r>
              <a:rPr lang="fr-FR" sz="900" b="1" dirty="0" err="1">
                <a:latin typeface="Courier New" panose="02070309020205020404" pitchFamily="49" charset="0"/>
                <a:cs typeface="Courier New" panose="02070309020205020404" pitchFamily="49" charset="0"/>
              </a:rPr>
              <a:t>loopback</a:t>
            </a:r>
            <a:r>
              <a:rPr lang="fr-FR" sz="900" b="1" dirty="0">
                <a:latin typeface="Courier New" panose="02070309020205020404" pitchFamily="49" charset="0"/>
                <a:cs typeface="Courier New" panose="02070309020205020404" pitchFamily="49" charset="0"/>
              </a:rPr>
              <a:t>" | </a:t>
            </a:r>
            <a:r>
              <a:rPr lang="fr-FR" sz="900" b="1" dirty="0" err="1">
                <a:latin typeface="Courier New" panose="02070309020205020404" pitchFamily="49" charset="0"/>
                <a:cs typeface="Courier New" panose="02070309020205020404" pitchFamily="49" charset="0"/>
              </a:rPr>
              <a:t>egrep</a:t>
            </a:r>
            <a:r>
              <a:rPr lang="fr-FR" sz="900" b="1" dirty="0">
                <a:latin typeface="Courier New" panose="02070309020205020404" pitchFamily="49" charset="0"/>
                <a:cs typeface="Courier New" panose="02070309020205020404" pitchFamily="49" charset="0"/>
              </a:rPr>
              <a:t> -v </a:t>
            </a:r>
            <a:r>
              <a:rPr lang="fr-FR" sz="900" b="1" dirty="0" err="1">
                <a:latin typeface="Courier New" panose="02070309020205020404" pitchFamily="49" charset="0"/>
                <a:cs typeface="Courier New" panose="02070309020205020404" pitchFamily="49" charset="0"/>
              </a:rPr>
              <a:t>iod</a:t>
            </a: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loopback0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335544320</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overlay-1   :::              IP:      0xa002842</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latin typeface="Courier New" panose="02070309020205020404" pitchFamily="49" charset="0"/>
                <a:cs typeface="Courier New" panose="02070309020205020404" pitchFamily="49" charset="0"/>
              </a:rPr>
              <a:t>:     </a:t>
            </a:r>
            <a:r>
              <a:rPr lang="fr-FR" sz="900" b="1" dirty="0">
                <a:solidFill>
                  <a:srgbClr val="FF0000"/>
                </a:solidFill>
                <a:latin typeface="Courier New" panose="02070309020205020404" pitchFamily="49" charset="0"/>
                <a:cs typeface="Courier New" panose="02070309020205020404" pitchFamily="49" charset="0"/>
              </a:rPr>
              <a:t>10.0.40.66 </a:t>
            </a:r>
            <a:r>
              <a:rPr lang="fr-FR" sz="900" b="1" dirty="0">
                <a:latin typeface="Courier New" panose="02070309020205020404" pitchFamily="49" charset="0"/>
                <a:cs typeface="Courier New" panose="02070309020205020404" pitchFamily="49" charset="0"/>
              </a:rPr>
              <a:t>  :::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0x1</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a:t>
            </a: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loopback1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335544321</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mgmt:inb</a:t>
            </a:r>
            <a:r>
              <a:rPr lang="fr-FR" sz="900" b="1" dirty="0">
                <a:latin typeface="Courier New" panose="02070309020205020404" pitchFamily="49" charset="0"/>
                <a:cs typeface="Courier New" panose="02070309020205020404" pitchFamily="49" charset="0"/>
              </a:rPr>
              <a:t>   :::              IP:      0x1010103</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latin typeface="Courier New" panose="02070309020205020404" pitchFamily="49" charset="0"/>
                <a:cs typeface="Courier New" panose="02070309020205020404" pitchFamily="49" charset="0"/>
              </a:rPr>
              <a:t>:        1.1.1.3   :::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a:t>
            </a: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loopback2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335544322</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overlay-1   :::              IP:      0xa007840</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latin typeface="Courier New" panose="02070309020205020404" pitchFamily="49" charset="0"/>
                <a:cs typeface="Courier New" panose="02070309020205020404" pitchFamily="49" charset="0"/>
              </a:rPr>
              <a:t>:    </a:t>
            </a:r>
            <a:r>
              <a:rPr lang="fr-FR" sz="900" b="1" dirty="0">
                <a:solidFill>
                  <a:srgbClr val="FF0000"/>
                </a:solidFill>
                <a:latin typeface="Courier New" panose="02070309020205020404" pitchFamily="49" charset="0"/>
                <a:cs typeface="Courier New" panose="02070309020205020404" pitchFamily="49" charset="0"/>
              </a:rPr>
              <a:t>10.0.120.64</a:t>
            </a:r>
            <a:r>
              <a:rPr lang="fr-FR" sz="900" b="1" dirty="0">
                <a:latin typeface="Courier New" panose="02070309020205020404" pitchFamily="49" charset="0"/>
                <a:cs typeface="Courier New" panose="02070309020205020404" pitchFamily="49" charset="0"/>
              </a:rPr>
              <a:t>   :::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0x4</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a:t>
            </a: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loopback4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335544324</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RD:RD   :::              IP:      0xa010101</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latin typeface="Courier New" panose="02070309020205020404" pitchFamily="49" charset="0"/>
                <a:cs typeface="Courier New" panose="02070309020205020404" pitchFamily="49" charset="0"/>
              </a:rPr>
              <a:t>:       10.1.1.1   :::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a:t>
            </a: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loopback5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335544325</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RS05:RS05   :::              IP:      0x1010101</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latin typeface="Courier New" panose="02070309020205020404" pitchFamily="49" charset="0"/>
                <a:cs typeface="Courier New" panose="02070309020205020404" pitchFamily="49" charset="0"/>
              </a:rPr>
              <a:t>:        1.1.1.1   :::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r>
              <a:rPr lang="fr-FR" sz="900" b="1" dirty="0">
                <a:latin typeface="Courier New" panose="02070309020205020404" pitchFamily="49" charset="0"/>
                <a:cs typeface="Courier New" panose="02070309020205020404" pitchFamily="49" charset="0"/>
              </a:rPr>
              <a:t>--</a:t>
            </a:r>
          </a:p>
          <a:p>
            <a:pPr marL="1785" indent="0">
              <a:spcBef>
                <a:spcPts val="0"/>
              </a:spcBef>
              <a:buNone/>
            </a:pPr>
            <a:r>
              <a:rPr lang="fr-FR" sz="900" b="1" dirty="0">
                <a:latin typeface="Courier New" panose="02070309020205020404" pitchFamily="49" charset="0"/>
                <a:cs typeface="Courier New" panose="02070309020205020404" pitchFamily="49" charset="0"/>
              </a:rPr>
              <a:t>           interface:   loopback1023   :::         </a:t>
            </a:r>
            <a:r>
              <a:rPr lang="fr-FR" sz="900" b="1" dirty="0" err="1">
                <a:latin typeface="Courier New" panose="02070309020205020404" pitchFamily="49" charset="0"/>
                <a:cs typeface="Courier New" panose="02070309020205020404" pitchFamily="49" charset="0"/>
              </a:rPr>
              <a:t>ifindex</a:t>
            </a:r>
            <a:r>
              <a:rPr lang="fr-FR" sz="900" b="1" dirty="0">
                <a:latin typeface="Courier New" panose="02070309020205020404" pitchFamily="49" charset="0"/>
                <a:cs typeface="Courier New" panose="02070309020205020404" pitchFamily="49" charset="0"/>
              </a:rPr>
              <a:t>:      335545343</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Context</a:t>
            </a:r>
            <a:r>
              <a:rPr lang="fr-FR" sz="900" b="1" dirty="0">
                <a:latin typeface="Courier New" panose="02070309020205020404" pitchFamily="49" charset="0"/>
                <a:cs typeface="Courier New" panose="02070309020205020404" pitchFamily="49" charset="0"/>
              </a:rPr>
              <a:t>:      overlay-1   :::              IP:      0xa000020</a:t>
            </a:r>
          </a:p>
          <a:p>
            <a:pPr marL="1785" indent="0">
              <a:spcBef>
                <a:spcPts val="0"/>
              </a:spcBef>
              <a:buNone/>
            </a:pP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ip_str</a:t>
            </a:r>
            <a:r>
              <a:rPr lang="fr-FR" sz="900" b="1" dirty="0">
                <a:solidFill>
                  <a:srgbClr val="FF0000"/>
                </a:solidFill>
                <a:latin typeface="Courier New" panose="02070309020205020404" pitchFamily="49" charset="0"/>
                <a:cs typeface="Courier New" panose="02070309020205020404" pitchFamily="49" charset="0"/>
              </a:rPr>
              <a:t>:      10.0.0.32   </a:t>
            </a:r>
            <a:r>
              <a:rPr lang="fr-FR" sz="900" b="1" dirty="0">
                <a:latin typeface="Courier New" panose="02070309020205020404" pitchFamily="49" charset="0"/>
                <a:cs typeface="Courier New" panose="02070309020205020404" pitchFamily="49" charset="0"/>
              </a:rPr>
              <a:t>:::   </a:t>
            </a:r>
            <a:r>
              <a:rPr lang="fr-FR" sz="900" b="1" dirty="0" err="1">
                <a:latin typeface="Courier New" panose="02070309020205020404" pitchFamily="49" charset="0"/>
                <a:cs typeface="Courier New" panose="02070309020205020404" pitchFamily="49" charset="0"/>
              </a:rPr>
              <a:t>ip_mode_flags</a:t>
            </a:r>
            <a:r>
              <a:rPr lang="fr-FR" sz="900" b="1" dirty="0">
                <a:latin typeface="Courier New" panose="02070309020205020404" pitchFamily="49" charset="0"/>
                <a:cs typeface="Courier New" panose="02070309020205020404" pitchFamily="49" charset="0"/>
              </a:rPr>
              <a:t>:            0x2</a:t>
            </a:r>
          </a:p>
          <a:p>
            <a:pPr marL="1785" indent="0">
              <a:spcBef>
                <a:spcPts val="0"/>
              </a:spcBef>
              <a:buNone/>
            </a:pPr>
            <a:endParaRPr lang="fr-FR" sz="900" b="1" dirty="0">
              <a:latin typeface="Courier New" panose="02070309020205020404" pitchFamily="49" charset="0"/>
              <a:cs typeface="Courier New" panose="02070309020205020404" pitchFamily="49" charset="0"/>
            </a:endParaRPr>
          </a:p>
          <a:p>
            <a:pPr marL="1785" indent="0">
              <a:spcBef>
                <a:spcPts val="0"/>
              </a:spcBef>
              <a:buNone/>
            </a:pPr>
            <a:endParaRPr lang="fr-FR" sz="900" b="1" dirty="0">
              <a:latin typeface="Courier New" panose="02070309020205020404" pitchFamily="49" charset="0"/>
              <a:cs typeface="Courier New" panose="02070309020205020404" pitchFamily="49" charset="0"/>
            </a:endParaRPr>
          </a:p>
        </p:txBody>
      </p:sp>
      <p:sp>
        <p:nvSpPr>
          <p:cNvPr id="2" name="Title 1"/>
          <p:cNvSpPr>
            <a:spLocks noGrp="1"/>
          </p:cNvSpPr>
          <p:nvPr>
            <p:ph type="title"/>
          </p:nvPr>
        </p:nvSpPr>
        <p:spPr>
          <a:xfrm>
            <a:off x="340273" y="162894"/>
            <a:ext cx="8345488" cy="731837"/>
          </a:xfrm>
        </p:spPr>
        <p:txBody>
          <a:bodyPr/>
          <a:lstStyle/>
          <a:p>
            <a:r>
              <a:rPr lang="fr-FR" dirty="0" smtClean="0"/>
              <a:t>ELTMC for </a:t>
            </a:r>
            <a:r>
              <a:rPr lang="fr-FR" dirty="0" err="1" smtClean="0"/>
              <a:t>Loopback</a:t>
            </a:r>
            <a:r>
              <a:rPr lang="fr-FR" dirty="0" smtClean="0"/>
              <a:t> (Router ID, PTEP, FTEP,..)</a:t>
            </a:r>
            <a:endParaRPr lang="fr-FR" dirty="0"/>
          </a:p>
        </p:txBody>
      </p:sp>
      <p:sp>
        <p:nvSpPr>
          <p:cNvPr id="4" name="TextBox 3"/>
          <p:cNvSpPr txBox="1"/>
          <p:nvPr/>
        </p:nvSpPr>
        <p:spPr>
          <a:xfrm>
            <a:off x="5731727" y="2452804"/>
            <a:ext cx="3657600" cy="2028248"/>
          </a:xfrm>
          <a:prstGeom prst="rect">
            <a:avLst/>
          </a:prstGeom>
          <a:solidFill>
            <a:srgbClr val="FFFFCC"/>
          </a:solidFill>
        </p:spPr>
        <p:txBody>
          <a:bodyPr wrap="square" rtlCol="0">
            <a:spAutoFit/>
          </a:bodyPr>
          <a:lstStyle/>
          <a:p>
            <a:pPr>
              <a:lnSpc>
                <a:spcPct val="90000"/>
              </a:lnSpc>
              <a:spcBef>
                <a:spcPts val="600"/>
              </a:spcBef>
            </a:pPr>
            <a:r>
              <a:rPr lang="fr-FR" sz="1400" dirty="0" smtClean="0">
                <a:solidFill>
                  <a:srgbClr val="000000"/>
                </a:solidFill>
              </a:rPr>
              <a:t>Overlay-1 :</a:t>
            </a:r>
          </a:p>
          <a:p>
            <a:pPr lvl="1">
              <a:lnSpc>
                <a:spcPct val="90000"/>
              </a:lnSpc>
              <a:spcBef>
                <a:spcPts val="600"/>
              </a:spcBef>
            </a:pPr>
            <a:r>
              <a:rPr lang="fr-FR" sz="1400" dirty="0" smtClean="0">
                <a:solidFill>
                  <a:srgbClr val="000000"/>
                </a:solidFill>
              </a:rPr>
              <a:t>10.0.40.66 </a:t>
            </a:r>
            <a:r>
              <a:rPr lang="fr-FR" sz="1400" dirty="0" err="1" smtClean="0">
                <a:solidFill>
                  <a:srgbClr val="000000"/>
                </a:solidFill>
              </a:rPr>
              <a:t>is</a:t>
            </a:r>
            <a:r>
              <a:rPr lang="fr-FR" sz="1400" dirty="0" smtClean="0">
                <a:solidFill>
                  <a:srgbClr val="000000"/>
                </a:solidFill>
              </a:rPr>
              <a:t> the PTEP</a:t>
            </a:r>
          </a:p>
          <a:p>
            <a:pPr lvl="1">
              <a:lnSpc>
                <a:spcPct val="90000"/>
              </a:lnSpc>
              <a:spcBef>
                <a:spcPts val="600"/>
              </a:spcBef>
            </a:pPr>
            <a:r>
              <a:rPr lang="fr-FR" sz="1400" dirty="0" smtClean="0">
                <a:solidFill>
                  <a:srgbClr val="000000"/>
                </a:solidFill>
              </a:rPr>
              <a:t>10.0.0.32 </a:t>
            </a:r>
            <a:r>
              <a:rPr lang="fr-FR" sz="1400" dirty="0" err="1" smtClean="0">
                <a:solidFill>
                  <a:srgbClr val="000000"/>
                </a:solidFill>
              </a:rPr>
              <a:t>is</a:t>
            </a:r>
            <a:r>
              <a:rPr lang="fr-FR" sz="1400" dirty="0" smtClean="0">
                <a:solidFill>
                  <a:srgbClr val="000000"/>
                </a:solidFill>
              </a:rPr>
              <a:t> the FTEP (</a:t>
            </a:r>
            <a:r>
              <a:rPr lang="fr-FR" sz="1400" dirty="0" err="1" smtClean="0">
                <a:solidFill>
                  <a:srgbClr val="000000"/>
                </a:solidFill>
              </a:rPr>
              <a:t>anycast</a:t>
            </a:r>
            <a:r>
              <a:rPr lang="fr-FR" sz="1400" dirty="0" smtClean="0">
                <a:solidFill>
                  <a:srgbClr val="000000"/>
                </a:solidFill>
              </a:rPr>
              <a:t>)</a:t>
            </a:r>
          </a:p>
          <a:p>
            <a:pPr lvl="1">
              <a:lnSpc>
                <a:spcPct val="90000"/>
              </a:lnSpc>
              <a:spcBef>
                <a:spcPts val="600"/>
              </a:spcBef>
            </a:pPr>
            <a:r>
              <a:rPr lang="fr-FR" sz="1400" dirty="0" smtClean="0">
                <a:solidFill>
                  <a:srgbClr val="000000"/>
                </a:solidFill>
              </a:rPr>
              <a:t>10.0.120.64 </a:t>
            </a:r>
            <a:r>
              <a:rPr lang="fr-FR" sz="1400" dirty="0" err="1" smtClean="0">
                <a:solidFill>
                  <a:srgbClr val="000000"/>
                </a:solidFill>
              </a:rPr>
              <a:t>is</a:t>
            </a:r>
            <a:r>
              <a:rPr lang="fr-FR" sz="1400" dirty="0" smtClean="0">
                <a:solidFill>
                  <a:srgbClr val="000000"/>
                </a:solidFill>
              </a:rPr>
              <a:t> the </a:t>
            </a:r>
            <a:r>
              <a:rPr lang="fr-FR" sz="1400" dirty="0" err="1" smtClean="0">
                <a:solidFill>
                  <a:srgbClr val="000000"/>
                </a:solidFill>
              </a:rPr>
              <a:t>vpc</a:t>
            </a:r>
            <a:r>
              <a:rPr lang="fr-FR" sz="1400" dirty="0" smtClean="0">
                <a:solidFill>
                  <a:srgbClr val="000000"/>
                </a:solidFill>
              </a:rPr>
              <a:t> TEP</a:t>
            </a:r>
          </a:p>
          <a:p>
            <a:pPr lvl="1">
              <a:lnSpc>
                <a:spcPct val="90000"/>
              </a:lnSpc>
              <a:spcBef>
                <a:spcPts val="600"/>
              </a:spcBef>
            </a:pPr>
            <a:r>
              <a:rPr lang="fr-FR" sz="1400" dirty="0" err="1" smtClean="0">
                <a:solidFill>
                  <a:srgbClr val="000000"/>
                </a:solidFill>
              </a:rPr>
              <a:t>Programmed</a:t>
            </a:r>
            <a:r>
              <a:rPr lang="fr-FR" sz="1400" dirty="0" smtClean="0">
                <a:solidFill>
                  <a:srgbClr val="000000"/>
                </a:solidFill>
              </a:rPr>
              <a:t> in ns in : </a:t>
            </a:r>
            <a:r>
              <a:rPr lang="en-US" sz="1400" b="1" dirty="0">
                <a:solidFill>
                  <a:srgbClr val="FF0000"/>
                </a:solidFill>
                <a:latin typeface="Courier New" panose="02070309020205020404" pitchFamily="49" charset="0"/>
                <a:cs typeface="Courier New" panose="02070309020205020404" pitchFamily="49" charset="0"/>
              </a:rPr>
              <a:t>show platform internal ns forwarding </a:t>
            </a:r>
            <a:r>
              <a:rPr lang="en-US" sz="1400" b="1" dirty="0" err="1">
                <a:solidFill>
                  <a:srgbClr val="FF0000"/>
                </a:solidFill>
                <a:latin typeface="Courier New" panose="02070309020205020404" pitchFamily="49" charset="0"/>
                <a:cs typeface="Courier New" panose="02070309020205020404" pitchFamily="49" charset="0"/>
              </a:rPr>
              <a:t>mytep</a:t>
            </a:r>
            <a:endParaRPr lang="fr-FR" sz="1400" b="1" dirty="0" smtClean="0">
              <a:solidFill>
                <a:srgbClr val="FF0000"/>
              </a:solidFill>
              <a:latin typeface="Courier New" panose="02070309020205020404" pitchFamily="49" charset="0"/>
              <a:cs typeface="Courier New" panose="02070309020205020404" pitchFamily="49" charset="0"/>
            </a:endParaRPr>
          </a:p>
          <a:p>
            <a:pPr>
              <a:lnSpc>
                <a:spcPct val="90000"/>
              </a:lnSpc>
              <a:spcBef>
                <a:spcPts val="600"/>
              </a:spcBef>
            </a:pPr>
            <a:r>
              <a:rPr lang="fr-FR" sz="1400" dirty="0" smtClean="0">
                <a:solidFill>
                  <a:srgbClr val="000000"/>
                </a:solidFill>
              </a:rPr>
              <a:t>In </a:t>
            </a:r>
            <a:r>
              <a:rPr lang="fr-FR" sz="1400" dirty="0" err="1" smtClean="0">
                <a:solidFill>
                  <a:srgbClr val="000000"/>
                </a:solidFill>
              </a:rPr>
              <a:t>other</a:t>
            </a:r>
            <a:r>
              <a:rPr lang="fr-FR" sz="1400" dirty="0" smtClean="0">
                <a:solidFill>
                  <a:srgbClr val="000000"/>
                </a:solidFill>
              </a:rPr>
              <a:t> tenant : </a:t>
            </a:r>
            <a:r>
              <a:rPr lang="fr-FR" sz="1400" dirty="0" err="1" smtClean="0">
                <a:solidFill>
                  <a:srgbClr val="000000"/>
                </a:solidFill>
              </a:rPr>
              <a:t>likely</a:t>
            </a:r>
            <a:r>
              <a:rPr lang="fr-FR" sz="1400" dirty="0" smtClean="0">
                <a:solidFill>
                  <a:srgbClr val="000000"/>
                </a:solidFill>
              </a:rPr>
              <a:t> RID for L3 out..</a:t>
            </a:r>
          </a:p>
        </p:txBody>
      </p:sp>
    </p:spTree>
    <p:extLst>
      <p:ext uri="{BB962C8B-B14F-4D97-AF65-F5344CB8AC3E}">
        <p14:creationId xmlns:p14="http://schemas.microsoft.com/office/powerpoint/2010/main" val="3512394226"/>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6"/>
          <p:cNvSpPr>
            <a:spLocks noGrp="1" noChangeArrowheads="1"/>
          </p:cNvSpPr>
          <p:nvPr>
            <p:ph type="title"/>
          </p:nvPr>
        </p:nvSpPr>
        <p:spPr/>
        <p:txBody>
          <a:bodyPr/>
          <a:lstStyle/>
          <a:p>
            <a:pPr eaLnBrk="1" fontAlgn="auto" hangingPunct="1">
              <a:spcAft>
                <a:spcPts val="0"/>
              </a:spcAft>
              <a:defRPr/>
            </a:pPr>
            <a:r>
              <a:rPr lang="en-US" dirty="0" smtClean="0">
                <a:solidFill>
                  <a:srgbClr val="000000"/>
                </a:solidFill>
                <a:ea typeface="+mj-ea"/>
                <a:cs typeface="+mj-cs"/>
              </a:rPr>
              <a:t>ELTM/ELTMC for Tunnel</a:t>
            </a:r>
            <a:endParaRPr dirty="0" smtClean="0">
              <a:solidFill>
                <a:srgbClr val="000000"/>
              </a:solidFill>
              <a:ea typeface="+mj-ea"/>
              <a:cs typeface="+mj-cs"/>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419999412"/>
              </p:ext>
            </p:extLst>
          </p:nvPr>
        </p:nvGraphicFramePr>
        <p:xfrm>
          <a:off x="304800" y="1177647"/>
          <a:ext cx="4469345" cy="2352675"/>
        </p:xfrm>
        <a:graphic>
          <a:graphicData uri="http://schemas.openxmlformats.org/presentationml/2006/ole">
            <mc:AlternateContent xmlns:mc="http://schemas.openxmlformats.org/markup-compatibility/2006">
              <mc:Choice xmlns:v="urn:schemas-microsoft-com:vml" Requires="v">
                <p:oleObj spid="_x0000_s8201" name="Visio" r:id="rId4" imgW="5767698" imgH="3025080" progId="Visio.Drawing.11">
                  <p:embed/>
                </p:oleObj>
              </mc:Choice>
              <mc:Fallback>
                <p:oleObj name="Visio" r:id="rId4" imgW="5767698" imgH="30250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177647"/>
                        <a:ext cx="4469345" cy="2352675"/>
                      </a:xfrm>
                      <a:prstGeom prst="rect">
                        <a:avLst/>
                      </a:prstGeom>
                      <a:noFill/>
                      <a:ln>
                        <a:noFill/>
                      </a:ln>
                    </p:spPr>
                  </p:pic>
                </p:oleObj>
              </mc:Fallback>
            </mc:AlternateContent>
          </a:graphicData>
        </a:graphic>
      </p:graphicFrame>
      <p:sp>
        <p:nvSpPr>
          <p:cNvPr id="5" name="TextBox 4"/>
          <p:cNvSpPr txBox="1"/>
          <p:nvPr/>
        </p:nvSpPr>
        <p:spPr>
          <a:xfrm>
            <a:off x="4950775" y="971550"/>
            <a:ext cx="3962400" cy="834074"/>
          </a:xfrm>
          <a:prstGeom prst="rect">
            <a:avLst/>
          </a:prstGeom>
          <a:noFill/>
        </p:spPr>
        <p:txBody>
          <a:bodyPr wrap="square" rtlCol="0">
            <a:spAutoFit/>
          </a:bodyPr>
          <a:lstStyle/>
          <a:p>
            <a:pPr>
              <a:lnSpc>
                <a:spcPct val="90000"/>
              </a:lnSpc>
              <a:spcBef>
                <a:spcPts val="600"/>
              </a:spcBef>
            </a:pPr>
            <a:r>
              <a:rPr lang="fr-FR" sz="1600" dirty="0" err="1" smtClean="0">
                <a:solidFill>
                  <a:srgbClr val="000000"/>
                </a:solidFill>
              </a:rPr>
              <a:t>Remember</a:t>
            </a:r>
            <a:r>
              <a:rPr lang="fr-FR" sz="1600" dirty="0" smtClean="0">
                <a:solidFill>
                  <a:srgbClr val="000000"/>
                </a:solidFill>
              </a:rPr>
              <a:t> </a:t>
            </a:r>
            <a:r>
              <a:rPr lang="fr-FR" sz="1600" dirty="0" err="1" smtClean="0">
                <a:solidFill>
                  <a:srgbClr val="000000"/>
                </a:solidFill>
              </a:rPr>
              <a:t>also</a:t>
            </a:r>
            <a:r>
              <a:rPr lang="fr-FR" sz="1600" dirty="0" smtClean="0">
                <a:solidFill>
                  <a:srgbClr val="000000"/>
                </a:solidFill>
              </a:rPr>
              <a:t> : </a:t>
            </a:r>
          </a:p>
          <a:p>
            <a:pPr>
              <a:lnSpc>
                <a:spcPct val="90000"/>
              </a:lnSpc>
              <a:spcBef>
                <a:spcPts val="600"/>
              </a:spcBef>
            </a:pPr>
            <a:r>
              <a:rPr lang="fr-FR" sz="1600" dirty="0" smtClean="0">
                <a:solidFill>
                  <a:srgbClr val="000000"/>
                </a:solidFill>
              </a:rPr>
              <a:t>Configure ports, Port-</a:t>
            </a:r>
            <a:r>
              <a:rPr lang="fr-FR" sz="1600" dirty="0" err="1" smtClean="0">
                <a:solidFill>
                  <a:srgbClr val="000000"/>
                </a:solidFill>
              </a:rPr>
              <a:t>channel</a:t>
            </a:r>
            <a:r>
              <a:rPr lang="fr-FR" sz="1600" dirty="0" smtClean="0">
                <a:solidFill>
                  <a:srgbClr val="000000"/>
                </a:solidFill>
              </a:rPr>
              <a:t>, VPC , VTEP tunnel, VRF, </a:t>
            </a:r>
            <a:r>
              <a:rPr lang="fr-FR" sz="1600" b="1" dirty="0" smtClean="0">
                <a:solidFill>
                  <a:srgbClr val="FF0000"/>
                </a:solidFill>
              </a:rPr>
              <a:t>SVI</a:t>
            </a:r>
            <a:r>
              <a:rPr lang="fr-FR" sz="1600" dirty="0" smtClean="0">
                <a:solidFill>
                  <a:srgbClr val="000000"/>
                </a:solidFill>
              </a:rPr>
              <a:t>, </a:t>
            </a:r>
          </a:p>
        </p:txBody>
      </p:sp>
      <p:sp>
        <p:nvSpPr>
          <p:cNvPr id="6" name="TextBox 5"/>
          <p:cNvSpPr txBox="1"/>
          <p:nvPr/>
        </p:nvSpPr>
        <p:spPr>
          <a:xfrm>
            <a:off x="4950775" y="2114550"/>
            <a:ext cx="3839513" cy="2831544"/>
          </a:xfrm>
          <a:prstGeom prst="rect">
            <a:avLst/>
          </a:prstGeom>
          <a:solidFill>
            <a:schemeClr val="bg1">
              <a:lumMod val="85000"/>
            </a:schemeClr>
          </a:solidFill>
        </p:spPr>
        <p:txBody>
          <a:bodyPr wrap="none" rtlCol="0">
            <a:spAutoFit/>
          </a:bodyPr>
          <a:lstStyle/>
          <a:p>
            <a:pPr>
              <a:lnSpc>
                <a:spcPct val="90000"/>
              </a:lnSpc>
              <a:spcBef>
                <a:spcPts val="600"/>
              </a:spcBef>
            </a:pPr>
            <a:r>
              <a:rPr lang="en-US" sz="800" b="1" dirty="0" smtClean="0">
                <a:solidFill>
                  <a:srgbClr val="000000"/>
                </a:solidFill>
                <a:latin typeface="Courier New" panose="02070309020205020404" pitchFamily="49" charset="0"/>
                <a:cs typeface="Courier New" panose="02070309020205020404" pitchFamily="49" charset="0"/>
              </a:rPr>
              <a:t>module-1</a:t>
            </a:r>
            <a:r>
              <a:rPr lang="en-US" sz="800" b="1" dirty="0">
                <a:solidFill>
                  <a:srgbClr val="000000"/>
                </a:solidFill>
                <a:latin typeface="Courier New" panose="02070309020205020404" pitchFamily="49" charset="0"/>
                <a:cs typeface="Courier New" panose="02070309020205020404" pitchFamily="49" charset="0"/>
              </a:rPr>
              <a:t>#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smtClean="0">
                <a:solidFill>
                  <a:srgbClr val="000000"/>
                </a:solidFill>
                <a:latin typeface="Courier New" panose="02070309020205020404" pitchFamily="49" charset="0"/>
                <a:cs typeface="Courier New" panose="02070309020205020404" pitchFamily="49" charset="0"/>
              </a:rPr>
              <a:t>rmac_table</a:t>
            </a:r>
            <a:endParaRPr lang="en-US" sz="800" b="1" dirty="0" smtClean="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en-US" sz="800" b="1" dirty="0">
                <a:solidFill>
                  <a:srgbClr val="000000"/>
                </a:solidFill>
                <a:latin typeface="Courier New" panose="02070309020205020404" pitchFamily="49" charset="0"/>
                <a:cs typeface="Courier New" panose="02070309020205020404" pitchFamily="49" charset="0"/>
              </a:rPr>
              <a:t>module-1# show system internal </a:t>
            </a:r>
            <a:r>
              <a:rPr lang="en-US" sz="800" b="1" dirty="0" err="1">
                <a:solidFill>
                  <a:srgbClr val="000000"/>
                </a:solidFill>
                <a:latin typeface="Courier New" panose="02070309020205020404" pitchFamily="49" charset="0"/>
                <a:cs typeface="Courier New" panose="02070309020205020404" pitchFamily="49" charset="0"/>
              </a:rPr>
              <a:t>eltmc</a:t>
            </a:r>
            <a:r>
              <a:rPr lang="en-US" sz="800" b="1" dirty="0">
                <a:solidFill>
                  <a:srgbClr val="000000"/>
                </a:solidFill>
                <a:latin typeface="Courier New" panose="02070309020205020404" pitchFamily="49" charset="0"/>
                <a:cs typeface="Courier New" panose="02070309020205020404" pitchFamily="49" charset="0"/>
              </a:rPr>
              <a:t> info </a:t>
            </a:r>
            <a:r>
              <a:rPr lang="en-US" sz="800" b="1" dirty="0" err="1">
                <a:solidFill>
                  <a:srgbClr val="000000"/>
                </a:solidFill>
                <a:latin typeface="Courier New" panose="02070309020205020404" pitchFamily="49" charset="0"/>
                <a:cs typeface="Courier New" panose="02070309020205020404" pitchFamily="49" charset="0"/>
              </a:rPr>
              <a:t>vrf</a:t>
            </a:r>
            <a:r>
              <a:rPr lang="en-US" sz="800" b="1" dirty="0">
                <a:solidFill>
                  <a:srgbClr val="000000"/>
                </a:solidFill>
                <a:latin typeface="Courier New" panose="02070309020205020404" pitchFamily="49" charset="0"/>
                <a:cs typeface="Courier New" panose="02070309020205020404" pitchFamily="49" charset="0"/>
              </a:rPr>
              <a:t> </a:t>
            </a:r>
            <a:r>
              <a:rPr lang="en-US" sz="800" b="1" dirty="0" smtClean="0">
                <a:solidFill>
                  <a:srgbClr val="000000"/>
                </a:solidFill>
                <a:latin typeface="Courier New" panose="02070309020205020404" pitchFamily="49" charset="0"/>
                <a:cs typeface="Courier New" panose="02070309020205020404" pitchFamily="49" charset="0"/>
              </a:rPr>
              <a:t>[all | brief]</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module-1# show system </a:t>
            </a:r>
            <a:r>
              <a:rPr lang="fr-FR" sz="800" b="1" dirty="0" err="1">
                <a:solidFill>
                  <a:srgbClr val="000000"/>
                </a:solidFill>
                <a:latin typeface="Courier New" panose="02070309020205020404" pitchFamily="49" charset="0"/>
                <a:cs typeface="Courier New" panose="02070309020205020404" pitchFamily="49" charset="0"/>
              </a:rPr>
              <a:t>internal</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eltmc</a:t>
            </a:r>
            <a:r>
              <a:rPr lang="fr-FR" sz="800" b="1" dirty="0">
                <a:solidFill>
                  <a:srgbClr val="000000"/>
                </a:solidFill>
                <a:latin typeface="Courier New" panose="02070309020205020404" pitchFamily="49" charset="0"/>
                <a:cs typeface="Courier New" panose="02070309020205020404" pitchFamily="49" charset="0"/>
              </a:rPr>
              <a:t> info  interface ?</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all           Show information for all instances of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brief</a:t>
            </a:r>
            <a:r>
              <a:rPr lang="fr-FR" sz="800" b="1" dirty="0">
                <a:solidFill>
                  <a:srgbClr val="000000"/>
                </a:solidFill>
                <a:latin typeface="Courier New" panose="02070309020205020404" pitchFamily="49" charset="0"/>
                <a:cs typeface="Courier New" panose="02070309020205020404" pitchFamily="49" charset="0"/>
              </a:rPr>
              <a:t> information for all </a:t>
            </a:r>
            <a:r>
              <a:rPr lang="fr-FR" sz="800" b="1" dirty="0" err="1">
                <a:solidFill>
                  <a:srgbClr val="000000"/>
                </a:solidFill>
                <a:latin typeface="Courier New" panose="02070309020205020404" pitchFamily="49" charset="0"/>
                <a:cs typeface="Courier New" panose="02070309020205020404" pitchFamily="49" charset="0"/>
              </a:rPr>
              <a:t>objects</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err="1">
                <a:solidFill>
                  <a:srgbClr val="FF0000"/>
                </a:solidFill>
                <a:latin typeface="Courier New" panose="02070309020205020404" pitchFamily="49" charset="0"/>
                <a:cs typeface="Courier New" panose="02070309020205020404" pitchFamily="49" charset="0"/>
              </a:rPr>
              <a:t>ethernet</a:t>
            </a:r>
            <a:r>
              <a:rPr lang="fr-FR" sz="800" dirty="0">
                <a:solidFill>
                  <a:srgbClr val="FF0000"/>
                </a:solidFill>
                <a:latin typeface="Courier New" panose="02070309020205020404" pitchFamily="49" charset="0"/>
                <a:cs typeface="Courier New" panose="02070309020205020404" pitchFamily="49" charset="0"/>
              </a:rPr>
              <a:t>      Ethernet IEEE 802.3z</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ifindex</a:t>
            </a:r>
            <a:r>
              <a:rPr lang="fr-FR" sz="800" b="1" dirty="0">
                <a:solidFill>
                  <a:srgbClr val="000000"/>
                </a:solidFill>
                <a:latin typeface="Courier New" panose="02070309020205020404" pitchFamily="49" charset="0"/>
                <a:cs typeface="Courier New" panose="02070309020205020404" pitchFamily="49" charset="0"/>
              </a:rPr>
              <a:t>       Interface index</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Loopback</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mti</a:t>
            </a:r>
            <a:r>
              <a:rPr lang="fr-FR" sz="800" b="1" dirty="0">
                <a:solidFill>
                  <a:srgbClr val="000000"/>
                </a:solidFill>
                <a:latin typeface="Courier New" panose="02070309020205020404" pitchFamily="49" charset="0"/>
                <a:cs typeface="Courier New" panose="02070309020205020404" pitchFamily="49" charset="0"/>
              </a:rPr>
              <a:t>           MVPN Tunnel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overlay       </a:t>
            </a:r>
            <a:r>
              <a:rPr lang="fr-FR" sz="800" b="1" dirty="0" err="1">
                <a:solidFill>
                  <a:srgbClr val="000000"/>
                </a:solidFill>
                <a:latin typeface="Courier New" panose="02070309020205020404" pitchFamily="49" charset="0"/>
                <a:cs typeface="Courier New" panose="02070309020205020404" pitchFamily="49" charset="0"/>
              </a:rPr>
              <a:t>Overlay</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port-</a:t>
            </a:r>
            <a:r>
              <a:rPr lang="fr-FR" sz="800" b="1" dirty="0" err="1">
                <a:solidFill>
                  <a:srgbClr val="000000"/>
                </a:solidFill>
                <a:latin typeface="Courier New" panose="02070309020205020404" pitchFamily="49" charset="0"/>
                <a:cs typeface="Courier New" panose="02070309020205020404" pitchFamily="49" charset="0"/>
              </a:rPr>
              <a:t>channel</a:t>
            </a:r>
            <a:r>
              <a:rPr lang="fr-FR" sz="800" b="1" dirty="0">
                <a:solidFill>
                  <a:srgbClr val="000000"/>
                </a:solidFill>
                <a:latin typeface="Courier New" panose="02070309020205020404" pitchFamily="49" charset="0"/>
                <a:cs typeface="Courier New" panose="02070309020205020404" pitchFamily="49" charset="0"/>
              </a:rPr>
              <a:t>  Port Channel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Show </a:t>
            </a:r>
            <a:r>
              <a:rPr lang="fr-FR" sz="800" b="1" dirty="0" err="1">
                <a:solidFill>
                  <a:srgbClr val="000000"/>
                </a:solidFill>
                <a:latin typeface="Courier New" panose="02070309020205020404" pitchFamily="49" charset="0"/>
                <a:cs typeface="Courier New" panose="02070309020205020404" pitchFamily="49" charset="0"/>
              </a:rPr>
              <a:t>summary</a:t>
            </a:r>
            <a:r>
              <a:rPr lang="fr-FR" sz="800" b="1" dirty="0">
                <a:solidFill>
                  <a:srgbClr val="000000"/>
                </a:solidFill>
                <a:latin typeface="Courier New" panose="02070309020205020404" pitchFamily="49" charset="0"/>
                <a:cs typeface="Courier New" panose="02070309020205020404" pitchFamily="49" charset="0"/>
              </a:rPr>
              <a:t> for </a:t>
            </a:r>
            <a:r>
              <a:rPr lang="fr-FR" sz="800" b="1" dirty="0" err="1">
                <a:solidFill>
                  <a:srgbClr val="000000"/>
                </a:solidFill>
                <a:latin typeface="Courier New" panose="02070309020205020404" pitchFamily="49" charset="0"/>
                <a:cs typeface="Courier New" panose="02070309020205020404" pitchFamily="49" charset="0"/>
              </a:rPr>
              <a:t>object</a:t>
            </a:r>
            <a:endParaRPr lang="fr-FR" sz="800" b="1" dirty="0">
              <a:solidFill>
                <a:srgbClr val="000000"/>
              </a:solidFill>
              <a:latin typeface="Courier New" panose="02070309020205020404" pitchFamily="49" charset="0"/>
              <a:cs typeface="Courier New" panose="02070309020205020404" pitchFamily="49" charset="0"/>
            </a:endParaRP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tunnel        </a:t>
            </a:r>
            <a:r>
              <a:rPr lang="fr-FR" sz="800" b="1" dirty="0" err="1">
                <a:solidFill>
                  <a:srgbClr val="000000"/>
                </a:solidFill>
                <a:latin typeface="Courier New" panose="02070309020205020404" pitchFamily="49" charset="0"/>
                <a:cs typeface="Courier New" panose="02070309020205020404" pitchFamily="49" charset="0"/>
              </a:rPr>
              <a:t>Tunnel</a:t>
            </a:r>
            <a:r>
              <a:rPr lang="fr-FR" sz="800" b="1" dirty="0">
                <a:solidFill>
                  <a:srgbClr val="000000"/>
                </a:solidFill>
                <a:latin typeface="Courier New" panose="02070309020205020404" pitchFamily="49" charset="0"/>
                <a:cs typeface="Courier New" panose="02070309020205020404" pitchFamily="49" charset="0"/>
              </a:rPr>
              <a:t> interface</a:t>
            </a:r>
          </a:p>
          <a:p>
            <a:pPr>
              <a:lnSpc>
                <a:spcPct val="90000"/>
              </a:lnSpc>
              <a:spcBef>
                <a:spcPts val="600"/>
              </a:spcBef>
            </a:pPr>
            <a:r>
              <a:rPr lang="fr-FR" sz="800" b="1" dirty="0">
                <a:solidFill>
                  <a:srgbClr val="000000"/>
                </a:solidFill>
                <a:latin typeface="Courier New" panose="02070309020205020404" pitchFamily="49" charset="0"/>
                <a:cs typeface="Courier New" panose="02070309020205020404" pitchFamily="49" charset="0"/>
              </a:rPr>
              <a:t>  </a:t>
            </a:r>
            <a:r>
              <a:rPr lang="fr-FR" sz="800" dirty="0">
                <a:latin typeface="Courier New" panose="02070309020205020404" pitchFamily="49" charset="0"/>
                <a:cs typeface="Courier New" panose="02070309020205020404" pitchFamily="49" charset="0"/>
              </a:rPr>
              <a:t>vlan          </a:t>
            </a:r>
            <a:r>
              <a:rPr lang="fr-FR" sz="800" dirty="0" err="1">
                <a:latin typeface="Courier New" panose="02070309020205020404" pitchFamily="49" charset="0"/>
                <a:cs typeface="Courier New" panose="02070309020205020404" pitchFamily="49" charset="0"/>
              </a:rPr>
              <a:t>Vlan</a:t>
            </a:r>
            <a:r>
              <a:rPr lang="fr-FR" sz="800" dirty="0">
                <a:latin typeface="Courier New" panose="02070309020205020404" pitchFamily="49" charset="0"/>
                <a:cs typeface="Courier New" panose="02070309020205020404" pitchFamily="49" charset="0"/>
              </a:rPr>
              <a:t> interface</a:t>
            </a:r>
          </a:p>
          <a:p>
            <a:pPr>
              <a:lnSpc>
                <a:spcPct val="90000"/>
              </a:lnSpc>
              <a:spcBef>
                <a:spcPts val="600"/>
              </a:spcBef>
            </a:pPr>
            <a:endParaRPr lang="fr-FR" sz="800" b="1" dirty="0" err="1" smtClean="0">
              <a:solidFill>
                <a:srgbClr val="000000"/>
              </a:solidFill>
              <a:latin typeface="Courier New" panose="02070309020205020404" pitchFamily="49" charset="0"/>
              <a:cs typeface="Courier New" panose="02070309020205020404" pitchFamily="49" charset="0"/>
            </a:endParaRPr>
          </a:p>
        </p:txBody>
      </p:sp>
      <p:cxnSp>
        <p:nvCxnSpPr>
          <p:cNvPr id="4" name="Straight Arrow Connector 3"/>
          <p:cNvCxnSpPr/>
          <p:nvPr/>
        </p:nvCxnSpPr>
        <p:spPr bwMode="auto">
          <a:xfrm flipH="1" flipV="1">
            <a:off x="4191000" y="1581150"/>
            <a:ext cx="38100" cy="2667000"/>
          </a:xfrm>
          <a:prstGeom prst="straightConnector1">
            <a:avLst/>
          </a:prstGeom>
          <a:solidFill>
            <a:srgbClr val="0183B7"/>
          </a:solidFill>
          <a:ln w="19050" cap="flat" cmpd="sng" algn="ctr">
            <a:solidFill>
              <a:schemeClr val="accent1"/>
            </a:solidFill>
            <a:prstDash val="solid"/>
            <a:round/>
            <a:headEnd type="none" w="med" len="med"/>
            <a:tailEnd type="arrow"/>
          </a:ln>
          <a:effectLst/>
        </p:spPr>
      </p:cxnSp>
    </p:spTree>
    <p:extLst>
      <p:ext uri="{BB962C8B-B14F-4D97-AF65-F5344CB8AC3E}">
        <p14:creationId xmlns:p14="http://schemas.microsoft.com/office/powerpoint/2010/main" val="3766469412"/>
      </p:ext>
    </p:extLst>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ELTMC for tunnel </a:t>
            </a:r>
            <a:endParaRPr lang="fr-FR" dirty="0"/>
          </a:p>
        </p:txBody>
      </p:sp>
      <p:sp>
        <p:nvSpPr>
          <p:cNvPr id="3" name="Content Placeholder 2"/>
          <p:cNvSpPr>
            <a:spLocks noGrp="1"/>
          </p:cNvSpPr>
          <p:nvPr>
            <p:ph idx="4294967295"/>
          </p:nvPr>
        </p:nvSpPr>
        <p:spPr>
          <a:xfrm>
            <a:off x="76200" y="952500"/>
            <a:ext cx="7772400" cy="3143250"/>
          </a:xfrm>
          <a:prstGeom prst="rect">
            <a:avLst/>
          </a:prstGeom>
          <a:solidFill>
            <a:schemeClr val="bg1">
              <a:lumMod val="85000"/>
            </a:schemeClr>
          </a:solidFill>
        </p:spPr>
        <p:txBody>
          <a:bodyPr/>
          <a:lstStyle/>
          <a:p>
            <a:pPr marL="1785" indent="0">
              <a:spcBef>
                <a:spcPts val="0"/>
              </a:spcBef>
              <a:buNone/>
            </a:pPr>
            <a:r>
              <a:rPr lang="fr-FR" sz="1000" b="1" dirty="0">
                <a:latin typeface="Courier New" panose="02070309020205020404" pitchFamily="49" charset="0"/>
                <a:cs typeface="Courier New" panose="02070309020205020404" pitchFamily="49" charset="0"/>
              </a:rPr>
              <a:t>module-1# show system </a:t>
            </a:r>
            <a:r>
              <a:rPr lang="fr-FR" sz="1000" b="1" dirty="0" err="1">
                <a:latin typeface="Courier New" panose="02070309020205020404" pitchFamily="49" charset="0"/>
                <a:cs typeface="Courier New" panose="02070309020205020404" pitchFamily="49" charset="0"/>
              </a:rPr>
              <a:t>internal</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eltmc</a:t>
            </a:r>
            <a:r>
              <a:rPr lang="fr-FR" sz="1000" b="1" dirty="0">
                <a:latin typeface="Courier New" panose="02070309020205020404" pitchFamily="49" charset="0"/>
                <a:cs typeface="Courier New" panose="02070309020205020404" pitchFamily="49" charset="0"/>
              </a:rPr>
              <a:t> info interface all | </a:t>
            </a:r>
            <a:r>
              <a:rPr lang="fr-FR" sz="1000" b="1" dirty="0" err="1">
                <a:latin typeface="Courier New" panose="02070309020205020404" pitchFamily="49" charset="0"/>
                <a:cs typeface="Courier New" panose="02070309020205020404" pitchFamily="49" charset="0"/>
              </a:rPr>
              <a:t>egrep</a:t>
            </a:r>
            <a:r>
              <a:rPr lang="fr-FR" sz="1000" b="1" dirty="0">
                <a:latin typeface="Courier New" panose="02070309020205020404" pitchFamily="49" charset="0"/>
                <a:cs typeface="Courier New" panose="02070309020205020404" pitchFamily="49" charset="0"/>
              </a:rPr>
              <a:t> -A 10 "Tunnel.*index" | </a:t>
            </a:r>
            <a:r>
              <a:rPr lang="fr-FR" sz="1000" b="1" dirty="0" err="1">
                <a:latin typeface="Courier New" panose="02070309020205020404" pitchFamily="49" charset="0"/>
                <a:cs typeface="Courier New" panose="02070309020205020404" pitchFamily="49" charset="0"/>
              </a:rPr>
              <a:t>egrep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ifindex|Encap|str</a:t>
            </a:r>
            <a:r>
              <a:rPr lang="fr-FR" sz="1000" b="1" dirty="0">
                <a:latin typeface="Courier New" panose="02070309020205020404" pitchFamily="49" charset="0"/>
                <a:cs typeface="Courier New" panose="02070309020205020404" pitchFamily="49" charset="0"/>
              </a:rPr>
              <a:t>"</a:t>
            </a:r>
          </a:p>
          <a:p>
            <a:pPr marL="1785" indent="0">
              <a:spcBef>
                <a:spcPts val="0"/>
              </a:spcBef>
              <a:buNone/>
            </a:pPr>
            <a:r>
              <a:rPr lang="fr-FR" sz="1000" b="1" dirty="0">
                <a:latin typeface="Courier New" panose="02070309020205020404" pitchFamily="49" charset="0"/>
                <a:cs typeface="Courier New" panose="02070309020205020404" pitchFamily="49" charset="0"/>
              </a:rPr>
              <a:t>           interface:        Tunnel1   :::         </a:t>
            </a:r>
            <a:r>
              <a:rPr lang="fr-FR" sz="1000" b="1" dirty="0" err="1">
                <a:latin typeface="Courier New" panose="02070309020205020404" pitchFamily="49" charset="0"/>
                <a:cs typeface="Courier New" panose="02070309020205020404" pitchFamily="49" charset="0"/>
              </a:rPr>
              <a:t>ifindex</a:t>
            </a:r>
            <a:r>
              <a:rPr lang="fr-FR" sz="1000" b="1" dirty="0">
                <a:latin typeface="Courier New" panose="02070309020205020404" pitchFamily="49" charset="0"/>
                <a:cs typeface="Courier New" panose="02070309020205020404" pitchFamily="49" charset="0"/>
              </a:rPr>
              <a:t>:      402718721</a:t>
            </a:r>
          </a:p>
          <a:p>
            <a:pPr marL="1785" indent="0">
              <a:spcBef>
                <a:spcPts val="0"/>
              </a:spcBef>
              <a:buNone/>
            </a:pPr>
            <a:r>
              <a:rPr lang="fr-FR" sz="1000" b="1" dirty="0">
                <a:latin typeface="Courier New" panose="02070309020205020404" pitchFamily="49" charset="0"/>
                <a:cs typeface="Courier New" panose="02070309020205020404" pitchFamily="49" charset="0"/>
              </a:rPr>
              <a:t>        Tunnel </a:t>
            </a:r>
            <a:r>
              <a:rPr lang="fr-FR" sz="1000" b="1" dirty="0" err="1">
                <a:latin typeface="Courier New" panose="02070309020205020404" pitchFamily="49" charset="0"/>
                <a:cs typeface="Courier New" panose="02070309020205020404" pitchFamily="49" charset="0"/>
              </a:rPr>
              <a:t>Encap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ivxlan</a:t>
            </a:r>
            <a:r>
              <a:rPr lang="fr-FR" sz="1000" b="1" dirty="0">
                <a:latin typeface="Courier New" panose="02070309020205020404" pitchFamily="49" charset="0"/>
                <a:cs typeface="Courier New" panose="02070309020205020404" pitchFamily="49" charset="0"/>
              </a:rPr>
              <a:t>   ::: Tunnel VPC Peer:              0</a:t>
            </a:r>
          </a:p>
          <a:p>
            <a:pPr marL="1785" indent="0">
              <a:spcBef>
                <a:spcPts val="0"/>
              </a:spcBef>
              <a:buNone/>
            </a:pPr>
            <a:r>
              <a:rPr lang="fr-FR" sz="1000" b="1" dirty="0">
                <a:latin typeface="Courier New" panose="02070309020205020404" pitchFamily="49" charset="0"/>
                <a:cs typeface="Courier New" panose="02070309020205020404" pitchFamily="49" charset="0"/>
              </a:rPr>
              <a:t>   Tunnel Dst </a:t>
            </a:r>
            <a:r>
              <a:rPr lang="fr-FR" sz="1000" b="1" dirty="0" err="1">
                <a:latin typeface="Courier New" panose="02070309020205020404" pitchFamily="49" charset="0"/>
                <a:cs typeface="Courier New" panose="02070309020205020404" pitchFamily="49" charset="0"/>
              </a:rPr>
              <a:t>ip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str</a:t>
            </a:r>
            <a:r>
              <a:rPr lang="fr-FR" sz="1000" b="1" dirty="0">
                <a:latin typeface="Courier New" panose="02070309020205020404" pitchFamily="49" charset="0"/>
                <a:cs typeface="Courier New" panose="02070309020205020404" pitchFamily="49" charset="0"/>
              </a:rPr>
              <a:t>:    10.0.160.65   :::      Tunnel </a:t>
            </a:r>
            <a:r>
              <a:rPr lang="fr-FR" sz="1000" b="1" dirty="0" err="1">
                <a:latin typeface="Courier New" panose="02070309020205020404" pitchFamily="49" charset="0"/>
                <a:cs typeface="Courier New" panose="02070309020205020404" pitchFamily="49" charset="0"/>
              </a:rPr>
              <a:t>ept</a:t>
            </a:r>
            <a:r>
              <a:rPr lang="fr-FR" sz="1000" b="1" dirty="0">
                <a:latin typeface="Courier New" panose="02070309020205020404" pitchFamily="49" charset="0"/>
                <a:cs typeface="Courier New" panose="02070309020205020404" pitchFamily="49" charset="0"/>
              </a:rPr>
              <a:t>:            </a:t>
            </a:r>
            <a:r>
              <a:rPr lang="fr-FR" sz="1000" b="1" dirty="0" smtClean="0">
                <a:latin typeface="Courier New" panose="02070309020205020404" pitchFamily="49" charset="0"/>
                <a:cs typeface="Courier New" panose="02070309020205020404" pitchFamily="49" charset="0"/>
              </a:rPr>
              <a:t>0x5</a:t>
            </a:r>
          </a:p>
          <a:p>
            <a:pPr marL="1785" indent="0">
              <a:spcBef>
                <a:spcPts val="0"/>
              </a:spcBef>
              <a:buNone/>
            </a:pPr>
            <a:endParaRPr lang="fr-FR" sz="1000" b="1" dirty="0">
              <a:latin typeface="Courier New" panose="02070309020205020404" pitchFamily="49" charset="0"/>
              <a:cs typeface="Courier New" panose="02070309020205020404" pitchFamily="49" charset="0"/>
            </a:endParaRPr>
          </a:p>
          <a:p>
            <a:pPr marL="1785" indent="0">
              <a:spcBef>
                <a:spcPts val="0"/>
              </a:spcBef>
              <a:buNone/>
            </a:pPr>
            <a:r>
              <a:rPr lang="fr-FR" sz="1000" b="1" dirty="0">
                <a:latin typeface="Courier New" panose="02070309020205020404" pitchFamily="49" charset="0"/>
                <a:cs typeface="Courier New" panose="02070309020205020404" pitchFamily="49" charset="0"/>
              </a:rPr>
              <a:t>           interface:        Tunnel2   :::         </a:t>
            </a:r>
            <a:r>
              <a:rPr lang="fr-FR" sz="1000" b="1" dirty="0" err="1">
                <a:latin typeface="Courier New" panose="02070309020205020404" pitchFamily="49" charset="0"/>
                <a:cs typeface="Courier New" panose="02070309020205020404" pitchFamily="49" charset="0"/>
              </a:rPr>
              <a:t>ifindex</a:t>
            </a:r>
            <a:r>
              <a:rPr lang="fr-FR" sz="1000" b="1" dirty="0">
                <a:latin typeface="Courier New" panose="02070309020205020404" pitchFamily="49" charset="0"/>
                <a:cs typeface="Courier New" panose="02070309020205020404" pitchFamily="49" charset="0"/>
              </a:rPr>
              <a:t>:      402718722</a:t>
            </a:r>
          </a:p>
          <a:p>
            <a:pPr marL="1785" indent="0">
              <a:spcBef>
                <a:spcPts val="0"/>
              </a:spcBef>
              <a:buNone/>
            </a:pPr>
            <a:r>
              <a:rPr lang="fr-FR" sz="1000" b="1" dirty="0">
                <a:latin typeface="Courier New" panose="02070309020205020404" pitchFamily="49" charset="0"/>
                <a:cs typeface="Courier New" panose="02070309020205020404" pitchFamily="49" charset="0"/>
              </a:rPr>
              <a:t>        Tunnel </a:t>
            </a:r>
            <a:r>
              <a:rPr lang="fr-FR" sz="1000" b="1" dirty="0" err="1">
                <a:latin typeface="Courier New" panose="02070309020205020404" pitchFamily="49" charset="0"/>
                <a:cs typeface="Courier New" panose="02070309020205020404" pitchFamily="49" charset="0"/>
              </a:rPr>
              <a:t>Encap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ivxlan</a:t>
            </a:r>
            <a:r>
              <a:rPr lang="fr-FR" sz="1000" b="1" dirty="0">
                <a:latin typeface="Courier New" panose="02070309020205020404" pitchFamily="49" charset="0"/>
                <a:cs typeface="Courier New" panose="02070309020205020404" pitchFamily="49" charset="0"/>
              </a:rPr>
              <a:t>   ::: Tunnel VPC Peer:              0</a:t>
            </a:r>
          </a:p>
          <a:p>
            <a:pPr marL="1785" indent="0">
              <a:spcBef>
                <a:spcPts val="0"/>
              </a:spcBef>
              <a:buNone/>
            </a:pPr>
            <a:r>
              <a:rPr lang="fr-FR" sz="1000" b="1" dirty="0">
                <a:latin typeface="Courier New" panose="02070309020205020404" pitchFamily="49" charset="0"/>
                <a:cs typeface="Courier New" panose="02070309020205020404" pitchFamily="49" charset="0"/>
              </a:rPr>
              <a:t>   Tunnel Dst </a:t>
            </a:r>
            <a:r>
              <a:rPr lang="fr-FR" sz="1000" b="1" dirty="0" err="1">
                <a:latin typeface="Courier New" panose="02070309020205020404" pitchFamily="49" charset="0"/>
                <a:cs typeface="Courier New" panose="02070309020205020404" pitchFamily="49" charset="0"/>
              </a:rPr>
              <a:t>ip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str</a:t>
            </a:r>
            <a:r>
              <a:rPr lang="fr-FR" sz="1000" b="1" dirty="0">
                <a:latin typeface="Courier New" panose="02070309020205020404" pitchFamily="49" charset="0"/>
                <a:cs typeface="Courier New" panose="02070309020205020404" pitchFamily="49" charset="0"/>
              </a:rPr>
              <a:t>:    10.0.160.64   :::      Tunnel </a:t>
            </a:r>
            <a:r>
              <a:rPr lang="fr-FR" sz="1000" b="1" dirty="0" err="1">
                <a:latin typeface="Courier New" panose="02070309020205020404" pitchFamily="49" charset="0"/>
                <a:cs typeface="Courier New" panose="02070309020205020404" pitchFamily="49" charset="0"/>
              </a:rPr>
              <a:t>ept</a:t>
            </a:r>
            <a:r>
              <a:rPr lang="fr-FR" sz="1000" b="1" dirty="0">
                <a:latin typeface="Courier New" panose="02070309020205020404" pitchFamily="49" charset="0"/>
                <a:cs typeface="Courier New" panose="02070309020205020404" pitchFamily="49" charset="0"/>
              </a:rPr>
              <a:t>:           0x11</a:t>
            </a:r>
          </a:p>
          <a:p>
            <a:pPr marL="1785" indent="0">
              <a:spcBef>
                <a:spcPts val="0"/>
              </a:spcBef>
              <a:buNone/>
            </a:pPr>
            <a:endParaRPr lang="fr-FR" sz="1000" b="1" dirty="0" smtClean="0">
              <a:latin typeface="Courier New" panose="02070309020205020404" pitchFamily="49" charset="0"/>
              <a:cs typeface="Courier New" panose="02070309020205020404" pitchFamily="49" charset="0"/>
            </a:endParaRPr>
          </a:p>
          <a:p>
            <a:pPr marL="1785" indent="0">
              <a:spcBef>
                <a:spcPts val="0"/>
              </a:spcBef>
              <a:buNone/>
            </a:pPr>
            <a:r>
              <a:rPr lang="fr-FR" sz="1000" b="1" dirty="0" smtClean="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rPr>
              <a:t>interface:        Tunnel3   :::         </a:t>
            </a:r>
            <a:r>
              <a:rPr lang="fr-FR" sz="1000" b="1" dirty="0" err="1">
                <a:latin typeface="Courier New" panose="02070309020205020404" pitchFamily="49" charset="0"/>
                <a:cs typeface="Courier New" panose="02070309020205020404" pitchFamily="49" charset="0"/>
              </a:rPr>
              <a:t>ifindex</a:t>
            </a:r>
            <a:r>
              <a:rPr lang="fr-FR" sz="1000" b="1" dirty="0">
                <a:latin typeface="Courier New" panose="02070309020205020404" pitchFamily="49" charset="0"/>
                <a:cs typeface="Courier New" panose="02070309020205020404" pitchFamily="49" charset="0"/>
              </a:rPr>
              <a:t>:      402718723</a:t>
            </a:r>
          </a:p>
          <a:p>
            <a:pPr marL="1785" indent="0">
              <a:spcBef>
                <a:spcPts val="0"/>
              </a:spcBef>
              <a:buNone/>
            </a:pPr>
            <a:r>
              <a:rPr lang="fr-FR" sz="1000" b="1" dirty="0">
                <a:latin typeface="Courier New" panose="02070309020205020404" pitchFamily="49" charset="0"/>
                <a:cs typeface="Courier New" panose="02070309020205020404" pitchFamily="49" charset="0"/>
              </a:rPr>
              <a:t>        Tunnel </a:t>
            </a:r>
            <a:r>
              <a:rPr lang="fr-FR" sz="1000" b="1" dirty="0" err="1">
                <a:latin typeface="Courier New" panose="02070309020205020404" pitchFamily="49" charset="0"/>
                <a:cs typeface="Courier New" panose="02070309020205020404" pitchFamily="49" charset="0"/>
              </a:rPr>
              <a:t>Encap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ivxlan</a:t>
            </a:r>
            <a:r>
              <a:rPr lang="fr-FR" sz="1000" b="1" dirty="0">
                <a:latin typeface="Courier New" panose="02070309020205020404" pitchFamily="49" charset="0"/>
                <a:cs typeface="Courier New" panose="02070309020205020404" pitchFamily="49" charset="0"/>
              </a:rPr>
              <a:t>   ::: Tunnel VPC Peer:              0</a:t>
            </a:r>
          </a:p>
          <a:p>
            <a:pPr marL="1785" indent="0">
              <a:spcBef>
                <a:spcPts val="0"/>
              </a:spcBef>
              <a:buNone/>
            </a:pPr>
            <a:r>
              <a:rPr lang="fr-FR" sz="1000" b="1" dirty="0">
                <a:latin typeface="Courier New" panose="02070309020205020404" pitchFamily="49" charset="0"/>
                <a:cs typeface="Courier New" panose="02070309020205020404" pitchFamily="49" charset="0"/>
              </a:rPr>
              <a:t>   Tunnel Dst </a:t>
            </a:r>
            <a:r>
              <a:rPr lang="fr-FR" sz="1000" b="1" dirty="0" err="1">
                <a:latin typeface="Courier New" panose="02070309020205020404" pitchFamily="49" charset="0"/>
                <a:cs typeface="Courier New" panose="02070309020205020404" pitchFamily="49" charset="0"/>
              </a:rPr>
              <a:t>ip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str</a:t>
            </a:r>
            <a:r>
              <a:rPr lang="fr-FR" sz="1000" b="1" dirty="0">
                <a:latin typeface="Courier New" panose="02070309020205020404" pitchFamily="49" charset="0"/>
                <a:cs typeface="Courier New" panose="02070309020205020404" pitchFamily="49" charset="0"/>
              </a:rPr>
              <a:t>:    10.0.112.67   :::      Tunnel </a:t>
            </a:r>
            <a:r>
              <a:rPr lang="fr-FR" sz="1000" b="1" dirty="0" err="1">
                <a:latin typeface="Courier New" panose="02070309020205020404" pitchFamily="49" charset="0"/>
                <a:cs typeface="Courier New" panose="02070309020205020404" pitchFamily="49" charset="0"/>
              </a:rPr>
              <a:t>ept</a:t>
            </a:r>
            <a:r>
              <a:rPr lang="fr-FR" sz="1000" b="1" dirty="0">
                <a:latin typeface="Courier New" panose="02070309020205020404" pitchFamily="49" charset="0"/>
                <a:cs typeface="Courier New" panose="02070309020205020404" pitchFamily="49" charset="0"/>
              </a:rPr>
              <a:t>:            0x1</a:t>
            </a:r>
          </a:p>
          <a:p>
            <a:pPr marL="1785" indent="0">
              <a:spcBef>
                <a:spcPts val="0"/>
              </a:spcBef>
              <a:buNone/>
            </a:pPr>
            <a:endParaRPr lang="fr-FR" sz="1000" b="1" dirty="0" smtClean="0">
              <a:latin typeface="Courier New" panose="02070309020205020404" pitchFamily="49" charset="0"/>
              <a:cs typeface="Courier New" panose="02070309020205020404" pitchFamily="49" charset="0"/>
            </a:endParaRPr>
          </a:p>
          <a:p>
            <a:pPr marL="1785" indent="0">
              <a:spcBef>
                <a:spcPts val="0"/>
              </a:spcBef>
              <a:buNone/>
            </a:pPr>
            <a:r>
              <a:rPr lang="fr-FR" sz="1000" b="1" dirty="0" smtClean="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rPr>
              <a:t>interface:        Tunnel4   :::         </a:t>
            </a:r>
            <a:r>
              <a:rPr lang="fr-FR" sz="1000" b="1" dirty="0" err="1">
                <a:latin typeface="Courier New" panose="02070309020205020404" pitchFamily="49" charset="0"/>
                <a:cs typeface="Courier New" panose="02070309020205020404" pitchFamily="49" charset="0"/>
              </a:rPr>
              <a:t>ifindex</a:t>
            </a:r>
            <a:r>
              <a:rPr lang="fr-FR" sz="1000" b="1" dirty="0">
                <a:latin typeface="Courier New" panose="02070309020205020404" pitchFamily="49" charset="0"/>
                <a:cs typeface="Courier New" panose="02070309020205020404" pitchFamily="49" charset="0"/>
              </a:rPr>
              <a:t>:      402718724</a:t>
            </a:r>
          </a:p>
          <a:p>
            <a:pPr marL="1785" indent="0">
              <a:spcBef>
                <a:spcPts val="0"/>
              </a:spcBef>
              <a:buNone/>
            </a:pPr>
            <a:r>
              <a:rPr lang="fr-FR" sz="1000" b="1" dirty="0">
                <a:latin typeface="Courier New" panose="02070309020205020404" pitchFamily="49" charset="0"/>
                <a:cs typeface="Courier New" panose="02070309020205020404" pitchFamily="49" charset="0"/>
              </a:rPr>
              <a:t>        Tunnel </a:t>
            </a:r>
            <a:r>
              <a:rPr lang="fr-FR" sz="1000" b="1" dirty="0" err="1">
                <a:latin typeface="Courier New" panose="02070309020205020404" pitchFamily="49" charset="0"/>
                <a:cs typeface="Courier New" panose="02070309020205020404" pitchFamily="49" charset="0"/>
              </a:rPr>
              <a:t>Encap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ivxlan</a:t>
            </a:r>
            <a:r>
              <a:rPr lang="fr-FR" sz="1000" b="1" dirty="0">
                <a:latin typeface="Courier New" panose="02070309020205020404" pitchFamily="49" charset="0"/>
                <a:cs typeface="Courier New" panose="02070309020205020404" pitchFamily="49" charset="0"/>
              </a:rPr>
              <a:t>   ::: Tunnel VPC Peer:              0</a:t>
            </a:r>
          </a:p>
          <a:p>
            <a:pPr marL="1785" indent="0">
              <a:spcBef>
                <a:spcPts val="0"/>
              </a:spcBef>
              <a:buNone/>
            </a:pPr>
            <a:r>
              <a:rPr lang="fr-FR" sz="1000" b="1" dirty="0">
                <a:latin typeface="Courier New" panose="02070309020205020404" pitchFamily="49" charset="0"/>
                <a:cs typeface="Courier New" panose="02070309020205020404" pitchFamily="49" charset="0"/>
              </a:rPr>
              <a:t>   Tunnel Dst </a:t>
            </a:r>
            <a:r>
              <a:rPr lang="fr-FR" sz="1000" b="1" dirty="0" err="1">
                <a:latin typeface="Courier New" panose="02070309020205020404" pitchFamily="49" charset="0"/>
                <a:cs typeface="Courier New" panose="02070309020205020404" pitchFamily="49" charset="0"/>
              </a:rPr>
              <a:t>ip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str</a:t>
            </a:r>
            <a:r>
              <a:rPr lang="fr-FR" sz="1000" b="1" dirty="0">
                <a:latin typeface="Courier New" panose="02070309020205020404" pitchFamily="49" charset="0"/>
                <a:cs typeface="Courier New" panose="02070309020205020404" pitchFamily="49" charset="0"/>
              </a:rPr>
              <a:t>:     10.0.64.64   :::      Tunnel </a:t>
            </a:r>
            <a:r>
              <a:rPr lang="fr-FR" sz="1000" b="1" dirty="0" err="1">
                <a:latin typeface="Courier New" panose="02070309020205020404" pitchFamily="49" charset="0"/>
                <a:cs typeface="Courier New" panose="02070309020205020404" pitchFamily="49" charset="0"/>
              </a:rPr>
              <a:t>ept</a:t>
            </a:r>
            <a:r>
              <a:rPr lang="fr-FR" sz="1000" b="1" dirty="0">
                <a:latin typeface="Courier New" panose="02070309020205020404" pitchFamily="49" charset="0"/>
                <a:cs typeface="Courier New" panose="02070309020205020404" pitchFamily="49" charset="0"/>
              </a:rPr>
              <a:t>:            0x1</a:t>
            </a:r>
          </a:p>
          <a:p>
            <a:pPr marL="1785" indent="0">
              <a:spcBef>
                <a:spcPts val="0"/>
              </a:spcBef>
              <a:buNone/>
            </a:pPr>
            <a:r>
              <a:rPr lang="fr-FR" sz="1000" b="1" dirty="0" smtClean="0">
                <a:latin typeface="Courier New" panose="02070309020205020404" pitchFamily="49" charset="0"/>
                <a:cs typeface="Courier New" panose="02070309020205020404" pitchFamily="49" charset="0"/>
              </a:rPr>
              <a:t>..</a:t>
            </a:r>
            <a:endParaRPr lang="fr-FR" sz="1000" b="1" dirty="0">
              <a:latin typeface="Courier New" panose="02070309020205020404" pitchFamily="49" charset="0"/>
              <a:cs typeface="Courier New" panose="02070309020205020404" pitchFamily="49" charset="0"/>
            </a:endParaRPr>
          </a:p>
          <a:p>
            <a:pPr marL="1785" indent="0">
              <a:spcBef>
                <a:spcPts val="0"/>
              </a:spcBef>
              <a:buNone/>
            </a:pPr>
            <a:r>
              <a:rPr lang="fr-FR" sz="1000" b="1" dirty="0">
                <a:latin typeface="Courier New" panose="02070309020205020404" pitchFamily="49" charset="0"/>
                <a:cs typeface="Courier New" panose="02070309020205020404" pitchFamily="49" charset="0"/>
              </a:rPr>
              <a:t>           interface:       Tunnel15   :::         </a:t>
            </a:r>
            <a:r>
              <a:rPr lang="fr-FR" sz="1000" b="1" dirty="0" err="1">
                <a:latin typeface="Courier New" panose="02070309020205020404" pitchFamily="49" charset="0"/>
                <a:cs typeface="Courier New" panose="02070309020205020404" pitchFamily="49" charset="0"/>
              </a:rPr>
              <a:t>ifindex</a:t>
            </a:r>
            <a:r>
              <a:rPr lang="fr-FR" sz="1000" b="1" dirty="0">
                <a:latin typeface="Courier New" panose="02070309020205020404" pitchFamily="49" charset="0"/>
                <a:cs typeface="Courier New" panose="02070309020205020404" pitchFamily="49" charset="0"/>
              </a:rPr>
              <a:t>:      402718735</a:t>
            </a:r>
          </a:p>
          <a:p>
            <a:pPr marL="1785" indent="0">
              <a:spcBef>
                <a:spcPts val="0"/>
              </a:spcBef>
              <a:buNone/>
            </a:pPr>
            <a:r>
              <a:rPr lang="fr-FR" sz="1000" b="1" dirty="0">
                <a:latin typeface="Courier New" panose="02070309020205020404" pitchFamily="49" charset="0"/>
                <a:cs typeface="Courier New" panose="02070309020205020404" pitchFamily="49" charset="0"/>
              </a:rPr>
              <a:t>        Tunnel </a:t>
            </a:r>
            <a:r>
              <a:rPr lang="fr-FR" sz="1000" b="1" dirty="0" err="1">
                <a:latin typeface="Courier New" panose="02070309020205020404" pitchFamily="49" charset="0"/>
                <a:cs typeface="Courier New" panose="02070309020205020404" pitchFamily="49" charset="0"/>
              </a:rPr>
              <a:t>Encap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vxlan</a:t>
            </a:r>
            <a:r>
              <a:rPr lang="fr-FR" sz="1000" b="1" dirty="0">
                <a:latin typeface="Courier New" panose="02070309020205020404" pitchFamily="49" charset="0"/>
                <a:cs typeface="Courier New" panose="02070309020205020404" pitchFamily="49" charset="0"/>
              </a:rPr>
              <a:t>   ::: Tunnel VPC Peer:              0</a:t>
            </a:r>
          </a:p>
          <a:p>
            <a:pPr marL="1785" indent="0">
              <a:spcBef>
                <a:spcPts val="0"/>
              </a:spcBef>
              <a:buNone/>
            </a:pPr>
            <a:r>
              <a:rPr lang="fr-FR" sz="1000" b="1" dirty="0">
                <a:latin typeface="Courier New" panose="02070309020205020404" pitchFamily="49" charset="0"/>
                <a:cs typeface="Courier New" panose="02070309020205020404" pitchFamily="49" charset="0"/>
              </a:rPr>
              <a:t>   Tunnel Dst </a:t>
            </a:r>
            <a:r>
              <a:rPr lang="fr-FR" sz="1000" b="1" dirty="0" err="1">
                <a:latin typeface="Courier New" panose="02070309020205020404" pitchFamily="49" charset="0"/>
                <a:cs typeface="Courier New" panose="02070309020205020404" pitchFamily="49" charset="0"/>
              </a:rPr>
              <a:t>ip</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str</a:t>
            </a:r>
            <a:r>
              <a:rPr lang="fr-FR" sz="1000" b="1" dirty="0">
                <a:latin typeface="Courier New" panose="02070309020205020404" pitchFamily="49" charset="0"/>
                <a:cs typeface="Courier New" panose="02070309020205020404" pitchFamily="49" charset="0"/>
              </a:rPr>
              <a:t>:      10.0.0.95   :::      Tunnel </a:t>
            </a:r>
            <a:r>
              <a:rPr lang="fr-FR" sz="1000" b="1" dirty="0" err="1">
                <a:latin typeface="Courier New" panose="02070309020205020404" pitchFamily="49" charset="0"/>
                <a:cs typeface="Courier New" panose="02070309020205020404" pitchFamily="49" charset="0"/>
              </a:rPr>
              <a:t>ept</a:t>
            </a:r>
            <a:r>
              <a:rPr lang="fr-FR" sz="1000" b="1" dirty="0">
                <a:latin typeface="Courier New" panose="02070309020205020404" pitchFamily="49" charset="0"/>
                <a:cs typeface="Courier New" panose="02070309020205020404" pitchFamily="49" charset="0"/>
              </a:rPr>
              <a:t>:            0x2</a:t>
            </a:r>
          </a:p>
        </p:txBody>
      </p:sp>
      <p:sp>
        <p:nvSpPr>
          <p:cNvPr id="4" name="TextBox 3"/>
          <p:cNvSpPr txBox="1"/>
          <p:nvPr/>
        </p:nvSpPr>
        <p:spPr>
          <a:xfrm>
            <a:off x="3657600" y="4206504"/>
            <a:ext cx="2402389" cy="911019"/>
          </a:xfrm>
          <a:prstGeom prst="rect">
            <a:avLst/>
          </a:prstGeom>
          <a:solidFill>
            <a:srgbClr val="FFFFCC"/>
          </a:solidFill>
        </p:spPr>
        <p:txBody>
          <a:bodyPr wrap="none" rtlCol="0">
            <a:spAutoFit/>
          </a:bodyPr>
          <a:lstStyle/>
          <a:p>
            <a:pPr>
              <a:lnSpc>
                <a:spcPct val="90000"/>
              </a:lnSpc>
              <a:spcBef>
                <a:spcPts val="600"/>
              </a:spcBef>
            </a:pPr>
            <a:r>
              <a:rPr lang="fr-FR" sz="1600" dirty="0" smtClean="0">
                <a:solidFill>
                  <a:srgbClr val="000000"/>
                </a:solidFill>
              </a:rPr>
              <a:t>Tunnel </a:t>
            </a:r>
            <a:r>
              <a:rPr lang="fr-FR" sz="1600" dirty="0" err="1" smtClean="0">
                <a:solidFill>
                  <a:srgbClr val="000000"/>
                </a:solidFill>
              </a:rPr>
              <a:t>encap</a:t>
            </a:r>
            <a:r>
              <a:rPr lang="fr-FR" sz="1600" dirty="0" smtClean="0">
                <a:solidFill>
                  <a:srgbClr val="000000"/>
                </a:solidFill>
              </a:rPr>
              <a:t> :</a:t>
            </a:r>
          </a:p>
          <a:p>
            <a:pPr>
              <a:lnSpc>
                <a:spcPct val="90000"/>
              </a:lnSpc>
              <a:spcBef>
                <a:spcPts val="600"/>
              </a:spcBef>
            </a:pPr>
            <a:r>
              <a:rPr lang="fr-FR" sz="1600" dirty="0" err="1">
                <a:solidFill>
                  <a:srgbClr val="000000"/>
                </a:solidFill>
              </a:rPr>
              <a:t>i</a:t>
            </a:r>
            <a:r>
              <a:rPr lang="fr-FR" sz="1600" dirty="0" err="1" smtClean="0">
                <a:solidFill>
                  <a:srgbClr val="000000"/>
                </a:solidFill>
              </a:rPr>
              <a:t>vxlan</a:t>
            </a:r>
            <a:r>
              <a:rPr lang="fr-FR" sz="1600" dirty="0" smtClean="0">
                <a:solidFill>
                  <a:srgbClr val="000000"/>
                </a:solidFill>
              </a:rPr>
              <a:t> </a:t>
            </a:r>
            <a:r>
              <a:rPr lang="fr-FR" sz="1600" dirty="0" smtClean="0">
                <a:solidFill>
                  <a:srgbClr val="000000"/>
                </a:solidFill>
                <a:sym typeface="Wingdings" panose="05000000000000000000" pitchFamily="2" charset="2"/>
              </a:rPr>
              <a:t> Inside </a:t>
            </a:r>
            <a:r>
              <a:rPr lang="fr-FR" sz="1600" dirty="0" err="1" smtClean="0">
                <a:solidFill>
                  <a:srgbClr val="000000"/>
                </a:solidFill>
                <a:sym typeface="Wingdings" panose="05000000000000000000" pitchFamily="2" charset="2"/>
              </a:rPr>
              <a:t>fabric</a:t>
            </a:r>
            <a:endParaRPr lang="fr-FR" sz="1600" dirty="0" smtClean="0">
              <a:solidFill>
                <a:srgbClr val="000000"/>
              </a:solidFill>
              <a:sym typeface="Wingdings" panose="05000000000000000000" pitchFamily="2" charset="2"/>
            </a:endParaRPr>
          </a:p>
          <a:p>
            <a:pPr>
              <a:lnSpc>
                <a:spcPct val="90000"/>
              </a:lnSpc>
              <a:spcBef>
                <a:spcPts val="600"/>
              </a:spcBef>
            </a:pPr>
            <a:r>
              <a:rPr lang="fr-FR" sz="1600" dirty="0" err="1">
                <a:solidFill>
                  <a:srgbClr val="000000"/>
                </a:solidFill>
                <a:sym typeface="Wingdings" panose="05000000000000000000" pitchFamily="2" charset="2"/>
              </a:rPr>
              <a:t>v</a:t>
            </a:r>
            <a:r>
              <a:rPr lang="fr-FR" sz="1600" dirty="0" err="1" smtClean="0">
                <a:solidFill>
                  <a:srgbClr val="000000"/>
                </a:solidFill>
                <a:sym typeface="Wingdings" panose="05000000000000000000" pitchFamily="2" charset="2"/>
              </a:rPr>
              <a:t>xlan</a:t>
            </a:r>
            <a:r>
              <a:rPr lang="fr-FR" sz="1600" dirty="0" smtClean="0">
                <a:solidFill>
                  <a:srgbClr val="000000"/>
                </a:solidFill>
                <a:sym typeface="Wingdings" panose="05000000000000000000" pitchFamily="2" charset="2"/>
              </a:rPr>
              <a:t>  to </a:t>
            </a:r>
            <a:r>
              <a:rPr lang="fr-FR" sz="1600" dirty="0" err="1" smtClean="0">
                <a:solidFill>
                  <a:srgbClr val="000000"/>
                </a:solidFill>
                <a:sym typeface="Wingdings" panose="05000000000000000000" pitchFamily="2" charset="2"/>
              </a:rPr>
              <a:t>vLeaf</a:t>
            </a:r>
            <a:r>
              <a:rPr lang="fr-FR" sz="1600" dirty="0" smtClean="0">
                <a:solidFill>
                  <a:srgbClr val="000000"/>
                </a:solidFill>
                <a:sym typeface="Wingdings" panose="05000000000000000000" pitchFamily="2" charset="2"/>
              </a:rPr>
              <a:t> (AVS,..</a:t>
            </a:r>
            <a:endParaRPr lang="fr-FR" sz="1600" dirty="0" smtClean="0">
              <a:solidFill>
                <a:srgbClr val="000000"/>
              </a:solidFill>
            </a:endParaRPr>
          </a:p>
        </p:txBody>
      </p:sp>
    </p:spTree>
    <p:extLst>
      <p:ext uri="{BB962C8B-B14F-4D97-AF65-F5344CB8AC3E}">
        <p14:creationId xmlns:p14="http://schemas.microsoft.com/office/powerpoint/2010/main" val="388209419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ELTMC </a:t>
            </a:r>
            <a:r>
              <a:rPr lang="fr-FR" dirty="0" err="1" smtClean="0"/>
              <a:t>summary</a:t>
            </a:r>
            <a:r>
              <a:rPr lang="fr-FR" dirty="0" smtClean="0"/>
              <a:t> info</a:t>
            </a:r>
            <a:endParaRPr lang="fr-FR" dirty="0"/>
          </a:p>
        </p:txBody>
      </p:sp>
      <p:sp>
        <p:nvSpPr>
          <p:cNvPr id="3" name="Content Placeholder 2"/>
          <p:cNvSpPr>
            <a:spLocks noGrp="1"/>
          </p:cNvSpPr>
          <p:nvPr>
            <p:ph idx="4294967295"/>
          </p:nvPr>
        </p:nvSpPr>
        <p:spPr>
          <a:xfrm>
            <a:off x="304800" y="895350"/>
            <a:ext cx="6629400" cy="4191000"/>
          </a:xfrm>
          <a:prstGeom prst="rect">
            <a:avLst/>
          </a:prstGeom>
          <a:solidFill>
            <a:schemeClr val="bg1">
              <a:lumMod val="85000"/>
            </a:schemeClr>
          </a:solidFill>
        </p:spPr>
        <p:txBody>
          <a:bodyPr/>
          <a:lstStyle/>
          <a:p>
            <a:pPr marL="1785" indent="0">
              <a:spcBef>
                <a:spcPts val="0"/>
              </a:spcBef>
              <a:buNone/>
            </a:pPr>
            <a:r>
              <a:rPr lang="fr-FR" sz="1000" dirty="0">
                <a:latin typeface="Courier New" panose="02070309020205020404" pitchFamily="49" charset="0"/>
                <a:cs typeface="Courier New" panose="02070309020205020404" pitchFamily="49" charset="0"/>
              </a:rPr>
              <a:t>module-1# show system </a:t>
            </a:r>
            <a:r>
              <a:rPr lang="fr-FR" sz="1000" dirty="0" err="1">
                <a:latin typeface="Courier New" panose="02070309020205020404" pitchFamily="49" charset="0"/>
                <a:cs typeface="Courier New" panose="02070309020205020404" pitchFamily="49" charset="0"/>
              </a:rPr>
              <a:t>internal</a:t>
            </a: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eltmc</a:t>
            </a:r>
            <a:r>
              <a:rPr lang="fr-FR" sz="1000" dirty="0">
                <a:latin typeface="Courier New" panose="02070309020205020404" pitchFamily="49" charset="0"/>
                <a:cs typeface="Courier New" panose="02070309020205020404" pitchFamily="49" charset="0"/>
              </a:rPr>
              <a:t> info  global  </a:t>
            </a:r>
            <a:r>
              <a:rPr lang="fr-FR" sz="1000" dirty="0" err="1">
                <a:latin typeface="Courier New" panose="02070309020205020404" pitchFamily="49" charset="0"/>
                <a:cs typeface="Courier New" panose="02070309020205020404" pitchFamily="49" charset="0"/>
              </a:rPr>
              <a:t>detail</a:t>
            </a:r>
            <a:endParaRPr lang="fr-FR" sz="1000" dirty="0">
              <a:latin typeface="Courier New" panose="02070309020205020404" pitchFamily="49" charset="0"/>
              <a:cs typeface="Courier New" panose="02070309020205020404" pitchFamily="49" charset="0"/>
            </a:endParaRP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Global Info</a:t>
            </a:r>
          </a:p>
          <a:p>
            <a:pPr marL="1785" indent="0">
              <a:spcBef>
                <a:spcPts val="0"/>
              </a:spcBef>
              <a:buNone/>
            </a:pPr>
            <a:r>
              <a:rPr lang="fr-FR" sz="1000" dirty="0">
                <a:latin typeface="Courier New" panose="02070309020205020404" pitchFamily="49" charset="0"/>
                <a:cs typeface="Courier New" panose="02070309020205020404" pitchFamily="49" charset="0"/>
              </a:rPr>
              <a:t>     Interface Count:            197   :::      </a:t>
            </a:r>
            <a:r>
              <a:rPr lang="fr-FR" sz="1000" dirty="0" err="1">
                <a:latin typeface="Courier New" panose="02070309020205020404" pitchFamily="49" charset="0"/>
                <a:cs typeface="Courier New" panose="02070309020205020404" pitchFamily="49" charset="0"/>
              </a:rPr>
              <a:t>Stats</a:t>
            </a:r>
            <a:r>
              <a:rPr lang="fr-FR" sz="1000" dirty="0">
                <a:latin typeface="Courier New" panose="02070309020205020404" pitchFamily="49" charset="0"/>
                <a:cs typeface="Courier New" panose="02070309020205020404" pitchFamily="49" charset="0"/>
              </a:rPr>
              <a:t> Mode:   TEP_PER_PORT</a:t>
            </a:r>
          </a:p>
          <a:p>
            <a:pPr marL="1785" indent="0">
              <a:spcBef>
                <a:spcPts val="0"/>
              </a:spcBef>
              <a:buNone/>
            </a:pPr>
            <a:r>
              <a:rPr lang="fr-FR" sz="1000" dirty="0">
                <a:latin typeface="Courier New" panose="02070309020205020404" pitchFamily="49" charset="0"/>
                <a:cs typeface="Courier New" panose="02070309020205020404" pitchFamily="49" charset="0"/>
              </a:rPr>
              <a:t>            Physical:              0   :::    Port Channel:             63</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Sub</a:t>
            </a:r>
            <a:r>
              <a:rPr lang="fr-FR" sz="1000" dirty="0">
                <a:latin typeface="Courier New" panose="02070309020205020404" pitchFamily="49" charset="0"/>
                <a:cs typeface="Courier New" panose="02070309020205020404" pitchFamily="49" charset="0"/>
              </a:rPr>
              <a:t> Interface:             12   :::  Vlan interface:             10</a:t>
            </a:r>
          </a:p>
          <a:p>
            <a:pPr marL="1785" indent="0">
              <a:spcBef>
                <a:spcPts val="0"/>
              </a:spcBef>
              <a:buNone/>
            </a:pPr>
            <a:r>
              <a:rPr lang="fr-FR" sz="1000" dirty="0">
                <a:latin typeface="Courier New" panose="02070309020205020404" pitchFamily="49" charset="0"/>
                <a:cs typeface="Courier New" panose="02070309020205020404" pitchFamily="49" charset="0"/>
              </a:rPr>
              <a:t>      Tunnel </a:t>
            </a:r>
            <a:r>
              <a:rPr lang="fr-FR" sz="1000" dirty="0" err="1">
                <a:latin typeface="Courier New" panose="02070309020205020404" pitchFamily="49" charset="0"/>
                <a:cs typeface="Courier New" panose="02070309020205020404" pitchFamily="49" charset="0"/>
              </a:rPr>
              <a:t>Subintf</a:t>
            </a:r>
            <a:r>
              <a:rPr lang="fr-FR" sz="1000" dirty="0">
                <a:latin typeface="Courier New" panose="02070309020205020404" pitchFamily="49" charset="0"/>
                <a:cs typeface="Courier New" panose="02070309020205020404" pitchFamily="49" charset="0"/>
              </a:rPr>
              <a:t>:             10   :::    In-band </a:t>
            </a:r>
            <a:r>
              <a:rPr lang="fr-FR" sz="1000" dirty="0" err="1">
                <a:latin typeface="Courier New" panose="02070309020205020404" pitchFamily="49" charset="0"/>
                <a:cs typeface="Courier New" panose="02070309020205020404" pitchFamily="49" charset="0"/>
              </a:rPr>
              <a:t>Intf</a:t>
            </a:r>
            <a:r>
              <a:rPr lang="fr-FR" sz="1000" dirty="0">
                <a:latin typeface="Courier New" panose="02070309020205020404" pitchFamily="49" charset="0"/>
                <a:cs typeface="Courier New" panose="02070309020205020404" pitchFamily="49" charset="0"/>
              </a:rPr>
              <a:t>:              0</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Fex</a:t>
            </a:r>
            <a:r>
              <a:rPr lang="fr-FR" sz="1000" dirty="0">
                <a:latin typeface="Courier New" panose="02070309020205020404" pitchFamily="49" charset="0"/>
                <a:cs typeface="Courier New" panose="02070309020205020404" pitchFamily="49" charset="0"/>
              </a:rPr>
              <a:t> interface:             96   :::        </a:t>
            </a:r>
            <a:r>
              <a:rPr lang="fr-FR" sz="1000" dirty="0" err="1">
                <a:latin typeface="Courier New" panose="02070309020205020404" pitchFamily="49" charset="0"/>
                <a:cs typeface="Courier New" panose="02070309020205020404" pitchFamily="49" charset="0"/>
              </a:rPr>
              <a:t>Loopback</a:t>
            </a:r>
            <a:r>
              <a:rPr lang="fr-FR" sz="1000" dirty="0">
                <a:latin typeface="Courier New" panose="02070309020205020404" pitchFamily="49" charset="0"/>
                <a:cs typeface="Courier New" panose="02070309020205020404" pitchFamily="49" charset="0"/>
              </a:rPr>
              <a:t>:              6</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b="1" dirty="0">
                <a:solidFill>
                  <a:srgbClr val="FF0000"/>
                </a:solidFill>
                <a:latin typeface="Courier New" panose="02070309020205020404" pitchFamily="49" charset="0"/>
                <a:cs typeface="Courier New" panose="02070309020205020404" pitchFamily="49" charset="0"/>
              </a:rPr>
              <a:t>Vlan count:             23   :::       VRF count:              7</a:t>
            </a:r>
          </a:p>
          <a:p>
            <a:pPr marL="1785" indent="0">
              <a:spcBef>
                <a:spcPts val="0"/>
              </a:spcBef>
              <a:buNone/>
            </a:pPr>
            <a:r>
              <a:rPr lang="fr-FR" sz="1000" dirty="0">
                <a:latin typeface="Courier New" panose="02070309020205020404" pitchFamily="49" charset="0"/>
                <a:cs typeface="Courier New" panose="02070309020205020404" pitchFamily="49" charset="0"/>
              </a:rPr>
              <a:t>           EPG count:              0   :::   NS </a:t>
            </a:r>
            <a:r>
              <a:rPr lang="fr-FR" sz="1000" dirty="0" err="1">
                <a:latin typeface="Courier New" panose="02070309020205020404" pitchFamily="49" charset="0"/>
                <a:cs typeface="Courier New" panose="02070309020205020404" pitchFamily="49" charset="0"/>
              </a:rPr>
              <a:t>RMac</a:t>
            </a:r>
            <a:r>
              <a:rPr lang="fr-FR" sz="1000" dirty="0">
                <a:latin typeface="Courier New" panose="02070309020205020404" pitchFamily="49" charset="0"/>
                <a:cs typeface="Courier New" panose="02070309020205020404" pitchFamily="49" charset="0"/>
              </a:rPr>
              <a:t> Count:              5</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b="1" dirty="0">
                <a:solidFill>
                  <a:srgbClr val="FF0000"/>
                </a:solidFill>
                <a:latin typeface="Courier New" panose="02070309020205020404" pitchFamily="49" charset="0"/>
                <a:cs typeface="Courier New" panose="02070309020205020404" pitchFamily="49" charset="0"/>
              </a:rPr>
              <a:t>VPC:</a:t>
            </a:r>
          </a:p>
          <a:p>
            <a:pPr marL="1785" indent="0">
              <a:spcBef>
                <a:spcPts val="0"/>
              </a:spcBef>
              <a:buNone/>
            </a:pPr>
            <a:r>
              <a:rPr lang="fr-FR" sz="1000" dirty="0">
                <a:latin typeface="Courier New" panose="02070309020205020404" pitchFamily="49" charset="0"/>
                <a:cs typeface="Courier New" panose="02070309020205020404" pitchFamily="49" charset="0"/>
              </a:rPr>
              <a:t>            Peer PIP:      0xa002843   :::             VIP:      0xa007840</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peer_pip_str</a:t>
            </a:r>
            <a:r>
              <a:rPr lang="fr-FR" sz="1000" dirty="0">
                <a:latin typeface="Courier New" panose="02070309020205020404" pitchFamily="49" charset="0"/>
                <a:cs typeface="Courier New" panose="02070309020205020404" pitchFamily="49" charset="0"/>
              </a:rPr>
              <a:t>:    10.0.120.64   :::         </a:t>
            </a:r>
            <a:r>
              <a:rPr lang="fr-FR" sz="1000" dirty="0" err="1">
                <a:latin typeface="Courier New" panose="02070309020205020404" pitchFamily="49" charset="0"/>
                <a:cs typeface="Courier New" panose="02070309020205020404" pitchFamily="49" charset="0"/>
              </a:rPr>
              <a:t>vip_str</a:t>
            </a:r>
            <a:r>
              <a:rPr lang="fr-FR" sz="1000" dirty="0">
                <a:latin typeface="Courier New" panose="02070309020205020404" pitchFamily="49" charset="0"/>
                <a:cs typeface="Courier New" panose="02070309020205020404" pitchFamily="49" charset="0"/>
              </a:rPr>
              <a:t>:    10.0.120.64</a:t>
            </a:r>
          </a:p>
          <a:p>
            <a:pPr marL="1785" indent="0">
              <a:spcBef>
                <a:spcPts val="0"/>
              </a:spcBef>
              <a:buNone/>
            </a:pPr>
            <a:r>
              <a:rPr lang="fr-FR" sz="1000" dirty="0">
                <a:latin typeface="Courier New" panose="02070309020205020404" pitchFamily="49" charset="0"/>
                <a:cs typeface="Courier New" panose="02070309020205020404" pitchFamily="49" charset="0"/>
              </a:rPr>
              <a:t>       VIP Interface:      loopback1   :::            </a:t>
            </a:r>
            <a:r>
              <a:rPr lang="fr-FR" sz="1000" dirty="0" err="1">
                <a:latin typeface="Courier New" panose="02070309020205020404" pitchFamily="49" charset="0"/>
                <a:cs typeface="Courier New" panose="02070309020205020404" pitchFamily="49" charset="0"/>
              </a:rPr>
              <a:t>Role</a:t>
            </a:r>
            <a:r>
              <a:rPr lang="fr-FR" sz="1000" dirty="0">
                <a:latin typeface="Courier New" panose="02070309020205020404" pitchFamily="49" charset="0"/>
                <a:cs typeface="Courier New" panose="02070309020205020404" pitchFamily="49" charset="0"/>
              </a:rPr>
              <a:t>:              1</a:t>
            </a:r>
          </a:p>
          <a:p>
            <a:pPr marL="1785" indent="0">
              <a:spcBef>
                <a:spcPts val="0"/>
              </a:spcBef>
              <a:buNone/>
            </a:pPr>
            <a:r>
              <a:rPr lang="fr-FR" sz="1000" dirty="0">
                <a:latin typeface="Courier New" panose="02070309020205020404" pitchFamily="49" charset="0"/>
                <a:cs typeface="Courier New" panose="02070309020205020404" pitchFamily="49" charset="0"/>
              </a:rPr>
              <a:t>    Peer Tunnel </a:t>
            </a:r>
            <a:r>
              <a:rPr lang="fr-FR" sz="1000" dirty="0" err="1">
                <a:latin typeface="Courier New" panose="02070309020205020404" pitchFamily="49" charset="0"/>
                <a:cs typeface="Courier New" panose="02070309020205020404" pitchFamily="49" charset="0"/>
              </a:rPr>
              <a:t>Intf</a:t>
            </a:r>
            <a:r>
              <a:rPr lang="fr-FR" sz="1000" dirty="0">
                <a:latin typeface="Courier New" panose="02070309020205020404" pitchFamily="49" charset="0"/>
                <a:cs typeface="Courier New" panose="02070309020205020404" pitchFamily="49" charset="0"/>
              </a:rPr>
              <a:t>:</a:t>
            </a:r>
          </a:p>
          <a:p>
            <a:pPr marL="1785" indent="0">
              <a:spcBef>
                <a:spcPts val="0"/>
              </a:spcBef>
              <a:buNone/>
            </a:pPr>
            <a:r>
              <a:rPr lang="fr-FR" sz="1000" dirty="0">
                <a:latin typeface="Courier New" panose="02070309020205020404" pitchFamily="49" charset="0"/>
                <a:cs typeface="Courier New" panose="02070309020205020404" pitchFamily="49" charset="0"/>
              </a:rPr>
              <a:t>               Index:      402718732   :::           State:              1</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Mod</a:t>
            </a:r>
            <a:r>
              <a:rPr lang="fr-FR" sz="1000" dirty="0">
                <a:latin typeface="Courier New" panose="02070309020205020404" pitchFamily="49" charset="0"/>
                <a:cs typeface="Courier New" panose="02070309020205020404" pitchFamily="49" charset="0"/>
              </a:rPr>
              <a:t>:              4   :::            Port:              8</a:t>
            </a:r>
          </a:p>
          <a:p>
            <a:pPr marL="1785" indent="0">
              <a:spcBef>
                <a:spcPts val="0"/>
              </a:spcBef>
              <a:buNone/>
            </a:pPr>
            <a:r>
              <a:rPr lang="fr-FR" sz="1000" dirty="0">
                <a:latin typeface="Courier New" panose="02070309020205020404" pitchFamily="49" charset="0"/>
                <a:cs typeface="Courier New" panose="02070309020205020404" pitchFamily="49" charset="0"/>
              </a:rPr>
              <a:t>     NS Dst </a:t>
            </a:r>
            <a:r>
              <a:rPr lang="fr-FR" sz="1000" dirty="0" err="1">
                <a:latin typeface="Courier New" panose="02070309020205020404" pitchFamily="49" charset="0"/>
                <a:cs typeface="Courier New" panose="02070309020205020404" pitchFamily="49" charset="0"/>
              </a:rPr>
              <a:t>Encap</a:t>
            </a:r>
            <a:r>
              <a:rPr lang="fr-FR" sz="1000" dirty="0">
                <a:latin typeface="Courier New" panose="02070309020205020404" pitchFamily="49" charset="0"/>
                <a:cs typeface="Courier New" panose="02070309020205020404" pitchFamily="49" charset="0"/>
              </a:rPr>
              <a:t> id:          12283</a:t>
            </a:r>
          </a:p>
          <a:p>
            <a:pPr marL="1785" indent="0">
              <a:spcBef>
                <a:spcPts val="0"/>
              </a:spcBef>
              <a:buNone/>
            </a:pPr>
            <a:r>
              <a:rPr lang="fr-FR" sz="1000" dirty="0">
                <a:latin typeface="Courier New" panose="02070309020205020404" pitchFamily="49" charset="0"/>
                <a:cs typeface="Courier New" panose="02070309020205020404" pitchFamily="49" charset="0"/>
              </a:rPr>
              <a:t>           Peer </a:t>
            </a:r>
            <a:r>
              <a:rPr lang="fr-FR" sz="1000" dirty="0" err="1">
                <a:latin typeface="Courier New" panose="02070309020205020404" pitchFamily="49" charset="0"/>
                <a:cs typeface="Courier New" panose="02070309020205020404" pitchFamily="49" charset="0"/>
              </a:rPr>
              <a:t>list</a:t>
            </a:r>
            <a:r>
              <a:rPr lang="fr-FR" sz="1000" dirty="0">
                <a:latin typeface="Courier New" panose="02070309020205020404" pitchFamily="49" charset="0"/>
                <a:cs typeface="Courier New" panose="02070309020205020404" pitchFamily="49" charset="0"/>
              </a:rPr>
              <a:t>:          0xc00</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      FTEP Interface:   loopback1023   :::    </a:t>
            </a:r>
            <a:r>
              <a:rPr lang="fr-FR" sz="1000" dirty="0" err="1">
                <a:latin typeface="Courier New" panose="02070309020205020404" pitchFamily="49" charset="0"/>
                <a:cs typeface="Courier New" panose="02070309020205020404" pitchFamily="49" charset="0"/>
              </a:rPr>
              <a:t>FTEP_IP_Addr</a:t>
            </a:r>
            <a:r>
              <a:rPr lang="fr-FR" sz="1000" dirty="0">
                <a:latin typeface="Courier New" panose="02070309020205020404" pitchFamily="49" charset="0"/>
                <a:cs typeface="Courier New" panose="02070309020205020404" pitchFamily="49" charset="0"/>
              </a:rPr>
              <a:t>:      0xa000020</a:t>
            </a:r>
          </a:p>
          <a:p>
            <a:pPr marL="1785" indent="0">
              <a:spcBef>
                <a:spcPts val="0"/>
              </a:spcBef>
              <a:buNone/>
            </a:pPr>
            <a:r>
              <a:rPr lang="fr-FR" sz="1000" dirty="0">
                <a:latin typeface="Courier New" panose="02070309020205020404" pitchFamily="49" charset="0"/>
                <a:cs typeface="Courier New" panose="02070309020205020404" pitchFamily="49" charset="0"/>
              </a:rPr>
              <a:t>      PTEP Interface:      loopback0   :::    </a:t>
            </a:r>
            <a:r>
              <a:rPr lang="fr-FR" sz="1000" dirty="0" err="1">
                <a:latin typeface="Courier New" panose="02070309020205020404" pitchFamily="49" charset="0"/>
                <a:cs typeface="Courier New" panose="02070309020205020404" pitchFamily="49" charset="0"/>
              </a:rPr>
              <a:t>PTEP_IP_Addr</a:t>
            </a:r>
            <a:r>
              <a:rPr lang="fr-FR" sz="1000" dirty="0">
                <a:latin typeface="Courier New" panose="02070309020205020404" pitchFamily="49" charset="0"/>
                <a:cs typeface="Courier New" panose="02070309020205020404" pitchFamily="49" charset="0"/>
              </a:rPr>
              <a:t>:      0xa002842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FTEP_IP_str</a:t>
            </a:r>
            <a:r>
              <a:rPr lang="fr-FR" sz="1000" dirty="0">
                <a:latin typeface="Courier New" panose="02070309020205020404" pitchFamily="49" charset="0"/>
                <a:cs typeface="Courier New" panose="02070309020205020404" pitchFamily="49" charset="0"/>
              </a:rPr>
              <a:t>:      10.0.0.32</a:t>
            </a:r>
          </a:p>
          <a:p>
            <a:pPr marL="1785" indent="0">
              <a:spcBef>
                <a:spcPts val="0"/>
              </a:spcBef>
              <a:buNone/>
            </a:pPr>
            <a:r>
              <a:rPr lang="fr-FR" sz="1000" dirty="0">
                <a:latin typeface="Courier New" panose="02070309020205020404" pitchFamily="49" charset="0"/>
                <a:cs typeface="Courier New" panose="02070309020205020404" pitchFamily="49" charset="0"/>
              </a:rPr>
              <a:t>         </a:t>
            </a:r>
            <a:r>
              <a:rPr lang="fr-FR" sz="1000" dirty="0" err="1">
                <a:latin typeface="Courier New" panose="02070309020205020404" pitchFamily="49" charset="0"/>
                <a:cs typeface="Courier New" panose="02070309020205020404" pitchFamily="49" charset="0"/>
              </a:rPr>
              <a:t>PTEP_IP_str</a:t>
            </a:r>
            <a:r>
              <a:rPr lang="fr-FR" sz="1000" dirty="0">
                <a:latin typeface="Courier New" panose="02070309020205020404" pitchFamily="49" charset="0"/>
                <a:cs typeface="Courier New" panose="02070309020205020404" pitchFamily="49" charset="0"/>
              </a:rPr>
              <a:t>:     10.0.40.66</a:t>
            </a:r>
          </a:p>
          <a:p>
            <a:pPr marL="1785" indent="0">
              <a:spcBef>
                <a:spcPts val="0"/>
              </a:spcBef>
              <a:buNone/>
            </a:pPr>
            <a:endParaRPr lang="fr-FR" sz="1000" dirty="0">
              <a:latin typeface="Courier New" panose="02070309020205020404" pitchFamily="49" charset="0"/>
              <a:cs typeface="Courier New" panose="02070309020205020404" pitchFamily="49" charset="0"/>
            </a:endParaRPr>
          </a:p>
          <a:p>
            <a:pPr marL="1785" indent="0">
              <a:spcBef>
                <a:spcPts val="0"/>
              </a:spcBef>
              <a:buNone/>
            </a:pPr>
            <a:r>
              <a:rPr lang="fr-FR" sz="1000" dirty="0">
                <a:latin typeface="Courier New" panose="02070309020205020404" pitchFamily="49" charset="0"/>
                <a:cs typeface="Courier New" panose="02070309020205020404" pitchFamily="49" charset="0"/>
              </a:rPr>
              <a:t>        Infra </a:t>
            </a:r>
            <a:r>
              <a:rPr lang="fr-FR" sz="1000" dirty="0" err="1">
                <a:latin typeface="Courier New" panose="02070309020205020404" pitchFamily="49" charset="0"/>
                <a:cs typeface="Courier New" panose="02070309020205020404" pitchFamily="49" charset="0"/>
              </a:rPr>
              <a:t>VlanId</a:t>
            </a:r>
            <a:r>
              <a:rPr lang="fr-FR" sz="1000" dirty="0">
                <a:latin typeface="Courier New" panose="02070309020205020404" pitchFamily="49" charset="0"/>
                <a:cs typeface="Courier New" panose="02070309020205020404" pitchFamily="49" charset="0"/>
              </a:rPr>
              <a:t>:             13   ::: Infra HW </a:t>
            </a:r>
            <a:r>
              <a:rPr lang="fr-FR" sz="1000" dirty="0" err="1">
                <a:latin typeface="Courier New" panose="02070309020205020404" pitchFamily="49" charset="0"/>
                <a:cs typeface="Courier New" panose="02070309020205020404" pitchFamily="49" charset="0"/>
              </a:rPr>
              <a:t>VlanId</a:t>
            </a:r>
            <a:r>
              <a:rPr lang="fr-FR" sz="1000" dirty="0">
                <a:latin typeface="Courier New" panose="02070309020205020404" pitchFamily="49" charset="0"/>
                <a:cs typeface="Courier New" panose="02070309020205020404" pitchFamily="49" charset="0"/>
              </a:rPr>
              <a:t>:              1</a:t>
            </a:r>
          </a:p>
          <a:p>
            <a:pPr marL="1785" indent="0">
              <a:spcBef>
                <a:spcPts val="0"/>
              </a:spcBef>
              <a:buNone/>
            </a:pPr>
            <a:r>
              <a:rPr lang="fr-FR" sz="1000" dirty="0">
                <a:latin typeface="Courier New" panose="02070309020205020404" pitchFamily="49" charset="0"/>
                <a:cs typeface="Courier New" panose="02070309020205020404" pitchFamily="49" charset="0"/>
              </a:rPr>
              <a:t>     Infra SVI Index:      0x901000d   ::: Infra SVI State:              1</a:t>
            </a:r>
          </a:p>
          <a:p>
            <a:pPr marL="1785" indent="0">
              <a:spcBef>
                <a:spcPts val="0"/>
              </a:spcBef>
              <a:buNone/>
            </a:pPr>
            <a:r>
              <a:rPr lang="fr-FR" sz="1000" dirty="0">
                <a:latin typeface="Courier New" panose="02070309020205020404" pitchFamily="49" charset="0"/>
                <a:cs typeface="Courier New" panose="02070309020205020404" pitchFamily="49" charset="0"/>
              </a:rPr>
              <a:t>    Infra </a:t>
            </a:r>
            <a:r>
              <a:rPr lang="fr-FR" sz="1000" dirty="0" err="1">
                <a:latin typeface="Courier New" panose="02070309020205020404" pitchFamily="49" charset="0"/>
                <a:cs typeface="Courier New" panose="02070309020205020404" pitchFamily="49" charset="0"/>
              </a:rPr>
              <a:t>Context</a:t>
            </a:r>
            <a:r>
              <a:rPr lang="fr-FR" sz="1000" dirty="0">
                <a:latin typeface="Courier New" panose="02070309020205020404" pitchFamily="49" charset="0"/>
                <a:cs typeface="Courier New" panose="02070309020205020404" pitchFamily="49" charset="0"/>
              </a:rPr>
              <a:t> Id:              9   :::  Infra VRF VNID:       16777199</a:t>
            </a:r>
          </a:p>
          <a:p>
            <a:endParaRPr lang="fr-FR" dirty="0"/>
          </a:p>
        </p:txBody>
      </p:sp>
    </p:spTree>
    <p:extLst>
      <p:ext uri="{BB962C8B-B14F-4D97-AF65-F5344CB8AC3E}">
        <p14:creationId xmlns:p14="http://schemas.microsoft.com/office/powerpoint/2010/main" val="57945211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dirty="0" smtClean="0"/>
              <a:t>VLAN, vlan or </a:t>
            </a:r>
            <a:r>
              <a:rPr lang="fr-FR" dirty="0" err="1" smtClean="0"/>
              <a:t>vLAN</a:t>
            </a:r>
            <a:r>
              <a:rPr lang="fr-FR" dirty="0" smtClean="0"/>
              <a:t>, </a:t>
            </a:r>
            <a:r>
              <a:rPr lang="fr-FR" dirty="0" err="1" smtClean="0"/>
              <a:t>which</a:t>
            </a:r>
            <a:r>
              <a:rPr lang="fr-FR" dirty="0" smtClean="0"/>
              <a:t> vlan to use ?</a:t>
            </a:r>
            <a:endParaRPr lang="fr-FR" dirty="0"/>
          </a:p>
        </p:txBody>
      </p:sp>
      <p:sp>
        <p:nvSpPr>
          <p:cNvPr id="4" name="Content Placeholder 3"/>
          <p:cNvSpPr>
            <a:spLocks noGrp="1"/>
          </p:cNvSpPr>
          <p:nvPr>
            <p:ph idx="4294967295"/>
          </p:nvPr>
        </p:nvSpPr>
        <p:spPr>
          <a:xfrm>
            <a:off x="333846" y="1085067"/>
            <a:ext cx="8403738" cy="3715533"/>
          </a:xfrm>
          <a:prstGeom prst="rect">
            <a:avLst/>
          </a:prstGeom>
        </p:spPr>
        <p:txBody>
          <a:bodyPr/>
          <a:lstStyle/>
          <a:p>
            <a:r>
              <a:rPr lang="fr-FR" dirty="0" err="1" smtClean="0"/>
              <a:t>Vlan_encap</a:t>
            </a:r>
            <a:r>
              <a:rPr lang="fr-FR" dirty="0" smtClean="0"/>
              <a:t> : the 802.1 </a:t>
            </a:r>
            <a:r>
              <a:rPr lang="fr-FR" dirty="0" err="1" smtClean="0"/>
              <a:t>tagging</a:t>
            </a:r>
            <a:r>
              <a:rPr lang="fr-FR" dirty="0" smtClean="0"/>
              <a:t> vlan </a:t>
            </a:r>
            <a:r>
              <a:rPr lang="fr-FR" dirty="0" err="1" smtClean="0"/>
              <a:t>between</a:t>
            </a:r>
            <a:r>
              <a:rPr lang="fr-FR" dirty="0" smtClean="0"/>
              <a:t> </a:t>
            </a:r>
            <a:r>
              <a:rPr lang="fr-FR" dirty="0" err="1" smtClean="0"/>
              <a:t>endpoint</a:t>
            </a:r>
            <a:r>
              <a:rPr lang="fr-FR" dirty="0" smtClean="0"/>
              <a:t> and </a:t>
            </a:r>
            <a:r>
              <a:rPr lang="fr-FR" dirty="0" err="1" smtClean="0"/>
              <a:t>leaf</a:t>
            </a:r>
            <a:endParaRPr lang="fr-FR" dirty="0" smtClean="0"/>
          </a:p>
          <a:p>
            <a:r>
              <a:rPr lang="fr-FR" dirty="0" err="1" smtClean="0"/>
              <a:t>Vlan_id</a:t>
            </a:r>
            <a:r>
              <a:rPr lang="fr-FR" dirty="0" smtClean="0"/>
              <a:t> : PI vlan id, </a:t>
            </a:r>
            <a:r>
              <a:rPr lang="fr-FR" dirty="0" err="1" smtClean="0"/>
              <a:t>assigned</a:t>
            </a:r>
            <a:r>
              <a:rPr lang="fr-FR" dirty="0" smtClean="0"/>
              <a:t> by </a:t>
            </a:r>
            <a:r>
              <a:rPr lang="fr-FR" dirty="0" err="1" smtClean="0"/>
              <a:t>leaf</a:t>
            </a:r>
            <a:r>
              <a:rPr lang="fr-FR" dirty="0" smtClean="0"/>
              <a:t> and LOCALLY </a:t>
            </a:r>
            <a:r>
              <a:rPr lang="fr-FR" dirty="0" err="1" smtClean="0"/>
              <a:t>significant</a:t>
            </a:r>
            <a:r>
              <a:rPr lang="fr-FR" dirty="0" smtClean="0"/>
              <a:t>. Can </a:t>
            </a:r>
            <a:r>
              <a:rPr lang="fr-FR" dirty="0" err="1" smtClean="0"/>
              <a:t>be</a:t>
            </a:r>
            <a:r>
              <a:rPr lang="fr-FR" dirty="0" smtClean="0"/>
              <a:t> </a:t>
            </a:r>
          </a:p>
          <a:p>
            <a:pPr lvl="1"/>
            <a:r>
              <a:rPr lang="fr-FR" dirty="0" err="1"/>
              <a:t>T</a:t>
            </a:r>
            <a:r>
              <a:rPr lang="fr-FR" dirty="0" err="1" smtClean="0"/>
              <a:t>ranslated</a:t>
            </a:r>
            <a:r>
              <a:rPr lang="fr-FR" dirty="0" smtClean="0"/>
              <a:t> in </a:t>
            </a:r>
            <a:r>
              <a:rPr lang="fr-FR" dirty="0" err="1" smtClean="0"/>
              <a:t>Bcom</a:t>
            </a:r>
            <a:r>
              <a:rPr lang="fr-FR" dirty="0" smtClean="0"/>
              <a:t> </a:t>
            </a:r>
            <a:r>
              <a:rPr lang="fr-FR" dirty="0" err="1" smtClean="0"/>
              <a:t>from</a:t>
            </a:r>
            <a:r>
              <a:rPr lang="fr-FR" dirty="0" smtClean="0"/>
              <a:t> </a:t>
            </a:r>
            <a:r>
              <a:rPr lang="fr-FR" dirty="0" err="1" smtClean="0"/>
              <a:t>encap_vlan</a:t>
            </a:r>
            <a:r>
              <a:rPr lang="fr-FR" dirty="0" smtClean="0"/>
              <a:t> </a:t>
            </a:r>
            <a:r>
              <a:rPr lang="fr-FR" dirty="0" err="1" smtClean="0"/>
              <a:t>associated</a:t>
            </a:r>
            <a:r>
              <a:rPr lang="fr-FR" dirty="0" smtClean="0"/>
              <a:t> to a FD_VLAN </a:t>
            </a:r>
          </a:p>
          <a:p>
            <a:pPr lvl="1"/>
            <a:r>
              <a:rPr lang="fr-FR" dirty="0" err="1" smtClean="0"/>
              <a:t>Other</a:t>
            </a:r>
            <a:r>
              <a:rPr lang="fr-FR" dirty="0" smtClean="0"/>
              <a:t> </a:t>
            </a:r>
            <a:r>
              <a:rPr lang="fr-FR" dirty="0" err="1" smtClean="0"/>
              <a:t>internal</a:t>
            </a:r>
            <a:r>
              <a:rPr lang="fr-FR" dirty="0" smtClean="0"/>
              <a:t> use </a:t>
            </a:r>
            <a:r>
              <a:rPr lang="fr-FR" dirty="0" err="1" smtClean="0"/>
              <a:t>like</a:t>
            </a:r>
            <a:r>
              <a:rPr lang="fr-FR" dirty="0" smtClean="0"/>
              <a:t> BD_VLAN or FD_VXLAN or infra vlan or…</a:t>
            </a:r>
          </a:p>
          <a:p>
            <a:r>
              <a:rPr lang="fr-FR" dirty="0" err="1" smtClean="0"/>
              <a:t>Hw_vlan</a:t>
            </a:r>
            <a:r>
              <a:rPr lang="fr-FR" dirty="0"/>
              <a:t> </a:t>
            </a:r>
            <a:r>
              <a:rPr lang="fr-FR" dirty="0" smtClean="0"/>
              <a:t>: vlan id </a:t>
            </a:r>
            <a:r>
              <a:rPr lang="fr-FR" dirty="0" err="1" smtClean="0"/>
              <a:t>used</a:t>
            </a:r>
            <a:r>
              <a:rPr lang="fr-FR" dirty="0" smtClean="0"/>
              <a:t> in ASIC </a:t>
            </a:r>
            <a:r>
              <a:rPr lang="fr-FR" dirty="0" err="1" smtClean="0"/>
              <a:t>level</a:t>
            </a:r>
            <a:r>
              <a:rPr lang="fr-FR" dirty="0"/>
              <a:t> </a:t>
            </a:r>
            <a:r>
              <a:rPr lang="fr-FR" dirty="0" err="1" smtClean="0"/>
              <a:t>usually</a:t>
            </a:r>
            <a:r>
              <a:rPr lang="fr-FR" dirty="0" smtClean="0"/>
              <a:t> </a:t>
            </a:r>
            <a:r>
              <a:rPr lang="fr-FR" dirty="0" err="1" smtClean="0"/>
              <a:t>different</a:t>
            </a:r>
            <a:r>
              <a:rPr lang="fr-FR" dirty="0" smtClean="0"/>
              <a:t> </a:t>
            </a:r>
            <a:r>
              <a:rPr lang="fr-FR" dirty="0" err="1" smtClean="0"/>
              <a:t>from</a:t>
            </a:r>
            <a:r>
              <a:rPr lang="fr-FR" dirty="0" smtClean="0"/>
              <a:t> </a:t>
            </a:r>
            <a:r>
              <a:rPr lang="fr-FR" dirty="0" err="1" smtClean="0"/>
              <a:t>Vlan_Id</a:t>
            </a:r>
            <a:r>
              <a:rPr lang="fr-FR" dirty="0" smtClean="0"/>
              <a:t> PI, </a:t>
            </a:r>
            <a:r>
              <a:rPr lang="fr-FR" dirty="0" err="1" smtClean="0"/>
              <a:t>only</a:t>
            </a:r>
            <a:r>
              <a:rPr lang="fr-FR" dirty="0" smtClean="0"/>
              <a:t> </a:t>
            </a:r>
            <a:r>
              <a:rPr lang="fr-FR" dirty="0" err="1" smtClean="0"/>
              <a:t>needed</a:t>
            </a:r>
            <a:r>
              <a:rPr lang="fr-FR" dirty="0" smtClean="0"/>
              <a:t> </a:t>
            </a:r>
            <a:r>
              <a:rPr lang="fr-FR" dirty="0" err="1" smtClean="0"/>
              <a:t>when</a:t>
            </a:r>
            <a:r>
              <a:rPr lang="fr-FR" dirty="0" smtClean="0"/>
              <a:t> </a:t>
            </a:r>
            <a:r>
              <a:rPr lang="fr-FR" dirty="0" err="1" smtClean="0"/>
              <a:t>looking</a:t>
            </a:r>
            <a:r>
              <a:rPr lang="fr-FR" dirty="0" smtClean="0"/>
              <a:t> at </a:t>
            </a:r>
            <a:r>
              <a:rPr lang="fr-FR" dirty="0" err="1" smtClean="0"/>
              <a:t>bcm</a:t>
            </a:r>
            <a:r>
              <a:rPr lang="fr-FR" dirty="0" smtClean="0"/>
              <a:t> or ns ASIC table.</a:t>
            </a:r>
          </a:p>
          <a:p>
            <a:endParaRPr lang="fr-FR" dirty="0"/>
          </a:p>
          <a:p>
            <a:r>
              <a:rPr lang="fr-FR" dirty="0" err="1" smtClean="0">
                <a:solidFill>
                  <a:srgbClr val="FF0000"/>
                </a:solidFill>
              </a:rPr>
              <a:t>Generally</a:t>
            </a:r>
            <a:r>
              <a:rPr lang="fr-FR" dirty="0" smtClean="0">
                <a:solidFill>
                  <a:srgbClr val="FF0000"/>
                </a:solidFill>
              </a:rPr>
              <a:t> </a:t>
            </a:r>
            <a:r>
              <a:rPr lang="fr-FR" dirty="0" err="1" smtClean="0">
                <a:solidFill>
                  <a:srgbClr val="FF0000"/>
                </a:solidFill>
              </a:rPr>
              <a:t>speaking</a:t>
            </a:r>
            <a:r>
              <a:rPr lang="fr-FR" dirty="0" smtClean="0">
                <a:solidFill>
                  <a:srgbClr val="FF0000"/>
                </a:solidFill>
              </a:rPr>
              <a:t> for </a:t>
            </a:r>
            <a:r>
              <a:rPr lang="fr-FR" dirty="0" err="1" smtClean="0">
                <a:solidFill>
                  <a:srgbClr val="FF0000"/>
                </a:solidFill>
              </a:rPr>
              <a:t>most</a:t>
            </a:r>
            <a:r>
              <a:rPr lang="fr-FR" dirty="0" smtClean="0">
                <a:solidFill>
                  <a:srgbClr val="FF0000"/>
                </a:solidFill>
              </a:rPr>
              <a:t> « user » command (show </a:t>
            </a:r>
            <a:r>
              <a:rPr lang="fr-FR" dirty="0" err="1" smtClean="0">
                <a:solidFill>
                  <a:srgbClr val="FF0000"/>
                </a:solidFill>
              </a:rPr>
              <a:t>vlans</a:t>
            </a:r>
            <a:r>
              <a:rPr lang="fr-FR" dirty="0" smtClean="0">
                <a:solidFill>
                  <a:srgbClr val="FF0000"/>
                </a:solidFill>
              </a:rPr>
              <a:t>, show </a:t>
            </a:r>
            <a:r>
              <a:rPr lang="fr-FR" dirty="0" err="1" smtClean="0">
                <a:solidFill>
                  <a:srgbClr val="FF0000"/>
                </a:solidFill>
              </a:rPr>
              <a:t>ip</a:t>
            </a:r>
            <a:r>
              <a:rPr lang="fr-FR" dirty="0" smtClean="0">
                <a:solidFill>
                  <a:srgbClr val="FF0000"/>
                </a:solidFill>
              </a:rPr>
              <a:t> interface </a:t>
            </a:r>
            <a:r>
              <a:rPr lang="fr-FR" dirty="0" err="1" smtClean="0">
                <a:solidFill>
                  <a:srgbClr val="FF0000"/>
                </a:solidFill>
              </a:rPr>
              <a:t>brief</a:t>
            </a:r>
            <a:r>
              <a:rPr lang="fr-FR" dirty="0" smtClean="0">
                <a:solidFill>
                  <a:srgbClr val="FF0000"/>
                </a:solidFill>
              </a:rPr>
              <a:t>, show interfaces </a:t>
            </a:r>
            <a:r>
              <a:rPr lang="fr-FR" dirty="0" err="1" smtClean="0">
                <a:solidFill>
                  <a:srgbClr val="FF0000"/>
                </a:solidFill>
              </a:rPr>
              <a:t>trunk</a:t>
            </a:r>
            <a:r>
              <a:rPr lang="fr-FR" dirty="0" smtClean="0">
                <a:solidFill>
                  <a:srgbClr val="FF0000"/>
                </a:solidFill>
              </a:rPr>
              <a:t>,…) </a:t>
            </a:r>
            <a:r>
              <a:rPr lang="fr-FR" dirty="0" err="1" smtClean="0">
                <a:solidFill>
                  <a:srgbClr val="FF0000"/>
                </a:solidFill>
              </a:rPr>
              <a:t>you</a:t>
            </a:r>
            <a:r>
              <a:rPr lang="fr-FR" dirty="0" smtClean="0">
                <a:solidFill>
                  <a:srgbClr val="FF0000"/>
                </a:solidFill>
              </a:rPr>
              <a:t> </a:t>
            </a:r>
            <a:r>
              <a:rPr lang="fr-FR" dirty="0" err="1" smtClean="0">
                <a:solidFill>
                  <a:srgbClr val="FF0000"/>
                </a:solidFill>
              </a:rPr>
              <a:t>will</a:t>
            </a:r>
            <a:r>
              <a:rPr lang="fr-FR" dirty="0" smtClean="0">
                <a:solidFill>
                  <a:srgbClr val="FF0000"/>
                </a:solidFill>
              </a:rPr>
              <a:t> </a:t>
            </a:r>
            <a:r>
              <a:rPr lang="fr-FR" dirty="0" err="1" smtClean="0">
                <a:solidFill>
                  <a:srgbClr val="FF0000"/>
                </a:solidFill>
              </a:rPr>
              <a:t>need</a:t>
            </a:r>
            <a:r>
              <a:rPr lang="fr-FR" dirty="0" smtClean="0">
                <a:solidFill>
                  <a:srgbClr val="FF0000"/>
                </a:solidFill>
              </a:rPr>
              <a:t> to use the PI </a:t>
            </a:r>
            <a:r>
              <a:rPr lang="fr-FR" dirty="0" err="1" smtClean="0">
                <a:solidFill>
                  <a:srgbClr val="FF0000"/>
                </a:solidFill>
              </a:rPr>
              <a:t>Vlan_id</a:t>
            </a:r>
            <a:endParaRPr lang="fr-FR" dirty="0" smtClean="0">
              <a:solidFill>
                <a:srgbClr val="FF0000"/>
              </a:solidFill>
            </a:endParaRPr>
          </a:p>
          <a:p>
            <a:r>
              <a:rPr lang="fr-FR" dirty="0" err="1" smtClean="0">
                <a:solidFill>
                  <a:srgbClr val="FF0000"/>
                </a:solidFill>
              </a:rPr>
              <a:t>Easiest</a:t>
            </a:r>
            <a:r>
              <a:rPr lang="fr-FR" dirty="0" smtClean="0">
                <a:solidFill>
                  <a:srgbClr val="FF0000"/>
                </a:solidFill>
              </a:rPr>
              <a:t> </a:t>
            </a:r>
            <a:r>
              <a:rPr lang="fr-FR" dirty="0" err="1" smtClean="0">
                <a:solidFill>
                  <a:srgbClr val="FF0000"/>
                </a:solidFill>
              </a:rPr>
              <a:t>way</a:t>
            </a:r>
            <a:r>
              <a:rPr lang="fr-FR" dirty="0" smtClean="0">
                <a:solidFill>
                  <a:srgbClr val="FF0000"/>
                </a:solidFill>
              </a:rPr>
              <a:t> to </a:t>
            </a:r>
            <a:r>
              <a:rPr lang="fr-FR" dirty="0" err="1" smtClean="0">
                <a:solidFill>
                  <a:srgbClr val="FF0000"/>
                </a:solidFill>
              </a:rPr>
              <a:t>get</a:t>
            </a:r>
            <a:r>
              <a:rPr lang="fr-FR" dirty="0" smtClean="0">
                <a:solidFill>
                  <a:srgbClr val="FF0000"/>
                </a:solidFill>
              </a:rPr>
              <a:t> the </a:t>
            </a:r>
            <a:r>
              <a:rPr lang="fr-FR" dirty="0" err="1" smtClean="0">
                <a:solidFill>
                  <a:srgbClr val="FF0000"/>
                </a:solidFill>
              </a:rPr>
              <a:t>mapping</a:t>
            </a:r>
            <a:r>
              <a:rPr lang="fr-FR" dirty="0" smtClean="0">
                <a:solidFill>
                  <a:srgbClr val="FF0000"/>
                </a:solidFill>
              </a:rPr>
              <a:t> </a:t>
            </a:r>
            <a:r>
              <a:rPr lang="fr-FR" dirty="0" err="1" smtClean="0">
                <a:solidFill>
                  <a:srgbClr val="FF0000"/>
                </a:solidFill>
              </a:rPr>
              <a:t>from</a:t>
            </a:r>
            <a:r>
              <a:rPr lang="fr-FR" dirty="0" smtClean="0">
                <a:solidFill>
                  <a:srgbClr val="FF0000"/>
                </a:solidFill>
              </a:rPr>
              <a:t> </a:t>
            </a:r>
            <a:r>
              <a:rPr lang="fr-FR" dirty="0" err="1" smtClean="0">
                <a:solidFill>
                  <a:srgbClr val="FF0000"/>
                </a:solidFill>
              </a:rPr>
              <a:t>access</a:t>
            </a:r>
            <a:r>
              <a:rPr lang="fr-FR" dirty="0">
                <a:solidFill>
                  <a:srgbClr val="FF0000"/>
                </a:solidFill>
              </a:rPr>
              <a:t> </a:t>
            </a:r>
            <a:r>
              <a:rPr lang="fr-FR" dirty="0" err="1" smtClean="0">
                <a:solidFill>
                  <a:srgbClr val="FF0000"/>
                </a:solidFill>
              </a:rPr>
              <a:t>encap</a:t>
            </a:r>
            <a:r>
              <a:rPr lang="fr-FR" dirty="0" smtClean="0">
                <a:solidFill>
                  <a:srgbClr val="FF0000"/>
                </a:solidFill>
              </a:rPr>
              <a:t> </a:t>
            </a:r>
            <a:r>
              <a:rPr lang="fr-FR" dirty="0" err="1" smtClean="0">
                <a:solidFill>
                  <a:srgbClr val="FF0000"/>
                </a:solidFill>
              </a:rPr>
              <a:t>is</a:t>
            </a:r>
            <a:r>
              <a:rPr lang="fr-FR" dirty="0" smtClean="0">
                <a:solidFill>
                  <a:srgbClr val="FF0000"/>
                </a:solidFill>
              </a:rPr>
              <a:t> </a:t>
            </a:r>
            <a:r>
              <a:rPr lang="en-US" dirty="0">
                <a:solidFill>
                  <a:srgbClr val="FF0000"/>
                </a:solidFill>
              </a:rPr>
              <a:t>” </a:t>
            </a:r>
            <a:r>
              <a:rPr lang="fr-FR" dirty="0" smtClean="0">
                <a:solidFill>
                  <a:srgbClr val="FF0000"/>
                </a:solidFill>
              </a:rPr>
              <a:t>show system </a:t>
            </a:r>
            <a:r>
              <a:rPr lang="fr-FR" dirty="0" err="1" smtClean="0">
                <a:solidFill>
                  <a:srgbClr val="FF0000"/>
                </a:solidFill>
              </a:rPr>
              <a:t>internal</a:t>
            </a:r>
            <a:r>
              <a:rPr lang="fr-FR" dirty="0" smtClean="0">
                <a:solidFill>
                  <a:srgbClr val="FF0000"/>
                </a:solidFill>
              </a:rPr>
              <a:t> </a:t>
            </a:r>
            <a:r>
              <a:rPr lang="fr-FR" dirty="0" err="1" smtClean="0">
                <a:solidFill>
                  <a:srgbClr val="FF0000"/>
                </a:solidFill>
              </a:rPr>
              <a:t>eltmc</a:t>
            </a:r>
            <a:r>
              <a:rPr lang="fr-FR" dirty="0" smtClean="0">
                <a:solidFill>
                  <a:srgbClr val="FF0000"/>
                </a:solidFill>
              </a:rPr>
              <a:t> info vlan </a:t>
            </a:r>
            <a:r>
              <a:rPr lang="fr-FR" dirty="0" err="1" smtClean="0">
                <a:solidFill>
                  <a:srgbClr val="FF0000"/>
                </a:solidFill>
              </a:rPr>
              <a:t>brief</a:t>
            </a:r>
            <a:r>
              <a:rPr lang="en-US" dirty="0">
                <a:solidFill>
                  <a:srgbClr val="FF0000"/>
                </a:solidFill>
              </a:rPr>
              <a:t> ”</a:t>
            </a:r>
            <a:r>
              <a:rPr lang="fr-FR" dirty="0" smtClean="0">
                <a:solidFill>
                  <a:srgbClr val="FF0000"/>
                </a:solidFill>
              </a:rPr>
              <a:t> or </a:t>
            </a:r>
            <a:r>
              <a:rPr lang="en-US" dirty="0">
                <a:solidFill>
                  <a:srgbClr val="FF0000"/>
                </a:solidFill>
              </a:rPr>
              <a:t>” </a:t>
            </a:r>
            <a:r>
              <a:rPr lang="en-US" dirty="0" smtClean="0">
                <a:solidFill>
                  <a:srgbClr val="FF0000"/>
                </a:solidFill>
              </a:rPr>
              <a:t>show </a:t>
            </a:r>
            <a:r>
              <a:rPr lang="en-US" dirty="0">
                <a:solidFill>
                  <a:srgbClr val="FF0000"/>
                </a:solidFill>
              </a:rPr>
              <a:t>system internal </a:t>
            </a:r>
            <a:r>
              <a:rPr lang="en-US" dirty="0" err="1">
                <a:solidFill>
                  <a:srgbClr val="FF0000"/>
                </a:solidFill>
              </a:rPr>
              <a:t>epm</a:t>
            </a:r>
            <a:r>
              <a:rPr lang="en-US" dirty="0">
                <a:solidFill>
                  <a:srgbClr val="FF0000"/>
                </a:solidFill>
              </a:rPr>
              <a:t> </a:t>
            </a:r>
            <a:r>
              <a:rPr lang="en-US" dirty="0" err="1" smtClean="0">
                <a:solidFill>
                  <a:srgbClr val="FF0000"/>
                </a:solidFill>
              </a:rPr>
              <a:t>vnid</a:t>
            </a:r>
            <a:r>
              <a:rPr lang="en-US" dirty="0" smtClean="0">
                <a:solidFill>
                  <a:srgbClr val="FF0000"/>
                </a:solidFill>
              </a:rPr>
              <a:t>-to-</a:t>
            </a:r>
            <a:r>
              <a:rPr lang="en-US" dirty="0" err="1" smtClean="0">
                <a:solidFill>
                  <a:srgbClr val="FF0000"/>
                </a:solidFill>
              </a:rPr>
              <a:t>vlan</a:t>
            </a:r>
            <a:r>
              <a:rPr lang="en-US" dirty="0" smtClean="0">
                <a:solidFill>
                  <a:srgbClr val="FF0000"/>
                </a:solidFill>
              </a:rPr>
              <a:t>-mapping</a:t>
            </a:r>
            <a:r>
              <a:rPr lang="en-US" dirty="0" smtClean="0"/>
              <a:t>”  </a:t>
            </a:r>
            <a:endParaRPr lang="fr-FR" dirty="0"/>
          </a:p>
        </p:txBody>
      </p:sp>
    </p:spTree>
    <p:extLst>
      <p:ext uri="{BB962C8B-B14F-4D97-AF65-F5344CB8AC3E}">
        <p14:creationId xmlns:p14="http://schemas.microsoft.com/office/powerpoint/2010/main" val="67868288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95658" y="1462730"/>
            <a:ext cx="7972248" cy="2278837"/>
          </a:xfrm>
        </p:spPr>
        <p:txBody>
          <a:bodyPr/>
          <a:lstStyle/>
          <a:p>
            <a:r>
              <a:rPr lang="fr-FR" dirty="0" smtClean="0"/>
              <a:t>API </a:t>
            </a:r>
            <a:r>
              <a:rPr lang="fr-FR" dirty="0" err="1" smtClean="0"/>
              <a:t>query</a:t>
            </a:r>
            <a:r>
              <a:rPr lang="fr-FR" dirty="0" smtClean="0"/>
              <a:t> - </a:t>
            </a:r>
            <a:r>
              <a:rPr lang="fr-FR" dirty="0" err="1" smtClean="0"/>
              <a:t>testapi</a:t>
            </a:r>
            <a:r>
              <a:rPr lang="fr-FR" dirty="0" smtClean="0"/>
              <a:t> </a:t>
            </a:r>
            <a:endParaRPr lang="fr-FR" dirty="0"/>
          </a:p>
        </p:txBody>
      </p:sp>
    </p:spTree>
    <p:extLst>
      <p:ext uri="{BB962C8B-B14F-4D97-AF65-F5344CB8AC3E}">
        <p14:creationId xmlns:p14="http://schemas.microsoft.com/office/powerpoint/2010/main" val="3603998164"/>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smtClean="0"/>
              <a:t>POSTMAN </a:t>
            </a:r>
          </a:p>
          <a:p>
            <a:r>
              <a:rPr lang="fr-FR" dirty="0" err="1"/>
              <a:t>m</a:t>
            </a:r>
            <a:r>
              <a:rPr lang="fr-FR" dirty="0" err="1" smtClean="0"/>
              <a:t>oquery</a:t>
            </a:r>
            <a:r>
              <a:rPr lang="fr-FR" dirty="0" smtClean="0"/>
              <a:t> </a:t>
            </a:r>
          </a:p>
          <a:p>
            <a:r>
              <a:rPr lang="fr-FR" dirty="0" err="1" smtClean="0"/>
              <a:t>Visore</a:t>
            </a:r>
            <a:endParaRPr lang="fr-FR" dirty="0" smtClean="0"/>
          </a:p>
          <a:p>
            <a:r>
              <a:rPr lang="fr-FR" dirty="0" err="1" smtClean="0"/>
              <a:t>icurl</a:t>
            </a:r>
            <a:r>
              <a:rPr lang="fr-FR" dirty="0" smtClean="0"/>
              <a:t> </a:t>
            </a:r>
          </a:p>
          <a:p>
            <a:r>
              <a:rPr lang="fr-FR" dirty="0" err="1" smtClean="0"/>
              <a:t>curl</a:t>
            </a:r>
            <a:r>
              <a:rPr lang="fr-FR" dirty="0" smtClean="0"/>
              <a:t> </a:t>
            </a:r>
            <a:endParaRPr lang="fr-FR" dirty="0"/>
          </a:p>
        </p:txBody>
      </p:sp>
      <p:sp>
        <p:nvSpPr>
          <p:cNvPr id="3" name="Title 2"/>
          <p:cNvSpPr>
            <a:spLocks noGrp="1"/>
          </p:cNvSpPr>
          <p:nvPr>
            <p:ph type="title"/>
          </p:nvPr>
        </p:nvSpPr>
        <p:spPr/>
        <p:txBody>
          <a:bodyPr/>
          <a:lstStyle/>
          <a:p>
            <a:r>
              <a:rPr lang="fr-FR" dirty="0" err="1" smtClean="0"/>
              <a:t>Recap</a:t>
            </a:r>
            <a:endParaRPr lang="fr-FR" dirty="0"/>
          </a:p>
        </p:txBody>
      </p:sp>
    </p:spTree>
    <p:extLst>
      <p:ext uri="{BB962C8B-B14F-4D97-AF65-F5344CB8AC3E}">
        <p14:creationId xmlns:p14="http://schemas.microsoft.com/office/powerpoint/2010/main" val="2114262527"/>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7766" y="1073150"/>
            <a:ext cx="8345488" cy="3168210"/>
          </a:xfrm>
        </p:spPr>
        <p:txBody>
          <a:bodyPr/>
          <a:lstStyle/>
          <a:p>
            <a:r>
              <a:rPr lang="fr-FR" dirty="0" smtClean="0"/>
              <a:t>Just a </a:t>
            </a:r>
            <a:r>
              <a:rPr lang="fr-FR" dirty="0" err="1" smtClean="0"/>
              <a:t>wrapper</a:t>
            </a:r>
            <a:r>
              <a:rPr lang="fr-FR" dirty="0" smtClean="0"/>
              <a:t> to use </a:t>
            </a:r>
            <a:r>
              <a:rPr lang="fr-FR" dirty="0" err="1" smtClean="0"/>
              <a:t>curl</a:t>
            </a:r>
            <a:r>
              <a:rPr lang="fr-FR" dirty="0" smtClean="0"/>
              <a:t> </a:t>
            </a:r>
            <a:r>
              <a:rPr lang="fr-FR" dirty="0" err="1" smtClean="0"/>
              <a:t>with</a:t>
            </a:r>
            <a:r>
              <a:rPr lang="fr-FR" dirty="0" smtClean="0"/>
              <a:t> the session </a:t>
            </a:r>
            <a:r>
              <a:rPr lang="fr-FR" dirty="0" err="1" smtClean="0"/>
              <a:t>token</a:t>
            </a:r>
            <a:r>
              <a:rPr lang="fr-FR" dirty="0" smtClean="0"/>
              <a:t> </a:t>
            </a:r>
          </a:p>
          <a:p>
            <a:pPr lvl="1">
              <a:spcBef>
                <a:spcPts val="0"/>
              </a:spcBef>
            </a:pPr>
            <a:r>
              <a:rPr lang="fr-FR" sz="1000" b="1" dirty="0">
                <a:latin typeface="Courier New" panose="02070309020205020404" pitchFamily="49" charset="0"/>
                <a:cs typeface="Courier New" panose="02070309020205020404" pitchFamily="49" charset="0"/>
              </a:rPr>
              <a:t>admin@pod2-apic1:~&gt; cat /</a:t>
            </a:r>
            <a:r>
              <a:rPr lang="fr-FR" sz="1000" b="1" dirty="0" err="1">
                <a:latin typeface="Courier New" panose="02070309020205020404" pitchFamily="49" charset="0"/>
                <a:cs typeface="Courier New" panose="02070309020205020404" pitchFamily="49" charset="0"/>
              </a:rPr>
              <a:t>controller</a:t>
            </a:r>
            <a:r>
              <a:rPr lang="fr-FR" sz="1000" b="1" dirty="0">
                <a:latin typeface="Courier New" panose="02070309020205020404" pitchFamily="49" charset="0"/>
                <a:cs typeface="Courier New" panose="02070309020205020404" pitchFamily="49" charset="0"/>
              </a:rPr>
              <a:t>/bin/</a:t>
            </a:r>
            <a:r>
              <a:rPr lang="fr-FR" sz="1000" b="1" dirty="0" err="1">
                <a:latin typeface="Courier New" panose="02070309020205020404" pitchFamily="49" charset="0"/>
                <a:cs typeface="Courier New" panose="02070309020205020404" pitchFamily="49" charset="0"/>
              </a:rPr>
              <a:t>icurl</a:t>
            </a:r>
            <a:endParaRPr lang="fr-FR" sz="1000" b="1" dirty="0">
              <a:latin typeface="Courier New" panose="02070309020205020404" pitchFamily="49" charset="0"/>
              <a:cs typeface="Courier New" panose="02070309020205020404" pitchFamily="49" charset="0"/>
            </a:endParaRPr>
          </a:p>
          <a:p>
            <a:pPr lvl="1">
              <a:spcBef>
                <a:spcPts val="0"/>
              </a:spcBef>
            </a:pPr>
            <a:r>
              <a:rPr lang="fr-FR" sz="1000" b="1" dirty="0">
                <a:latin typeface="Courier New" panose="02070309020205020404" pitchFamily="49" charset="0"/>
                <a:cs typeface="Courier New" panose="02070309020205020404" pitchFamily="49" charset="0"/>
              </a:rPr>
              <a:t>#!/bin/</a:t>
            </a:r>
            <a:r>
              <a:rPr lang="fr-FR" sz="1000" b="1" dirty="0" err="1">
                <a:latin typeface="Courier New" panose="02070309020205020404" pitchFamily="49" charset="0"/>
                <a:cs typeface="Courier New" panose="02070309020205020404" pitchFamily="49" charset="0"/>
              </a:rPr>
              <a:t>bash</a:t>
            </a:r>
            <a:endParaRPr lang="fr-FR" sz="1000" b="1" dirty="0">
              <a:latin typeface="Courier New" panose="02070309020205020404" pitchFamily="49" charset="0"/>
              <a:cs typeface="Courier New" panose="02070309020205020404" pitchFamily="49" charset="0"/>
            </a:endParaRPr>
          </a:p>
          <a:p>
            <a:pPr lvl="1">
              <a:spcBef>
                <a:spcPts val="0"/>
              </a:spcBef>
            </a:pPr>
            <a:endParaRPr lang="fr-FR" sz="1000" b="1" dirty="0">
              <a:latin typeface="Courier New" panose="02070309020205020404" pitchFamily="49" charset="0"/>
              <a:cs typeface="Courier New" panose="02070309020205020404" pitchFamily="49" charset="0"/>
            </a:endParaRPr>
          </a:p>
          <a:p>
            <a:pPr lvl="1">
              <a:spcBef>
                <a:spcPts val="0"/>
              </a:spcBef>
            </a:pPr>
            <a:r>
              <a:rPr lang="fr-FR" sz="1000" b="1" dirty="0">
                <a:latin typeface="Courier New" panose="02070309020205020404" pitchFamily="49" charset="0"/>
                <a:cs typeface="Courier New" panose="02070309020205020404" pitchFamily="49" charset="0"/>
              </a:rPr>
              <a:t>SESSION_FILE="/.</a:t>
            </a:r>
            <a:r>
              <a:rPr lang="fr-FR" sz="1000" b="1" dirty="0" err="1">
                <a:latin typeface="Courier New" panose="02070309020205020404" pitchFamily="49" charset="0"/>
                <a:cs typeface="Courier New" panose="02070309020205020404" pitchFamily="49" charset="0"/>
              </a:rPr>
              <a:t>aci</a:t>
            </a:r>
            <a:r>
              <a:rPr lang="fr-FR" sz="1000" b="1" dirty="0">
                <a:latin typeface="Courier New" panose="02070309020205020404" pitchFamily="49" charset="0"/>
                <a:cs typeface="Courier New" panose="02070309020205020404" pitchFamily="49" charset="0"/>
              </a:rPr>
              <a:t>/.sessions/.</a:t>
            </a:r>
            <a:r>
              <a:rPr lang="fr-FR" sz="1000" b="1" dirty="0" err="1">
                <a:latin typeface="Courier New" panose="02070309020205020404" pitchFamily="49" charset="0"/>
                <a:cs typeface="Courier New" panose="02070309020205020404" pitchFamily="49" charset="0"/>
              </a:rPr>
              <a:t>token</a:t>
            </a:r>
            <a:r>
              <a:rPr lang="fr-FR" sz="1000" b="1" dirty="0">
                <a:latin typeface="Courier New" panose="02070309020205020404" pitchFamily="49" charset="0"/>
                <a:cs typeface="Courier New" panose="02070309020205020404" pitchFamily="49" charset="0"/>
              </a:rPr>
              <a:t>"</a:t>
            </a:r>
          </a:p>
          <a:p>
            <a:pPr lvl="1">
              <a:spcBef>
                <a:spcPts val="0"/>
              </a:spcBef>
            </a:pPr>
            <a:r>
              <a:rPr lang="fr-FR" sz="1000" b="1" dirty="0">
                <a:latin typeface="Courier New" panose="02070309020205020404" pitchFamily="49" charset="0"/>
                <a:cs typeface="Courier New" panose="02070309020205020404" pitchFamily="49" charset="0"/>
              </a:rPr>
              <a:t>TOKEN=`cat ${SESSION_FILE}`</a:t>
            </a:r>
          </a:p>
          <a:p>
            <a:pPr lvl="1">
              <a:spcBef>
                <a:spcPts val="0"/>
              </a:spcBef>
            </a:pPr>
            <a:r>
              <a:rPr lang="fr-FR" sz="1000" b="1" dirty="0" err="1">
                <a:latin typeface="Courier New" panose="02070309020205020404" pitchFamily="49" charset="0"/>
                <a:cs typeface="Courier New" panose="02070309020205020404" pitchFamily="49" charset="0"/>
              </a:rPr>
              <a:t>curl</a:t>
            </a:r>
            <a:r>
              <a:rPr lang="fr-FR" sz="1000" b="1" dirty="0">
                <a:latin typeface="Courier New" panose="02070309020205020404" pitchFamily="49" charset="0"/>
                <a:cs typeface="Courier New" panose="02070309020205020404" pitchFamily="49" charset="0"/>
              </a:rPr>
              <a:t> -b "APIC-cookie=$TOKEN" $@</a:t>
            </a:r>
          </a:p>
          <a:p>
            <a:pPr lvl="1">
              <a:spcBef>
                <a:spcPts val="0"/>
              </a:spcBef>
            </a:pPr>
            <a:r>
              <a:rPr lang="fr-FR" sz="1000" b="1" dirty="0" err="1">
                <a:latin typeface="Courier New" panose="02070309020205020404" pitchFamily="49" charset="0"/>
                <a:cs typeface="Courier New" panose="02070309020205020404" pitchFamily="49" charset="0"/>
              </a:rPr>
              <a:t>echo</a:t>
            </a:r>
            <a:endParaRPr lang="fr-FR" sz="1000" b="1" dirty="0">
              <a:latin typeface="Courier New" panose="02070309020205020404" pitchFamily="49" charset="0"/>
              <a:cs typeface="Courier New" panose="02070309020205020404" pitchFamily="49" charset="0"/>
            </a:endParaRPr>
          </a:p>
          <a:p>
            <a:pPr>
              <a:spcBef>
                <a:spcPts val="0"/>
              </a:spcBef>
            </a:pPr>
            <a:endParaRPr lang="fr-FR" sz="1400" b="1" dirty="0" smtClean="0">
              <a:latin typeface="Courier New" panose="02070309020205020404" pitchFamily="49" charset="0"/>
              <a:cs typeface="Courier New" panose="02070309020205020404" pitchFamily="49" charset="0"/>
            </a:endParaRPr>
          </a:p>
          <a:p>
            <a:pPr>
              <a:spcBef>
                <a:spcPts val="0"/>
              </a:spcBef>
            </a:pPr>
            <a:r>
              <a:rPr lang="fr-FR" sz="1400" b="1" dirty="0" smtClean="0">
                <a:latin typeface="Courier New" panose="02070309020205020404" pitchFamily="49" charset="0"/>
                <a:cs typeface="Courier New" panose="02070309020205020404" pitchFamily="49" charset="0"/>
              </a:rPr>
              <a:t>You </a:t>
            </a:r>
            <a:r>
              <a:rPr lang="fr-FR" sz="1400" b="1" dirty="0" err="1" smtClean="0">
                <a:latin typeface="Courier New" panose="02070309020205020404" pitchFamily="49" charset="0"/>
                <a:cs typeface="Courier New" panose="02070309020205020404" pitchFamily="49" charset="0"/>
              </a:rPr>
              <a:t>can</a:t>
            </a:r>
            <a:r>
              <a:rPr lang="fr-FR" sz="1400" b="1" dirty="0" smtClean="0">
                <a:latin typeface="Courier New" panose="02070309020205020404" pitchFamily="49" charset="0"/>
                <a:cs typeface="Courier New" panose="02070309020205020404" pitchFamily="49" charset="0"/>
              </a:rPr>
              <a:t> use </a:t>
            </a:r>
            <a:r>
              <a:rPr lang="fr-FR" sz="1400" b="1" dirty="0" err="1" smtClean="0">
                <a:latin typeface="Courier New" panose="02070309020205020404" pitchFamily="49" charset="0"/>
                <a:cs typeface="Courier New" panose="02070309020205020404" pitchFamily="49" charset="0"/>
              </a:rPr>
              <a:t>icurl</a:t>
            </a:r>
            <a:r>
              <a:rPr lang="fr-FR" sz="1400" b="1" dirty="0" smtClean="0">
                <a:latin typeface="Courier New" panose="02070309020205020404" pitchFamily="49" charset="0"/>
                <a:cs typeface="Courier New" panose="02070309020205020404" pitchFamily="49" charset="0"/>
              </a:rPr>
              <a:t> </a:t>
            </a:r>
            <a:r>
              <a:rPr lang="fr-FR" sz="1400" b="1" dirty="0" err="1" smtClean="0">
                <a:latin typeface="Courier New" panose="02070309020205020404" pitchFamily="49" charset="0"/>
                <a:cs typeface="Courier New" panose="02070309020205020404" pitchFamily="49" charset="0"/>
              </a:rPr>
              <a:t>with</a:t>
            </a:r>
            <a:r>
              <a:rPr lang="fr-FR" sz="1400" b="1" dirty="0" smtClean="0">
                <a:latin typeface="Courier New" panose="02070309020205020404" pitchFamily="49" charset="0"/>
                <a:cs typeface="Courier New" panose="02070309020205020404" pitchFamily="49" charset="0"/>
              </a:rPr>
              <a:t> </a:t>
            </a:r>
            <a:r>
              <a:rPr lang="fr-FR" sz="1400" b="1" dirty="0" err="1" smtClean="0">
                <a:latin typeface="Courier New" panose="02070309020205020404" pitchFamily="49" charset="0"/>
                <a:cs typeface="Courier New" panose="02070309020205020404" pitchFamily="49" charset="0"/>
              </a:rPr>
              <a:t>localhost</a:t>
            </a:r>
            <a:r>
              <a:rPr lang="fr-FR" sz="1400" b="1" dirty="0" smtClean="0">
                <a:latin typeface="Courier New" panose="02070309020205020404" pitchFamily="49" charset="0"/>
                <a:cs typeface="Courier New" panose="02070309020205020404" pitchFamily="49" charset="0"/>
              </a:rPr>
              <a:t> port 7777</a:t>
            </a:r>
          </a:p>
          <a:p>
            <a:pPr lvl="1">
              <a:spcBef>
                <a:spcPts val="0"/>
              </a:spcBef>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hlinkClick r:id="rId2"/>
              </a:rPr>
              <a:t>http://</a:t>
            </a:r>
            <a:r>
              <a:rPr lang="fr-FR" sz="1000" b="1" dirty="0" smtClean="0">
                <a:latin typeface="Courier New" panose="02070309020205020404" pitchFamily="49" charset="0"/>
                <a:cs typeface="Courier New" panose="02070309020205020404" pitchFamily="49" charset="0"/>
                <a:hlinkClick r:id="rId2"/>
              </a:rPr>
              <a:t>localhost:7777/api/class/fvTenant.xml</a:t>
            </a:r>
            <a:r>
              <a:rPr lang="fr-FR" sz="1000" b="1" dirty="0" smtClean="0">
                <a:latin typeface="Courier New" panose="02070309020205020404" pitchFamily="49" charset="0"/>
                <a:cs typeface="Courier New" panose="02070309020205020404" pitchFamily="49" charset="0"/>
              </a:rPr>
              <a:t> </a:t>
            </a:r>
          </a:p>
          <a:p>
            <a:pPr lvl="1">
              <a:spcBef>
                <a:spcPts val="0"/>
              </a:spcBef>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hlinkClick r:id="rId3"/>
              </a:rPr>
              <a:t>http://</a:t>
            </a:r>
            <a:r>
              <a:rPr lang="fr-FR" sz="1000" b="1" dirty="0" smtClean="0">
                <a:latin typeface="Courier New" panose="02070309020205020404" pitchFamily="49" charset="0"/>
                <a:cs typeface="Courier New" panose="02070309020205020404" pitchFamily="49" charset="0"/>
                <a:hlinkClick r:id="rId3"/>
              </a:rPr>
              <a:t>localhost:7777/api/mo/uni/tn-DC.xml</a:t>
            </a:r>
            <a:endParaRPr lang="fr-FR" sz="1000" b="1" dirty="0" smtClean="0">
              <a:latin typeface="Courier New" panose="02070309020205020404" pitchFamily="49" charset="0"/>
              <a:cs typeface="Courier New" panose="02070309020205020404" pitchFamily="49" charset="0"/>
            </a:endParaRPr>
          </a:p>
          <a:p>
            <a:pPr lvl="1">
              <a:spcBef>
                <a:spcPts val="0"/>
              </a:spcBef>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hlinkClick r:id="rId4"/>
              </a:rPr>
              <a:t>http://</a:t>
            </a:r>
            <a:r>
              <a:rPr lang="fr-FR" sz="1000" b="1" dirty="0" smtClean="0">
                <a:latin typeface="Courier New" panose="02070309020205020404" pitchFamily="49" charset="0"/>
                <a:cs typeface="Courier New" panose="02070309020205020404" pitchFamily="49" charset="0"/>
                <a:hlinkClick r:id="rId4"/>
              </a:rPr>
              <a:t>localhost:7777/api/mo/uni/tn-DC.xml?query-target=subtree</a:t>
            </a:r>
            <a:endParaRPr lang="fr-FR" sz="1000" b="1" dirty="0">
              <a:latin typeface="Courier New" panose="02070309020205020404" pitchFamily="49" charset="0"/>
              <a:cs typeface="Courier New" panose="02070309020205020404" pitchFamily="49" charset="0"/>
            </a:endParaRPr>
          </a:p>
          <a:p>
            <a:pPr lvl="1">
              <a:spcBef>
                <a:spcPts val="0"/>
              </a:spcBef>
            </a:pPr>
            <a:endParaRPr lang="fr-FR" sz="1000" b="1" dirty="0" smtClean="0">
              <a:latin typeface="Courier New" panose="02070309020205020404" pitchFamily="49" charset="0"/>
              <a:cs typeface="Courier New" panose="02070309020205020404" pitchFamily="49" charset="0"/>
            </a:endParaRPr>
          </a:p>
          <a:p>
            <a:pPr>
              <a:spcBef>
                <a:spcPts val="0"/>
              </a:spcBef>
            </a:pPr>
            <a:r>
              <a:rPr lang="fr-FR" sz="1400" b="1" dirty="0" err="1" smtClean="0">
                <a:latin typeface="Courier New" panose="02070309020205020404" pitchFamily="49" charset="0"/>
                <a:cs typeface="Courier New" panose="02070309020205020404" pitchFamily="49" charset="0"/>
              </a:rPr>
              <a:t>Xml</a:t>
            </a:r>
            <a:r>
              <a:rPr lang="fr-FR" sz="1400" b="1" dirty="0" smtClean="0">
                <a:latin typeface="Courier New" panose="02070309020205020404" pitchFamily="49" charset="0"/>
                <a:cs typeface="Courier New" panose="02070309020205020404" pitchFamily="49" charset="0"/>
              </a:rPr>
              <a:t> </a:t>
            </a:r>
            <a:r>
              <a:rPr lang="fr-FR" sz="1400" b="1" dirty="0" err="1" smtClean="0">
                <a:latin typeface="Courier New" panose="02070309020205020404" pitchFamily="49" charset="0"/>
                <a:cs typeface="Courier New" panose="02070309020205020404" pitchFamily="49" charset="0"/>
              </a:rPr>
              <a:t>formatted</a:t>
            </a:r>
            <a:r>
              <a:rPr lang="fr-FR" sz="1400" b="1" dirty="0" smtClean="0">
                <a:latin typeface="Courier New" panose="02070309020205020404" pitchFamily="49" charset="0"/>
                <a:cs typeface="Courier New" panose="02070309020205020404" pitchFamily="49" charset="0"/>
              </a:rPr>
              <a:t> </a:t>
            </a:r>
            <a:r>
              <a:rPr lang="fr-FR" sz="1400" b="1" dirty="0" err="1" smtClean="0">
                <a:latin typeface="Courier New" panose="02070309020205020404" pitchFamily="49" charset="0"/>
                <a:cs typeface="Courier New" panose="02070309020205020404" pitchFamily="49" charset="0"/>
              </a:rPr>
              <a:t>with</a:t>
            </a:r>
            <a:r>
              <a:rPr lang="fr-FR" sz="1400" b="1" dirty="0" smtClean="0">
                <a:latin typeface="Courier New" panose="02070309020205020404" pitchFamily="49" charset="0"/>
                <a:cs typeface="Courier New" panose="02070309020205020404" pitchFamily="49" charset="0"/>
              </a:rPr>
              <a:t> one line per MO:</a:t>
            </a:r>
          </a:p>
          <a:p>
            <a:pPr lvl="1">
              <a:spcBef>
                <a:spcPts val="0"/>
              </a:spcBef>
            </a:pPr>
            <a:r>
              <a:rPr lang="nn-NO" sz="1000" b="1" dirty="0">
                <a:latin typeface="Courier New" panose="02070309020205020404" pitchFamily="49" charset="0"/>
                <a:cs typeface="Courier New" panose="02070309020205020404" pitchFamily="49" charset="0"/>
              </a:rPr>
              <a:t>icurl http://localhost:7777/api/mo/uni/tn-DC.xml?query-target=subtree | xmllint --format  </a:t>
            </a:r>
            <a:r>
              <a:rPr lang="nn-NO" sz="1000" b="1" dirty="0" smtClean="0">
                <a:latin typeface="Courier New" panose="02070309020205020404" pitchFamily="49" charset="0"/>
                <a:cs typeface="Courier New" panose="02070309020205020404" pitchFamily="49" charset="0"/>
              </a:rPr>
              <a:t>-</a:t>
            </a:r>
          </a:p>
          <a:p>
            <a:pPr lvl="1">
              <a:spcBef>
                <a:spcPts val="0"/>
              </a:spcBef>
            </a:pPr>
            <a:endParaRPr lang="fr-FR" sz="1000" b="1" dirty="0" smtClean="0">
              <a:latin typeface="Courier New" panose="02070309020205020404" pitchFamily="49" charset="0"/>
              <a:cs typeface="Courier New" panose="02070309020205020404" pitchFamily="49" charset="0"/>
            </a:endParaRPr>
          </a:p>
          <a:p>
            <a:pPr lvl="1">
              <a:spcBef>
                <a:spcPts val="0"/>
              </a:spcBef>
            </a:pPr>
            <a:endParaRPr lang="fr-FR" sz="1000" b="1" dirty="0" smtClean="0">
              <a:latin typeface="Courier New" panose="02070309020205020404" pitchFamily="49" charset="0"/>
              <a:cs typeface="Courier New" panose="02070309020205020404" pitchFamily="49" charset="0"/>
            </a:endParaRPr>
          </a:p>
          <a:p>
            <a:pPr lvl="1">
              <a:spcBef>
                <a:spcPts val="0"/>
              </a:spcBef>
            </a:pPr>
            <a:endParaRPr lang="fr-FR" sz="10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385885" y="114334"/>
            <a:ext cx="8345488" cy="731837"/>
          </a:xfrm>
        </p:spPr>
        <p:txBody>
          <a:bodyPr/>
          <a:lstStyle/>
          <a:p>
            <a:r>
              <a:rPr lang="fr-FR" dirty="0" err="1"/>
              <a:t>i</a:t>
            </a:r>
            <a:r>
              <a:rPr lang="fr-FR" dirty="0" err="1" smtClean="0"/>
              <a:t>curl</a:t>
            </a:r>
            <a:r>
              <a:rPr lang="fr-FR" dirty="0" smtClean="0"/>
              <a:t> – </a:t>
            </a:r>
            <a:r>
              <a:rPr lang="fr-FR" dirty="0" err="1" smtClean="0"/>
              <a:t>what</a:t>
            </a:r>
            <a:r>
              <a:rPr lang="fr-FR" dirty="0" smtClean="0"/>
              <a:t> </a:t>
            </a:r>
            <a:r>
              <a:rPr lang="fr-FR" dirty="0" err="1" smtClean="0"/>
              <a:t>is</a:t>
            </a:r>
            <a:r>
              <a:rPr lang="fr-FR" dirty="0" smtClean="0"/>
              <a:t> </a:t>
            </a:r>
            <a:r>
              <a:rPr lang="fr-FR" dirty="0" err="1" smtClean="0"/>
              <a:t>it</a:t>
            </a:r>
            <a:r>
              <a:rPr lang="fr-FR" dirty="0" smtClean="0"/>
              <a:t> ?</a:t>
            </a:r>
            <a:endParaRPr lang="fr-FR" dirty="0"/>
          </a:p>
        </p:txBody>
      </p:sp>
    </p:spTree>
    <p:extLst>
      <p:ext uri="{BB962C8B-B14F-4D97-AF65-F5344CB8AC3E}">
        <p14:creationId xmlns:p14="http://schemas.microsoft.com/office/powerpoint/2010/main" val="14261645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smtClean="0"/>
              <a:t>MIT </a:t>
            </a:r>
            <a:r>
              <a:rPr lang="fr-FR" dirty="0" err="1" smtClean="0"/>
              <a:t>is</a:t>
            </a:r>
            <a:r>
              <a:rPr lang="fr-FR" dirty="0" smtClean="0"/>
              <a:t> a </a:t>
            </a:r>
            <a:r>
              <a:rPr lang="fr-FR" dirty="0" err="1" smtClean="0"/>
              <a:t>distributed</a:t>
            </a:r>
            <a:r>
              <a:rPr lang="fr-FR" dirty="0" smtClean="0"/>
              <a:t> </a:t>
            </a:r>
            <a:r>
              <a:rPr lang="fr-FR" dirty="0" err="1" smtClean="0"/>
              <a:t>tree</a:t>
            </a:r>
            <a:r>
              <a:rPr lang="fr-FR" dirty="0" smtClean="0"/>
              <a:t> </a:t>
            </a:r>
            <a:r>
              <a:rPr lang="fr-FR" dirty="0" err="1" smtClean="0"/>
              <a:t>between</a:t>
            </a:r>
            <a:r>
              <a:rPr lang="fr-FR" dirty="0" smtClean="0"/>
              <a:t> APIC and </a:t>
            </a:r>
            <a:r>
              <a:rPr lang="fr-FR" dirty="0" err="1" smtClean="0"/>
              <a:t>each</a:t>
            </a:r>
            <a:r>
              <a:rPr lang="fr-FR" dirty="0" smtClean="0"/>
              <a:t> switch </a:t>
            </a:r>
            <a:r>
              <a:rPr lang="fr-FR" dirty="0" err="1" smtClean="0"/>
              <a:t>nodes</a:t>
            </a:r>
            <a:r>
              <a:rPr lang="fr-FR" dirty="0" smtClean="0"/>
              <a:t>.</a:t>
            </a:r>
          </a:p>
          <a:p>
            <a:r>
              <a:rPr lang="fr-FR" dirty="0" err="1" smtClean="0"/>
              <a:t>Some</a:t>
            </a:r>
            <a:r>
              <a:rPr lang="fr-FR" dirty="0" smtClean="0"/>
              <a:t> </a:t>
            </a:r>
            <a:r>
              <a:rPr lang="fr-FR" dirty="0" err="1" smtClean="0"/>
              <a:t>MO’s</a:t>
            </a:r>
            <a:r>
              <a:rPr lang="fr-FR" dirty="0" smtClean="0"/>
              <a:t> are on APIC , </a:t>
            </a:r>
            <a:r>
              <a:rPr lang="fr-FR" dirty="0" err="1" smtClean="0"/>
              <a:t>some</a:t>
            </a:r>
            <a:r>
              <a:rPr lang="fr-FR" dirty="0" smtClean="0"/>
              <a:t> are on switches</a:t>
            </a:r>
          </a:p>
          <a:p>
            <a:endParaRPr lang="fr-FR" dirty="0"/>
          </a:p>
        </p:txBody>
      </p:sp>
      <p:sp>
        <p:nvSpPr>
          <p:cNvPr id="3" name="Title 2"/>
          <p:cNvSpPr>
            <a:spLocks noGrp="1"/>
          </p:cNvSpPr>
          <p:nvPr>
            <p:ph type="title"/>
          </p:nvPr>
        </p:nvSpPr>
        <p:spPr/>
        <p:txBody>
          <a:bodyPr/>
          <a:lstStyle/>
          <a:p>
            <a:r>
              <a:rPr lang="fr-FR" dirty="0" smtClean="0"/>
              <a:t>MIT 	</a:t>
            </a:r>
            <a:endParaRPr lang="fr-FR" dirty="0"/>
          </a:p>
        </p:txBody>
      </p:sp>
    </p:spTree>
    <p:extLst>
      <p:ext uri="{BB962C8B-B14F-4D97-AF65-F5344CB8AC3E}">
        <p14:creationId xmlns:p14="http://schemas.microsoft.com/office/powerpoint/2010/main" val="1106537585"/>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0247" y="1347788"/>
            <a:ext cx="8832715" cy="3168210"/>
          </a:xfrm>
        </p:spPr>
        <p:txBody>
          <a:bodyPr/>
          <a:lstStyle/>
          <a:p>
            <a:pPr marL="57136" indent="0">
              <a:buNone/>
            </a:pPr>
            <a:r>
              <a:rPr lang="fr-FR" sz="1200" b="1" dirty="0" err="1" smtClean="0">
                <a:latin typeface="Courier New" panose="02070309020205020404" pitchFamily="49" charset="0"/>
                <a:cs typeface="Courier New" panose="02070309020205020404" pitchFamily="49" charset="0"/>
              </a:rPr>
              <a:t>Fetching</a:t>
            </a:r>
            <a:r>
              <a:rPr lang="fr-FR" sz="1200" b="1" dirty="0" smtClean="0">
                <a:latin typeface="Courier New" panose="02070309020205020404" pitchFamily="49" charset="0"/>
                <a:cs typeface="Courier New" panose="02070309020205020404" pitchFamily="49" charset="0"/>
              </a:rPr>
              <a:t> </a:t>
            </a:r>
            <a:r>
              <a:rPr lang="fr-FR" sz="1200" b="1" dirty="0" err="1" smtClean="0">
                <a:latin typeface="Courier New" panose="02070309020205020404" pitchFamily="49" charset="0"/>
                <a:cs typeface="Courier New" panose="02070309020205020404" pitchFamily="49" charset="0"/>
              </a:rPr>
              <a:t>fault</a:t>
            </a:r>
            <a:r>
              <a:rPr lang="fr-FR" sz="1200" b="1" dirty="0" smtClean="0">
                <a:latin typeface="Courier New" panose="02070309020205020404" pitchFamily="49" charset="0"/>
                <a:cs typeface="Courier New" panose="02070309020205020404" pitchFamily="49" charset="0"/>
              </a:rPr>
              <a:t> record </a:t>
            </a:r>
            <a:r>
              <a:rPr lang="fr-FR" sz="1200" b="1" dirty="0" err="1" smtClean="0">
                <a:latin typeface="Courier New" panose="02070309020205020404" pitchFamily="49" charset="0"/>
                <a:cs typeface="Courier New" panose="02070309020205020404" pitchFamily="49" charset="0"/>
              </a:rPr>
              <a:t>with</a:t>
            </a:r>
            <a:r>
              <a:rPr lang="fr-FR" sz="1200" b="1" dirty="0" smtClean="0">
                <a:latin typeface="Courier New" panose="02070309020205020404" pitchFamily="49" charset="0"/>
                <a:cs typeface="Courier New" panose="02070309020205020404" pitchFamily="49" charset="0"/>
              </a:rPr>
              <a:t> </a:t>
            </a:r>
            <a:r>
              <a:rPr lang="fr-FR" sz="1200" b="1" dirty="0" err="1" smtClean="0">
                <a:latin typeface="Courier New" panose="02070309020205020404" pitchFamily="49" charset="0"/>
                <a:cs typeface="Courier New" panose="02070309020205020404" pitchFamily="49" charset="0"/>
              </a:rPr>
              <a:t>fault</a:t>
            </a:r>
            <a:r>
              <a:rPr lang="fr-FR" sz="1200" b="1" dirty="0" smtClean="0">
                <a:latin typeface="Courier New" panose="02070309020205020404" pitchFamily="49" charset="0"/>
                <a:cs typeface="Courier New" panose="02070309020205020404" pitchFamily="49" charset="0"/>
              </a:rPr>
              <a:t> F0467 </a:t>
            </a:r>
            <a:r>
              <a:rPr lang="fr-FR" sz="1200" b="1" dirty="0" err="1" smtClean="0">
                <a:latin typeface="Courier New" panose="02070309020205020404" pitchFamily="49" charset="0"/>
                <a:cs typeface="Courier New" panose="02070309020205020404" pitchFamily="49" charset="0"/>
              </a:rPr>
              <a:t>after</a:t>
            </a:r>
            <a:r>
              <a:rPr lang="fr-FR" sz="1200" b="1" dirty="0" smtClean="0">
                <a:latin typeface="Courier New" panose="02070309020205020404" pitchFamily="49" charset="0"/>
                <a:cs typeface="Courier New" panose="02070309020205020404" pitchFamily="49" charset="0"/>
              </a:rPr>
              <a:t> Sept 2016</a:t>
            </a:r>
          </a:p>
          <a:p>
            <a:r>
              <a:rPr lang="fr-FR" sz="1200" b="1" dirty="0" err="1" smtClean="0">
                <a:latin typeface="Courier New" panose="02070309020205020404" pitchFamily="49" charset="0"/>
                <a:cs typeface="Courier New" panose="02070309020205020404" pitchFamily="49" charset="0"/>
              </a:rPr>
              <a:t>icurl</a:t>
            </a:r>
            <a:r>
              <a:rPr lang="fr-FR" sz="1200" b="1" dirty="0" smtClean="0">
                <a:latin typeface="Courier New" panose="02070309020205020404" pitchFamily="49" charset="0"/>
                <a:cs typeface="Courier New" panose="02070309020205020404" pitchFamily="49" charset="0"/>
              </a:rPr>
              <a:t> </a:t>
            </a:r>
            <a:r>
              <a:rPr lang="fr-FR" sz="1200" b="1" dirty="0">
                <a:latin typeface="Courier New" panose="02070309020205020404" pitchFamily="49" charset="0"/>
                <a:cs typeface="Courier New" panose="02070309020205020404" pitchFamily="49" charset="0"/>
              </a:rPr>
              <a:t>'</a:t>
            </a:r>
            <a:r>
              <a:rPr lang="fr-FR" sz="1200" b="1" dirty="0">
                <a:latin typeface="Courier New" panose="02070309020205020404" pitchFamily="49" charset="0"/>
                <a:cs typeface="Courier New" panose="02070309020205020404" pitchFamily="49" charset="0"/>
                <a:hlinkClick r:id="rId2"/>
              </a:rPr>
              <a:t>http://localhost:7777/api/class/</a:t>
            </a:r>
            <a:r>
              <a:rPr lang="fr-FR" sz="1200" b="1" dirty="0" err="1">
                <a:latin typeface="Courier New" panose="02070309020205020404" pitchFamily="49" charset="0"/>
                <a:cs typeface="Courier New" panose="02070309020205020404" pitchFamily="49" charset="0"/>
                <a:hlinkClick r:id="rId2"/>
              </a:rPr>
              <a:t>faultRecord.xml?query-target-filter</a:t>
            </a:r>
            <a:r>
              <a:rPr lang="fr-FR" sz="1200" b="1" dirty="0">
                <a:latin typeface="Courier New" panose="02070309020205020404" pitchFamily="49" charset="0"/>
                <a:cs typeface="Courier New" panose="02070309020205020404" pitchFamily="49" charset="0"/>
                <a:hlinkClick r:id="rId2"/>
              </a:rPr>
              <a:t>=and(and(gt(faultRecord.created,"</a:t>
            </a:r>
            <a:r>
              <a:rPr lang="fr-FR" sz="1200" b="1" dirty="0" smtClean="0">
                <a:latin typeface="Courier New" panose="02070309020205020404" pitchFamily="49" charset="0"/>
                <a:cs typeface="Courier New" panose="02070309020205020404" pitchFamily="49" charset="0"/>
                <a:hlinkClick r:id="rId2"/>
              </a:rPr>
              <a:t>2016-09-01</a:t>
            </a:r>
            <a:r>
              <a:rPr lang="fr-FR" sz="1200" b="1" dirty="0">
                <a:latin typeface="Courier New" panose="02070309020205020404" pitchFamily="49" charset="0"/>
                <a:cs typeface="Courier New" panose="02070309020205020404" pitchFamily="49" charset="0"/>
                <a:hlinkClick r:id="rId2"/>
              </a:rPr>
              <a:t>"))and(</a:t>
            </a:r>
            <a:r>
              <a:rPr lang="fr-FR" sz="1200" b="1" dirty="0" err="1">
                <a:latin typeface="Courier New" panose="02070309020205020404" pitchFamily="49" charset="0"/>
                <a:cs typeface="Courier New" panose="02070309020205020404" pitchFamily="49" charset="0"/>
                <a:hlinkClick r:id="rId2"/>
              </a:rPr>
              <a:t>eq</a:t>
            </a:r>
            <a:r>
              <a:rPr lang="fr-FR" sz="1200" b="1" dirty="0">
                <a:latin typeface="Courier New" panose="02070309020205020404" pitchFamily="49" charset="0"/>
                <a:cs typeface="Courier New" panose="02070309020205020404" pitchFamily="49" charset="0"/>
                <a:hlinkClick r:id="rId2"/>
              </a:rPr>
              <a:t>(faultRecord.code,"</a:t>
            </a:r>
            <a:r>
              <a:rPr lang="fr-FR" sz="1200" b="1" dirty="0" smtClean="0">
                <a:latin typeface="Courier New" panose="02070309020205020404" pitchFamily="49" charset="0"/>
                <a:cs typeface="Courier New" panose="02070309020205020404" pitchFamily="49" charset="0"/>
                <a:hlinkClick r:id="rId2"/>
              </a:rPr>
              <a:t>F0467")))</a:t>
            </a:r>
            <a:r>
              <a:rPr lang="fr-FR" sz="1200" b="1" dirty="0" smtClean="0">
                <a:latin typeface="Courier New" panose="02070309020205020404" pitchFamily="49" charset="0"/>
                <a:cs typeface="Courier New" panose="02070309020205020404" pitchFamily="49" charset="0"/>
              </a:rPr>
              <a:t>' </a:t>
            </a:r>
          </a:p>
          <a:p>
            <a:pPr marL="57136" indent="0">
              <a:buNone/>
            </a:pPr>
            <a:r>
              <a:rPr lang="fr-FR" sz="1200" dirty="0"/>
              <a:t>All </a:t>
            </a:r>
            <a:r>
              <a:rPr lang="fr-FR" sz="1200" dirty="0" err="1"/>
              <a:t>fault</a:t>
            </a:r>
            <a:r>
              <a:rPr lang="fr-FR" sz="1200" dirty="0"/>
              <a:t> </a:t>
            </a:r>
            <a:r>
              <a:rPr lang="fr-FR" sz="1200" dirty="0" err="1"/>
              <a:t>ordered</a:t>
            </a:r>
            <a:r>
              <a:rPr lang="fr-FR" sz="1200" dirty="0"/>
              <a:t> by time </a:t>
            </a:r>
            <a:r>
              <a:rPr lang="fr-FR" sz="1200" dirty="0" err="1"/>
              <a:t>between</a:t>
            </a:r>
            <a:r>
              <a:rPr lang="fr-FR" sz="1200" dirty="0"/>
              <a:t> 8:30 and 8:40 on </a:t>
            </a:r>
            <a:r>
              <a:rPr lang="fr-FR" sz="1200" dirty="0" err="1"/>
              <a:t>dec</a:t>
            </a:r>
            <a:r>
              <a:rPr lang="fr-FR" sz="1200" dirty="0"/>
              <a:t> 4 :</a:t>
            </a:r>
          </a:p>
          <a:p>
            <a:r>
              <a:rPr lang="fr-FR" sz="1200" dirty="0" err="1"/>
              <a:t>icurl</a:t>
            </a:r>
            <a:r>
              <a:rPr lang="fr-FR" sz="1200" dirty="0"/>
              <a:t> '</a:t>
            </a:r>
            <a:r>
              <a:rPr lang="fr-FR" sz="1200" dirty="0">
                <a:hlinkClick r:id="rId3"/>
              </a:rPr>
              <a:t>http://localhost:7777/api/class/</a:t>
            </a:r>
            <a:r>
              <a:rPr lang="fr-FR" sz="1200" dirty="0" err="1">
                <a:hlinkClick r:id="rId3"/>
              </a:rPr>
              <a:t>faultRecord.xml?query-target-filter</a:t>
            </a:r>
            <a:r>
              <a:rPr lang="fr-FR" sz="1200" dirty="0">
                <a:hlinkClick r:id="rId3"/>
              </a:rPr>
              <a:t>=and(and(gt(faultRecord.created,"2015-12-04T08:30:00"))and(</a:t>
            </a:r>
            <a:r>
              <a:rPr lang="fr-FR" sz="1200" dirty="0" err="1">
                <a:hlinkClick r:id="rId3"/>
              </a:rPr>
              <a:t>lt</a:t>
            </a:r>
            <a:r>
              <a:rPr lang="fr-FR" sz="1200" dirty="0">
                <a:hlinkClick r:id="rId3"/>
              </a:rPr>
              <a:t>(faultRecord.created,"2015-12-04T08:40:00")))&amp;</a:t>
            </a:r>
            <a:r>
              <a:rPr lang="fr-FR" sz="1200" dirty="0" err="1">
                <a:hlinkClick r:id="rId3"/>
              </a:rPr>
              <a:t>order</a:t>
            </a:r>
            <a:r>
              <a:rPr lang="fr-FR" sz="1200" dirty="0">
                <a:hlinkClick r:id="rId3"/>
              </a:rPr>
              <a:t>-by=</a:t>
            </a:r>
            <a:r>
              <a:rPr lang="fr-FR" sz="1200" dirty="0" err="1">
                <a:hlinkClick r:id="rId3"/>
              </a:rPr>
              <a:t>faultRecord.created|desc</a:t>
            </a:r>
            <a:r>
              <a:rPr lang="fr-FR" sz="1200" dirty="0"/>
              <a:t>' | </a:t>
            </a:r>
            <a:r>
              <a:rPr lang="fr-FR" sz="1200" dirty="0" err="1"/>
              <a:t>xmllint</a:t>
            </a:r>
            <a:r>
              <a:rPr lang="fr-FR" sz="1200" dirty="0"/>
              <a:t> --format -</a:t>
            </a:r>
          </a:p>
          <a:p>
            <a:endParaRPr lang="fr-FR" sz="12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fr-FR" dirty="0" err="1" smtClean="0"/>
              <a:t>Other</a:t>
            </a:r>
            <a:r>
              <a:rPr lang="fr-FR" dirty="0" smtClean="0"/>
              <a:t> </a:t>
            </a:r>
            <a:r>
              <a:rPr lang="fr-FR" dirty="0" err="1" smtClean="0"/>
              <a:t>example</a:t>
            </a:r>
            <a:endParaRPr lang="fr-FR" dirty="0"/>
          </a:p>
        </p:txBody>
      </p:sp>
    </p:spTree>
    <p:extLst>
      <p:ext uri="{BB962C8B-B14F-4D97-AF65-F5344CB8AC3E}">
        <p14:creationId xmlns:p14="http://schemas.microsoft.com/office/powerpoint/2010/main" val="4019913536"/>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7017" y="885082"/>
            <a:ext cx="8345488" cy="3168210"/>
          </a:xfrm>
        </p:spPr>
        <p:txBody>
          <a:bodyPr/>
          <a:lstStyle/>
          <a:p>
            <a:pPr marL="285736" indent="-228600">
              <a:spcBef>
                <a:spcPts val="0"/>
              </a:spcBef>
              <a:buFont typeface="+mj-lt"/>
              <a:buAutoNum type="arabicPeriod"/>
            </a:pPr>
            <a:r>
              <a:rPr lang="fr-FR" sz="1200" b="1" dirty="0" err="1" smtClean="0">
                <a:latin typeface="+mj-lt"/>
                <a:cs typeface="Courier New" panose="02070309020205020404" pitchFamily="49" charset="0"/>
              </a:rPr>
              <a:t>Authenticate</a:t>
            </a:r>
            <a:r>
              <a:rPr lang="fr-FR" sz="1200" b="1" dirty="0" smtClean="0">
                <a:latin typeface="+mj-lt"/>
                <a:cs typeface="Courier New" panose="02070309020205020404" pitchFamily="49" charset="0"/>
              </a:rPr>
              <a:t> to </a:t>
            </a:r>
            <a:r>
              <a:rPr lang="fr-FR" sz="1200" b="1" dirty="0" err="1" smtClean="0">
                <a:latin typeface="+mj-lt"/>
                <a:cs typeface="Courier New" panose="02070309020205020404" pitchFamily="49" charset="0"/>
              </a:rPr>
              <a:t>apic</a:t>
            </a:r>
            <a:r>
              <a:rPr lang="fr-FR" sz="1200" b="1" dirty="0" smtClean="0">
                <a:latin typeface="+mj-lt"/>
                <a:cs typeface="Courier New" panose="02070309020205020404" pitchFamily="49" charset="0"/>
              </a:rPr>
              <a:t> to </a:t>
            </a:r>
            <a:r>
              <a:rPr lang="fr-FR" sz="1200" b="1" dirty="0" err="1" smtClean="0">
                <a:latin typeface="+mj-lt"/>
                <a:cs typeface="Courier New" panose="02070309020205020404" pitchFamily="49" charset="0"/>
              </a:rPr>
              <a:t>get</a:t>
            </a:r>
            <a:r>
              <a:rPr lang="fr-FR" sz="1200" b="1" dirty="0" smtClean="0">
                <a:latin typeface="+mj-lt"/>
                <a:cs typeface="Courier New" panose="02070309020205020404" pitchFamily="49" charset="0"/>
              </a:rPr>
              <a:t> </a:t>
            </a:r>
            <a:r>
              <a:rPr lang="fr-FR" sz="1200" b="1" dirty="0" err="1" smtClean="0">
                <a:latin typeface="+mj-lt"/>
                <a:cs typeface="Courier New" panose="02070309020205020404" pitchFamily="49" charset="0"/>
              </a:rPr>
              <a:t>token</a:t>
            </a:r>
            <a:r>
              <a:rPr lang="fr-FR" sz="1200" b="1" dirty="0" smtClean="0">
                <a:latin typeface="+mj-lt"/>
                <a:cs typeface="Courier New" panose="02070309020205020404" pitchFamily="49" charset="0"/>
              </a:rPr>
              <a:t> (</a:t>
            </a:r>
            <a:r>
              <a:rPr lang="fr-FR" sz="1200" b="1" dirty="0" err="1" smtClean="0">
                <a:latin typeface="+mj-lt"/>
                <a:cs typeface="Courier New" panose="02070309020205020404" pitchFamily="49" charset="0"/>
              </a:rPr>
              <a:t>may</a:t>
            </a:r>
            <a:r>
              <a:rPr lang="fr-FR" sz="1200" b="1" dirty="0" smtClean="0">
                <a:latin typeface="+mj-lt"/>
                <a:cs typeface="Courier New" panose="02070309020205020404" pitchFamily="49" charset="0"/>
              </a:rPr>
              <a:t> </a:t>
            </a:r>
            <a:r>
              <a:rPr lang="fr-FR" sz="1200" b="1" dirty="0" err="1" smtClean="0">
                <a:latin typeface="+mj-lt"/>
                <a:cs typeface="Courier New" panose="02070309020205020404" pitchFamily="49" charset="0"/>
              </a:rPr>
              <a:t>need</a:t>
            </a:r>
            <a:r>
              <a:rPr lang="fr-FR" sz="1200" b="1" dirty="0" smtClean="0">
                <a:latin typeface="+mj-lt"/>
                <a:cs typeface="Courier New" panose="02070309020205020404" pitchFamily="49" charset="0"/>
              </a:rPr>
              <a:t> to update </a:t>
            </a:r>
            <a:r>
              <a:rPr lang="fr-FR" sz="1200" b="1" dirty="0" err="1" smtClean="0">
                <a:latin typeface="+mj-lt"/>
                <a:cs typeface="Courier New" panose="02070309020205020404" pitchFamily="49" charset="0"/>
              </a:rPr>
              <a:t>curl</a:t>
            </a:r>
            <a:r>
              <a:rPr lang="fr-FR" sz="1200" b="1" dirty="0">
                <a:latin typeface="+mj-lt"/>
                <a:cs typeface="Courier New" panose="02070309020205020404" pitchFamily="49" charset="0"/>
              </a:rPr>
              <a:t> </a:t>
            </a:r>
            <a:r>
              <a:rPr lang="fr-FR" sz="1200" b="1" dirty="0" smtClean="0">
                <a:latin typeface="+mj-lt"/>
                <a:cs typeface="Courier New" panose="02070309020205020404" pitchFamily="49" charset="0"/>
              </a:rPr>
              <a:t>if </a:t>
            </a:r>
            <a:r>
              <a:rPr lang="fr-FR" sz="1200" b="1" dirty="0" err="1" smtClean="0">
                <a:latin typeface="+mj-lt"/>
                <a:cs typeface="Courier New" panose="02070309020205020404" pitchFamily="49" charset="0"/>
              </a:rPr>
              <a:t>ssl</a:t>
            </a:r>
            <a:r>
              <a:rPr lang="fr-FR" sz="1200" b="1" dirty="0" smtClean="0">
                <a:latin typeface="+mj-lt"/>
                <a:cs typeface="Courier New" panose="02070309020205020404" pitchFamily="49" charset="0"/>
              </a:rPr>
              <a:t> </a:t>
            </a:r>
            <a:r>
              <a:rPr lang="fr-FR" sz="1200" b="1" dirty="0" err="1" smtClean="0">
                <a:latin typeface="+mj-lt"/>
                <a:cs typeface="Courier New" panose="02070309020205020404" pitchFamily="49" charset="0"/>
              </a:rPr>
              <a:t>can’t</a:t>
            </a:r>
            <a:r>
              <a:rPr lang="fr-FR" sz="1200" b="1" dirty="0" smtClean="0">
                <a:latin typeface="+mj-lt"/>
                <a:cs typeface="Courier New" panose="02070309020205020404" pitchFamily="49" charset="0"/>
              </a:rPr>
              <a:t> </a:t>
            </a:r>
            <a:r>
              <a:rPr lang="fr-FR" sz="1200" b="1" dirty="0" err="1" smtClean="0">
                <a:latin typeface="+mj-lt"/>
                <a:cs typeface="Courier New" panose="02070309020205020404" pitchFamily="49" charset="0"/>
              </a:rPr>
              <a:t>authenticate</a:t>
            </a:r>
            <a:r>
              <a:rPr lang="fr-FR" sz="1200" b="1" dirty="0" smtClean="0">
                <a:latin typeface="+mj-lt"/>
                <a:cs typeface="Courier New" panose="02070309020205020404" pitchFamily="49" charset="0"/>
              </a:rPr>
              <a:t>)</a:t>
            </a:r>
          </a:p>
          <a:p>
            <a:pPr marL="57136" indent="0">
              <a:spcBef>
                <a:spcPts val="0"/>
              </a:spcBef>
              <a:buNone/>
            </a:pPr>
            <a:endParaRPr lang="fr-FR" sz="800" b="1" dirty="0">
              <a:latin typeface="Courier New" panose="02070309020205020404" pitchFamily="49" charset="0"/>
              <a:cs typeface="Courier New" panose="02070309020205020404" pitchFamily="49" charset="0"/>
            </a:endParaRPr>
          </a:p>
          <a:p>
            <a:pPr marL="57136" indent="0">
              <a:spcBef>
                <a:spcPts val="0"/>
              </a:spcBef>
              <a:buNone/>
            </a:pPr>
            <a:r>
              <a:rPr lang="fr-FR" sz="800" b="1" dirty="0" smtClean="0">
                <a:latin typeface="Courier New" panose="02070309020205020404" pitchFamily="49" charset="0"/>
                <a:cs typeface="Courier New" panose="02070309020205020404" pitchFamily="49" charset="0"/>
              </a:rPr>
              <a:t>[</a:t>
            </a:r>
            <a:r>
              <a:rPr lang="fr-FR" sz="800" b="1" dirty="0">
                <a:latin typeface="Courier New" panose="02070309020205020404" pitchFamily="49" charset="0"/>
                <a:cs typeface="Courier New" panose="02070309020205020404" pitchFamily="49" charset="0"/>
              </a:rPr>
              <a:t>root@Centos-RD1 ~]# </a:t>
            </a:r>
            <a:r>
              <a:rPr lang="fr-FR" sz="1200" b="1" dirty="0" err="1">
                <a:solidFill>
                  <a:srgbClr val="FF0000"/>
                </a:solidFill>
                <a:latin typeface="Courier New" panose="02070309020205020404" pitchFamily="49" charset="0"/>
                <a:cs typeface="Courier New" panose="02070309020205020404" pitchFamily="49" charset="0"/>
              </a:rPr>
              <a:t>curl</a:t>
            </a:r>
            <a:r>
              <a:rPr lang="fr-FR" sz="1200" b="1" dirty="0">
                <a:solidFill>
                  <a:srgbClr val="FF0000"/>
                </a:solidFill>
                <a:latin typeface="Courier New" panose="02070309020205020404" pitchFamily="49" charset="0"/>
                <a:cs typeface="Courier New" panose="02070309020205020404" pitchFamily="49" charset="0"/>
              </a:rPr>
              <a:t> -1  -X POST https</a:t>
            </a:r>
            <a:r>
              <a:rPr lang="fr-FR" sz="1200" b="1" dirty="0" smtClean="0">
                <a:solidFill>
                  <a:srgbClr val="FF0000"/>
                </a:solidFill>
                <a:latin typeface="Courier New" panose="02070309020205020404" pitchFamily="49" charset="0"/>
                <a:cs typeface="Courier New" panose="02070309020205020404" pitchFamily="49" charset="0"/>
              </a:rPr>
              <a:t>://x.x.x.x/api/aaaLogin.xml  </a:t>
            </a:r>
            <a:r>
              <a:rPr lang="fr-FR" sz="1200" b="1" dirty="0">
                <a:solidFill>
                  <a:srgbClr val="FF0000"/>
                </a:solidFill>
                <a:latin typeface="Courier New" panose="02070309020205020404" pitchFamily="49" charset="0"/>
                <a:cs typeface="Courier New" panose="02070309020205020404" pitchFamily="49" charset="0"/>
              </a:rPr>
              <a:t>-d  '&lt;</a:t>
            </a:r>
            <a:r>
              <a:rPr lang="fr-FR" sz="1200" b="1" dirty="0" err="1">
                <a:solidFill>
                  <a:srgbClr val="FF0000"/>
                </a:solidFill>
                <a:latin typeface="Courier New" panose="02070309020205020404" pitchFamily="49" charset="0"/>
                <a:cs typeface="Courier New" panose="02070309020205020404" pitchFamily="49" charset="0"/>
              </a:rPr>
              <a:t>aaaUser</a:t>
            </a:r>
            <a:r>
              <a:rPr lang="fr-FR" sz="1200" b="1" dirty="0">
                <a:solidFill>
                  <a:srgbClr val="FF0000"/>
                </a:solidFill>
                <a:latin typeface="Courier New" panose="02070309020205020404" pitchFamily="49" charset="0"/>
                <a:cs typeface="Courier New" panose="02070309020205020404" pitchFamily="49" charset="0"/>
              </a:rPr>
              <a:t> </a:t>
            </a:r>
            <a:r>
              <a:rPr lang="fr-FR" sz="1200" b="1" dirty="0" err="1">
                <a:solidFill>
                  <a:srgbClr val="FF0000"/>
                </a:solidFill>
                <a:latin typeface="Courier New" panose="02070309020205020404" pitchFamily="49" charset="0"/>
                <a:cs typeface="Courier New" panose="02070309020205020404" pitchFamily="49" charset="0"/>
              </a:rPr>
              <a:t>name</a:t>
            </a:r>
            <a:r>
              <a:rPr lang="fr-FR" sz="1200" b="1" dirty="0">
                <a:solidFill>
                  <a:srgbClr val="FF0000"/>
                </a:solidFill>
                <a:latin typeface="Courier New" panose="02070309020205020404" pitchFamily="49" charset="0"/>
                <a:cs typeface="Courier New" panose="02070309020205020404" pitchFamily="49" charset="0"/>
              </a:rPr>
              <a:t>="admin" </a:t>
            </a:r>
            <a:r>
              <a:rPr lang="fr-FR" sz="1200" b="1" dirty="0" err="1" smtClean="0">
                <a:solidFill>
                  <a:srgbClr val="FF0000"/>
                </a:solidFill>
                <a:latin typeface="Courier New" panose="02070309020205020404" pitchFamily="49" charset="0"/>
                <a:cs typeface="Courier New" panose="02070309020205020404" pitchFamily="49" charset="0"/>
              </a:rPr>
              <a:t>pwd</a:t>
            </a:r>
            <a:r>
              <a:rPr lang="fr-FR" sz="1200" b="1" dirty="0" smtClean="0">
                <a:solidFill>
                  <a:srgbClr val="FF0000"/>
                </a:solidFill>
                <a:latin typeface="Courier New" panose="02070309020205020404" pitchFamily="49" charset="0"/>
                <a:cs typeface="Courier New" panose="02070309020205020404" pitchFamily="49" charset="0"/>
              </a:rPr>
              <a:t>="</a:t>
            </a:r>
            <a:r>
              <a:rPr lang="fr-FR" sz="1200" b="1" dirty="0" err="1" smtClean="0">
                <a:solidFill>
                  <a:srgbClr val="FF0000"/>
                </a:solidFill>
                <a:latin typeface="Courier New" panose="02070309020205020404" pitchFamily="49" charset="0"/>
                <a:cs typeface="Courier New" panose="02070309020205020404" pitchFamily="49" charset="0"/>
              </a:rPr>
              <a:t>passwd</a:t>
            </a:r>
            <a:r>
              <a:rPr lang="fr-FR" sz="1200" b="1" dirty="0" smtClean="0">
                <a:solidFill>
                  <a:srgbClr val="FF0000"/>
                </a:solidFill>
                <a:latin typeface="Courier New" panose="02070309020205020404" pitchFamily="49" charset="0"/>
                <a:cs typeface="Courier New" panose="02070309020205020404" pitchFamily="49" charset="0"/>
              </a:rPr>
              <a:t>" </a:t>
            </a:r>
            <a:r>
              <a:rPr lang="fr-FR" sz="1200" b="1" dirty="0">
                <a:solidFill>
                  <a:srgbClr val="FF0000"/>
                </a:solidFill>
                <a:latin typeface="Courier New" panose="02070309020205020404" pitchFamily="49" charset="0"/>
                <a:cs typeface="Courier New" panose="02070309020205020404" pitchFamily="49" charset="0"/>
              </a:rPr>
              <a:t>/&gt;' -k --dump-header cookie</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xml</a:t>
            </a:r>
            <a:r>
              <a:rPr lang="fr-FR" sz="800" b="1" dirty="0">
                <a:latin typeface="Courier New" panose="02070309020205020404" pitchFamily="49" charset="0"/>
                <a:cs typeface="Courier New" panose="02070309020205020404" pitchFamily="49" charset="0"/>
              </a:rPr>
              <a:t> version="1.0" </a:t>
            </a:r>
            <a:r>
              <a:rPr lang="fr-FR" sz="800" b="1" dirty="0" err="1">
                <a:latin typeface="Courier New" panose="02070309020205020404" pitchFamily="49" charset="0"/>
                <a:cs typeface="Courier New" panose="02070309020205020404" pitchFamily="49" charset="0"/>
              </a:rPr>
              <a:t>encoding</a:t>
            </a:r>
            <a:r>
              <a:rPr lang="fr-FR" sz="800" b="1" dirty="0">
                <a:latin typeface="Courier New" panose="02070309020205020404" pitchFamily="49" charset="0"/>
                <a:cs typeface="Courier New" panose="02070309020205020404" pitchFamily="49" charset="0"/>
              </a:rPr>
              <a:t>="UTF-8"?&gt;&lt;</a:t>
            </a:r>
            <a:r>
              <a:rPr lang="fr-FR" sz="800" b="1" dirty="0" err="1">
                <a:latin typeface="Courier New" panose="02070309020205020404" pitchFamily="49" charset="0"/>
                <a:cs typeface="Courier New" panose="02070309020205020404" pitchFamily="49" charset="0"/>
              </a:rPr>
              <a:t>imdata</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totalCount</a:t>
            </a:r>
            <a:r>
              <a:rPr lang="fr-FR" sz="800" b="1" dirty="0">
                <a:latin typeface="Courier New" panose="02070309020205020404" pitchFamily="49" charset="0"/>
                <a:cs typeface="Courier New" panose="02070309020205020404" pitchFamily="49" charset="0"/>
              </a:rPr>
              <a:t>="1"&gt;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aaaLogin</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token</a:t>
            </a:r>
            <a:r>
              <a:rPr lang="fr-FR" sz="800" b="1" dirty="0">
                <a:latin typeface="Courier New" panose="02070309020205020404" pitchFamily="49" charset="0"/>
                <a:cs typeface="Courier New" panose="02070309020205020404" pitchFamily="49" charset="0"/>
              </a:rPr>
              <a:t>="SFDtJKYN3KFnfzDnGkCivhNUesQysi+OkBZn/mrZENSQOwyu9srSIY0ZLGZneI/Y3EnsmYiO0vxkUURZD8QMs/bybMD4PM95so0nop4tNvBabxMDTL35iOZ7fGhykHO8SmOejhfLiTDTCOtlcKK97dwKh2Of7UibDouGxEMGGAs=" </a:t>
            </a:r>
            <a:r>
              <a:rPr lang="fr-FR" sz="800" b="1" dirty="0" err="1">
                <a:latin typeface="Courier New" panose="02070309020205020404" pitchFamily="49" charset="0"/>
                <a:cs typeface="Courier New" panose="02070309020205020404" pitchFamily="49" charset="0"/>
              </a:rPr>
              <a:t>siteFingerprint</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GdgoFMAQPRCiENu</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refreshTimeoutSeconds</a:t>
            </a:r>
            <a:r>
              <a:rPr lang="fr-FR" sz="800" b="1" dirty="0">
                <a:latin typeface="Courier New" panose="02070309020205020404" pitchFamily="49" charset="0"/>
                <a:cs typeface="Courier New" panose="02070309020205020404" pitchFamily="49" charset="0"/>
              </a:rPr>
              <a:t>="300" </a:t>
            </a:r>
            <a:r>
              <a:rPr lang="fr-FR" sz="800" b="1" dirty="0" err="1">
                <a:latin typeface="Courier New" panose="02070309020205020404" pitchFamily="49" charset="0"/>
                <a:cs typeface="Courier New" panose="02070309020205020404" pitchFamily="49" charset="0"/>
              </a:rPr>
              <a:t>maximumLifetimeSeconds</a:t>
            </a:r>
            <a:r>
              <a:rPr lang="fr-FR" sz="800" b="1" dirty="0">
                <a:latin typeface="Courier New" panose="02070309020205020404" pitchFamily="49" charset="0"/>
                <a:cs typeface="Courier New" panose="02070309020205020404" pitchFamily="49" charset="0"/>
              </a:rPr>
              <a:t>="86400" </a:t>
            </a:r>
            <a:r>
              <a:rPr lang="fr-FR" sz="800" b="1" dirty="0" err="1">
                <a:latin typeface="Courier New" panose="02070309020205020404" pitchFamily="49" charset="0"/>
                <a:cs typeface="Courier New" panose="02070309020205020404" pitchFamily="49" charset="0"/>
              </a:rPr>
              <a:t>guiIdleTimeoutSeconds</a:t>
            </a:r>
            <a:r>
              <a:rPr lang="fr-FR" sz="800" b="1" dirty="0">
                <a:latin typeface="Courier New" panose="02070309020205020404" pitchFamily="49" charset="0"/>
                <a:cs typeface="Courier New" panose="02070309020205020404" pitchFamily="49" charset="0"/>
              </a:rPr>
              <a:t>="1200" </a:t>
            </a:r>
            <a:r>
              <a:rPr lang="fr-FR" sz="800" b="1" dirty="0" err="1">
                <a:latin typeface="Courier New" panose="02070309020205020404" pitchFamily="49" charset="0"/>
                <a:cs typeface="Courier New" panose="02070309020205020404" pitchFamily="49" charset="0"/>
              </a:rPr>
              <a:t>restTimeoutSeconds</a:t>
            </a:r>
            <a:r>
              <a:rPr lang="fr-FR" sz="800" b="1" dirty="0">
                <a:latin typeface="Courier New" panose="02070309020205020404" pitchFamily="49" charset="0"/>
                <a:cs typeface="Courier New" panose="02070309020205020404" pitchFamily="49" charset="0"/>
              </a:rPr>
              <a:t>="90" </a:t>
            </a:r>
            <a:r>
              <a:rPr lang="fr-FR" sz="800" b="1" dirty="0" err="1">
                <a:latin typeface="Courier New" panose="02070309020205020404" pitchFamily="49" charset="0"/>
                <a:cs typeface="Courier New" panose="02070309020205020404" pitchFamily="49" charset="0"/>
              </a:rPr>
              <a:t>creationTime</a:t>
            </a:r>
            <a:r>
              <a:rPr lang="fr-FR" sz="800" b="1" dirty="0">
                <a:latin typeface="Courier New" panose="02070309020205020404" pitchFamily="49" charset="0"/>
                <a:cs typeface="Courier New" panose="02070309020205020404" pitchFamily="49" charset="0"/>
              </a:rPr>
              <a:t>="1456524250" </a:t>
            </a:r>
            <a:r>
              <a:rPr lang="fr-FR" sz="800" b="1" dirty="0" err="1">
                <a:latin typeface="Courier New" panose="02070309020205020404" pitchFamily="49" charset="0"/>
                <a:cs typeface="Courier New" panose="02070309020205020404" pitchFamily="49" charset="0"/>
              </a:rPr>
              <a:t>firstLoginTime</a:t>
            </a:r>
            <a:r>
              <a:rPr lang="fr-FR" sz="800" b="1" dirty="0">
                <a:latin typeface="Courier New" panose="02070309020205020404" pitchFamily="49" charset="0"/>
                <a:cs typeface="Courier New" panose="02070309020205020404" pitchFamily="49" charset="0"/>
              </a:rPr>
              <a:t>="1456524250" </a:t>
            </a:r>
            <a:r>
              <a:rPr lang="fr-FR" sz="800" b="1" dirty="0" err="1">
                <a:latin typeface="Courier New" panose="02070309020205020404" pitchFamily="49" charset="0"/>
                <a:cs typeface="Courier New" panose="02070309020205020404" pitchFamily="49" charset="0"/>
              </a:rPr>
              <a:t>userName</a:t>
            </a:r>
            <a:r>
              <a:rPr lang="fr-FR" sz="800" b="1" dirty="0">
                <a:latin typeface="Courier New" panose="02070309020205020404" pitchFamily="49" charset="0"/>
                <a:cs typeface="Courier New" panose="02070309020205020404" pitchFamily="49" charset="0"/>
              </a:rPr>
              <a:t>="admin" </a:t>
            </a:r>
            <a:r>
              <a:rPr lang="fr-FR" sz="800" b="1" dirty="0" err="1">
                <a:latin typeface="Courier New" panose="02070309020205020404" pitchFamily="49" charset="0"/>
                <a:cs typeface="Courier New" panose="02070309020205020404" pitchFamily="49" charset="0"/>
              </a:rPr>
              <a:t>remoteUser</a:t>
            </a:r>
            <a:r>
              <a:rPr lang="fr-FR" sz="800" b="1" dirty="0">
                <a:latin typeface="Courier New" panose="02070309020205020404" pitchFamily="49" charset="0"/>
                <a:cs typeface="Courier New" panose="02070309020205020404" pitchFamily="49" charset="0"/>
              </a:rPr>
              <a:t>="false" </a:t>
            </a:r>
            <a:r>
              <a:rPr lang="fr-FR" sz="800" b="1" dirty="0" err="1">
                <a:latin typeface="Courier New" panose="02070309020205020404" pitchFamily="49" charset="0"/>
                <a:cs typeface="Courier New" panose="02070309020205020404" pitchFamily="49" charset="0"/>
              </a:rPr>
              <a:t>unixUserId</a:t>
            </a:r>
            <a:r>
              <a:rPr lang="fr-FR" sz="800" b="1" dirty="0">
                <a:latin typeface="Courier New" panose="02070309020205020404" pitchFamily="49" charset="0"/>
                <a:cs typeface="Courier New" panose="02070309020205020404" pitchFamily="49" charset="0"/>
              </a:rPr>
              <a:t>="15374" </a:t>
            </a:r>
            <a:r>
              <a:rPr lang="fr-FR" sz="800" b="1" dirty="0" err="1">
                <a:latin typeface="Courier New" panose="02070309020205020404" pitchFamily="49" charset="0"/>
                <a:cs typeface="Courier New" panose="02070309020205020404" pitchFamily="49" charset="0"/>
              </a:rPr>
              <a:t>sessionId</a:t>
            </a:r>
            <a:r>
              <a:rPr lang="fr-FR" sz="800" b="1" dirty="0">
                <a:latin typeface="Courier New" panose="02070309020205020404" pitchFamily="49" charset="0"/>
                <a:cs typeface="Courier New" panose="02070309020205020404" pitchFamily="49" charset="0"/>
              </a:rPr>
              <a:t>="kIAhvTq4Tp6ryVUMAGcYKw==" </a:t>
            </a:r>
            <a:r>
              <a:rPr lang="fr-FR" sz="800" b="1" dirty="0" err="1">
                <a:latin typeface="Courier New" panose="02070309020205020404" pitchFamily="49" charset="0"/>
                <a:cs typeface="Courier New" panose="02070309020205020404" pitchFamily="49" charset="0"/>
              </a:rPr>
              <a:t>lastName</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firstName</a:t>
            </a:r>
            <a:r>
              <a:rPr lang="fr-FR" sz="800" b="1" dirty="0">
                <a:latin typeface="Courier New" panose="02070309020205020404" pitchFamily="49" charset="0"/>
                <a:cs typeface="Courier New" panose="02070309020205020404" pitchFamily="49" charset="0"/>
              </a:rPr>
              <a:t>="" version="1.2(2g)" </a:t>
            </a:r>
            <a:r>
              <a:rPr lang="fr-FR" sz="800" b="1" dirty="0" err="1">
                <a:latin typeface="Courier New" panose="02070309020205020404" pitchFamily="49" charset="0"/>
                <a:cs typeface="Courier New" panose="02070309020205020404" pitchFamily="49" charset="0"/>
              </a:rPr>
              <a:t>buildTime</a:t>
            </a:r>
            <a:r>
              <a:rPr lang="fr-FR" sz="800" b="1" dirty="0">
                <a:latin typeface="Courier New" panose="02070309020205020404" pitchFamily="49" charset="0"/>
                <a:cs typeface="Courier New" panose="02070309020205020404" pitchFamily="49" charset="0"/>
              </a:rPr>
              <a:t>="Sun </a:t>
            </a:r>
            <a:r>
              <a:rPr lang="fr-FR" sz="800" b="1" dirty="0" err="1">
                <a:latin typeface="Courier New" panose="02070309020205020404" pitchFamily="49" charset="0"/>
                <a:cs typeface="Courier New" panose="02070309020205020404" pitchFamily="49" charset="0"/>
              </a:rPr>
              <a:t>Feb</a:t>
            </a:r>
            <a:r>
              <a:rPr lang="fr-FR" sz="800" b="1" dirty="0">
                <a:latin typeface="Courier New" panose="02070309020205020404" pitchFamily="49" charset="0"/>
                <a:cs typeface="Courier New" panose="02070309020205020404" pitchFamily="49" charset="0"/>
              </a:rPr>
              <a:t> 21 02:49:35 PST 2016" </a:t>
            </a:r>
            <a:r>
              <a:rPr lang="fr-FR" sz="800" b="1" dirty="0" err="1">
                <a:latin typeface="Courier New" panose="02070309020205020404" pitchFamily="49" charset="0"/>
                <a:cs typeface="Courier New" panose="02070309020205020404" pitchFamily="49" charset="0"/>
              </a:rPr>
              <a:t>node</a:t>
            </a:r>
            <a:r>
              <a:rPr lang="fr-FR" sz="800" b="1" dirty="0">
                <a:latin typeface="Courier New" panose="02070309020205020404" pitchFamily="49" charset="0"/>
                <a:cs typeface="Courier New" panose="02070309020205020404" pitchFamily="49" charset="0"/>
              </a:rPr>
              <a:t>="</a:t>
            </a:r>
            <a:r>
              <a:rPr lang="fr-FR" sz="800" b="1" dirty="0" err="1">
                <a:latin typeface="Courier New" panose="02070309020205020404" pitchFamily="49" charset="0"/>
                <a:cs typeface="Courier New" panose="02070309020205020404" pitchFamily="49" charset="0"/>
              </a:rPr>
              <a:t>topology</a:t>
            </a:r>
            <a:r>
              <a:rPr lang="fr-FR" sz="800" b="1" dirty="0">
                <a:latin typeface="Courier New" panose="02070309020205020404" pitchFamily="49" charset="0"/>
                <a:cs typeface="Courier New" panose="02070309020205020404" pitchFamily="49" charset="0"/>
              </a:rPr>
              <a:t>/pod-1/node-1"&gt;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aaaUserDomain</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name</a:t>
            </a:r>
            <a:r>
              <a:rPr lang="fr-FR" sz="800" b="1" dirty="0">
                <a:latin typeface="Courier New" panose="02070309020205020404" pitchFamily="49" charset="0"/>
                <a:cs typeface="Courier New" panose="02070309020205020404" pitchFamily="49" charset="0"/>
              </a:rPr>
              <a:t>="all" </a:t>
            </a:r>
            <a:r>
              <a:rPr lang="fr-FR" sz="800" b="1" dirty="0" err="1">
                <a:latin typeface="Courier New" panose="02070309020205020404" pitchFamily="49" charset="0"/>
                <a:cs typeface="Courier New" panose="02070309020205020404" pitchFamily="49" charset="0"/>
              </a:rPr>
              <a:t>rolesR</a:t>
            </a:r>
            <a:r>
              <a:rPr lang="fr-FR" sz="800" b="1" dirty="0">
                <a:latin typeface="Courier New" panose="02070309020205020404" pitchFamily="49" charset="0"/>
                <a:cs typeface="Courier New" panose="02070309020205020404" pitchFamily="49" charset="0"/>
              </a:rPr>
              <a:t>="admin" </a:t>
            </a:r>
            <a:r>
              <a:rPr lang="fr-FR" sz="800" b="1" dirty="0" err="1">
                <a:latin typeface="Courier New" panose="02070309020205020404" pitchFamily="49" charset="0"/>
                <a:cs typeface="Courier New" panose="02070309020205020404" pitchFamily="49" charset="0"/>
              </a:rPr>
              <a:t>rolesW</a:t>
            </a:r>
            <a:r>
              <a:rPr lang="fr-FR" sz="800" b="1" dirty="0">
                <a:latin typeface="Courier New" panose="02070309020205020404" pitchFamily="49" charset="0"/>
                <a:cs typeface="Courier New" panose="02070309020205020404" pitchFamily="49" charset="0"/>
              </a:rPr>
              <a:t>="admin"&gt;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aaaReadRoles</a:t>
            </a:r>
            <a:r>
              <a:rPr lang="fr-FR" sz="800" b="1" dirty="0">
                <a:latin typeface="Courier New" panose="02070309020205020404" pitchFamily="49" charset="0"/>
                <a:cs typeface="Courier New" panose="02070309020205020404" pitchFamily="49" charset="0"/>
              </a:rPr>
              <a:t>/&gt;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aaaWriteRoles</a:t>
            </a:r>
            <a:r>
              <a:rPr lang="fr-FR" sz="800" b="1" dirty="0">
                <a:latin typeface="Courier New" panose="02070309020205020404" pitchFamily="49" charset="0"/>
                <a:cs typeface="Courier New" panose="02070309020205020404" pitchFamily="49" charset="0"/>
              </a:rPr>
              <a:t>&gt;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role</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name</a:t>
            </a:r>
            <a:r>
              <a:rPr lang="fr-FR" sz="800" b="1" dirty="0">
                <a:latin typeface="Courier New" panose="02070309020205020404" pitchFamily="49" charset="0"/>
                <a:cs typeface="Courier New" panose="02070309020205020404" pitchFamily="49" charset="0"/>
              </a:rPr>
              <a:t>="admin"/&gt;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aaaWriteRoles</a:t>
            </a:r>
            <a:r>
              <a:rPr lang="fr-FR" sz="800" b="1" dirty="0">
                <a:latin typeface="Courier New" panose="02070309020205020404" pitchFamily="49" charset="0"/>
                <a:cs typeface="Courier New" panose="02070309020205020404" pitchFamily="49" charset="0"/>
              </a:rPr>
              <a:t>&gt;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aaaUserDomain</a:t>
            </a:r>
            <a:r>
              <a:rPr lang="fr-FR" sz="800" b="1" dirty="0">
                <a:latin typeface="Courier New" panose="02070309020205020404" pitchFamily="49" charset="0"/>
                <a:cs typeface="Courier New" panose="02070309020205020404" pitchFamily="49" charset="0"/>
              </a:rPr>
              <a:t>&gt;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DnDomainMapEntry</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tn-common</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readPrivileges</a:t>
            </a:r>
            <a:r>
              <a:rPr lang="fr-FR" sz="800" b="1" dirty="0">
                <a:latin typeface="Courier New" panose="02070309020205020404" pitchFamily="49" charset="0"/>
                <a:cs typeface="Courier New" panose="02070309020205020404" pitchFamily="49" charset="0"/>
              </a:rPr>
              <a:t>="admin" </a:t>
            </a:r>
            <a:r>
              <a:rPr lang="fr-FR" sz="800" b="1" dirty="0" err="1">
                <a:latin typeface="Courier New" panose="02070309020205020404" pitchFamily="49" charset="0"/>
                <a:cs typeface="Courier New" panose="02070309020205020404" pitchFamily="49" charset="0"/>
              </a:rPr>
              <a:t>writePrivileges</a:t>
            </a:r>
            <a:r>
              <a:rPr lang="fr-FR" sz="800" b="1" dirty="0">
                <a:latin typeface="Courier New" panose="02070309020205020404" pitchFamily="49" charset="0"/>
                <a:cs typeface="Courier New" panose="02070309020205020404" pitchFamily="49" charset="0"/>
              </a:rPr>
              <a:t>="admin"/&gt;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DnDomainMapEntry</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a:t>
            </a:r>
            <a:r>
              <a:rPr lang="fr-FR" sz="800" b="1" dirty="0">
                <a:latin typeface="Courier New" panose="02070309020205020404" pitchFamily="49" charset="0"/>
                <a:cs typeface="Courier New" panose="02070309020205020404" pitchFamily="49" charset="0"/>
              </a:rPr>
              <a:t>-infra" </a:t>
            </a:r>
            <a:r>
              <a:rPr lang="fr-FR" sz="800" b="1" dirty="0" err="1">
                <a:latin typeface="Courier New" panose="02070309020205020404" pitchFamily="49" charset="0"/>
                <a:cs typeface="Courier New" panose="02070309020205020404" pitchFamily="49" charset="0"/>
              </a:rPr>
              <a:t>readPrivileges</a:t>
            </a:r>
            <a:r>
              <a:rPr lang="fr-FR" sz="800" b="1" dirty="0">
                <a:latin typeface="Courier New" panose="02070309020205020404" pitchFamily="49" charset="0"/>
                <a:cs typeface="Courier New" panose="02070309020205020404" pitchFamily="49" charset="0"/>
              </a:rPr>
              <a:t>="admin" </a:t>
            </a:r>
            <a:r>
              <a:rPr lang="fr-FR" sz="800" b="1" dirty="0" err="1">
                <a:latin typeface="Courier New" panose="02070309020205020404" pitchFamily="49" charset="0"/>
                <a:cs typeface="Courier New" panose="02070309020205020404" pitchFamily="49" charset="0"/>
              </a:rPr>
              <a:t>writePrivileges</a:t>
            </a:r>
            <a:r>
              <a:rPr lang="fr-FR" sz="800" b="1" dirty="0">
                <a:latin typeface="Courier New" panose="02070309020205020404" pitchFamily="49" charset="0"/>
                <a:cs typeface="Courier New" panose="02070309020205020404" pitchFamily="49" charset="0"/>
              </a:rPr>
              <a:t>="admin"/&gt;</a:t>
            </a:r>
          </a:p>
          <a:p>
            <a:pPr marL="57136" indent="0">
              <a:spcBef>
                <a:spcPts val="0"/>
              </a:spcBef>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DnDomainMapEntry</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dn</a:t>
            </a:r>
            <a:r>
              <a:rPr lang="fr-FR" sz="800" b="1" dirty="0">
                <a:latin typeface="Courier New" panose="02070309020205020404" pitchFamily="49" charset="0"/>
                <a:cs typeface="Courier New" panose="02070309020205020404" pitchFamily="49" charset="0"/>
              </a:rPr>
              <a:t>="uni/</a:t>
            </a:r>
            <a:r>
              <a:rPr lang="fr-FR" sz="800" b="1" dirty="0" err="1">
                <a:latin typeface="Courier New" panose="02070309020205020404" pitchFamily="49" charset="0"/>
                <a:cs typeface="Courier New" panose="02070309020205020404" pitchFamily="49" charset="0"/>
              </a:rPr>
              <a:t>tn-mgmt</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readPrivileges</a:t>
            </a:r>
            <a:r>
              <a:rPr lang="fr-FR" sz="800" b="1" dirty="0">
                <a:latin typeface="Courier New" panose="02070309020205020404" pitchFamily="49" charset="0"/>
                <a:cs typeface="Courier New" panose="02070309020205020404" pitchFamily="49" charset="0"/>
              </a:rPr>
              <a:t>="admin" </a:t>
            </a:r>
            <a:r>
              <a:rPr lang="fr-FR" sz="800" b="1" dirty="0" err="1">
                <a:latin typeface="Courier New" panose="02070309020205020404" pitchFamily="49" charset="0"/>
                <a:cs typeface="Courier New" panose="02070309020205020404" pitchFamily="49" charset="0"/>
              </a:rPr>
              <a:t>writePrivileges</a:t>
            </a:r>
            <a:r>
              <a:rPr lang="fr-FR" sz="800" b="1" dirty="0">
                <a:latin typeface="Courier New" panose="02070309020205020404" pitchFamily="49" charset="0"/>
                <a:cs typeface="Courier New" panose="02070309020205020404" pitchFamily="49" charset="0"/>
              </a:rPr>
              <a:t>="admin"/&gt;</a:t>
            </a:r>
          </a:p>
          <a:p>
            <a:pPr marL="57136" indent="0">
              <a:buNone/>
            </a:pPr>
            <a:r>
              <a:rPr lang="fr-FR" sz="1200" b="1" dirty="0" smtClean="0"/>
              <a:t>2. GET or POST </a:t>
            </a:r>
            <a:r>
              <a:rPr lang="fr-FR" sz="1200" b="1" dirty="0" err="1" smtClean="0"/>
              <a:t>what</a:t>
            </a:r>
            <a:r>
              <a:rPr lang="fr-FR" sz="1200" b="1" dirty="0" smtClean="0"/>
              <a:t> </a:t>
            </a:r>
            <a:r>
              <a:rPr lang="fr-FR" sz="1200" b="1" dirty="0" err="1" smtClean="0"/>
              <a:t>is</a:t>
            </a:r>
            <a:r>
              <a:rPr lang="fr-FR" sz="1200" b="1" dirty="0" smtClean="0"/>
              <a:t> </a:t>
            </a:r>
            <a:r>
              <a:rPr lang="fr-FR" sz="1200" b="1" dirty="0" err="1" smtClean="0"/>
              <a:t>needed</a:t>
            </a:r>
            <a:endParaRPr lang="fr-FR" sz="1200" b="1" dirty="0" smtClean="0"/>
          </a:p>
          <a:p>
            <a:pPr>
              <a:spcBef>
                <a:spcPts val="0"/>
              </a:spcBef>
            </a:pPr>
            <a:r>
              <a:rPr lang="en-US" sz="1000" b="1" dirty="0">
                <a:latin typeface="Courier New" panose="02070309020205020404" pitchFamily="49" charset="0"/>
                <a:cs typeface="Courier New" panose="02070309020205020404" pitchFamily="49" charset="0"/>
              </a:rPr>
              <a:t>curl -1 -b cookie  -k -X GET </a:t>
            </a:r>
            <a:r>
              <a:rPr lang="en-US" sz="1000" b="1" dirty="0">
                <a:latin typeface="Courier New" panose="02070309020205020404" pitchFamily="49" charset="0"/>
                <a:cs typeface="Courier New" panose="02070309020205020404" pitchFamily="49" charset="0"/>
                <a:hlinkClick r:id="rId2"/>
              </a:rPr>
              <a:t>https</a:t>
            </a:r>
            <a:r>
              <a:rPr lang="en-US" sz="1000" b="1" dirty="0" smtClean="0">
                <a:latin typeface="Courier New" panose="02070309020205020404" pitchFamily="49" charset="0"/>
                <a:cs typeface="Courier New" panose="02070309020205020404" pitchFamily="49" charset="0"/>
                <a:hlinkClick r:id="rId2"/>
              </a:rPr>
              <a:t>://x.x.x.x/api/class/fvTenant.xml</a:t>
            </a:r>
            <a:endParaRPr lang="en-US" sz="1000" b="1" dirty="0" smtClean="0">
              <a:latin typeface="Courier New" panose="02070309020205020404" pitchFamily="49" charset="0"/>
              <a:cs typeface="Courier New" panose="02070309020205020404" pitchFamily="49" charset="0"/>
            </a:endParaRPr>
          </a:p>
          <a:p>
            <a:pPr>
              <a:spcBef>
                <a:spcPts val="0"/>
              </a:spcBef>
            </a:pPr>
            <a:r>
              <a:rPr lang="en-US" sz="1000" b="1" dirty="0">
                <a:latin typeface="Courier New" panose="02070309020205020404" pitchFamily="49" charset="0"/>
                <a:cs typeface="Courier New" panose="02070309020205020404" pitchFamily="49" charset="0"/>
              </a:rPr>
              <a:t>curl -1 -b cookie  -k -X GET </a:t>
            </a:r>
            <a:r>
              <a:rPr lang="en-US" sz="1000" b="1" dirty="0">
                <a:latin typeface="Courier New" panose="02070309020205020404" pitchFamily="49" charset="0"/>
                <a:cs typeface="Courier New" panose="02070309020205020404" pitchFamily="49" charset="0"/>
                <a:hlinkClick r:id="rId3"/>
              </a:rPr>
              <a:t>https</a:t>
            </a:r>
            <a:r>
              <a:rPr lang="en-US" sz="1000" b="1" dirty="0" smtClean="0">
                <a:latin typeface="Courier New" panose="02070309020205020404" pitchFamily="49" charset="0"/>
                <a:cs typeface="Courier New" panose="02070309020205020404" pitchFamily="49" charset="0"/>
                <a:hlinkClick r:id="rId3"/>
              </a:rPr>
              <a:t>://x.x.x.x/api/mo/uni/tn-DC.xml</a:t>
            </a:r>
            <a:endParaRPr lang="en-US" sz="1000" b="1" dirty="0" smtClean="0">
              <a:latin typeface="Courier New" panose="02070309020205020404" pitchFamily="49" charset="0"/>
              <a:cs typeface="Courier New" panose="02070309020205020404" pitchFamily="49" charset="0"/>
            </a:endParaRPr>
          </a:p>
          <a:p>
            <a:pPr>
              <a:spcBef>
                <a:spcPts val="0"/>
              </a:spcBef>
            </a:pPr>
            <a:r>
              <a:rPr lang="en-US" sz="1000" b="1" dirty="0">
                <a:latin typeface="Courier New" panose="02070309020205020404" pitchFamily="49" charset="0"/>
                <a:cs typeface="Courier New" panose="02070309020205020404" pitchFamily="49" charset="0"/>
              </a:rPr>
              <a:t>curl -1 -b cookie  -k -X POST https</a:t>
            </a:r>
            <a:r>
              <a:rPr lang="en-US" sz="1000" b="1" dirty="0" smtClean="0">
                <a:latin typeface="Courier New" panose="02070309020205020404" pitchFamily="49" charset="0"/>
                <a:cs typeface="Courier New" panose="02070309020205020404" pitchFamily="49" charset="0"/>
              </a:rPr>
              <a:t>://x.x.x.x/api/mo/uni.xml </a:t>
            </a:r>
            <a:r>
              <a:rPr lang="en-US" sz="1000" b="1" dirty="0">
                <a:latin typeface="Courier New" panose="02070309020205020404" pitchFamily="49" charset="0"/>
                <a:cs typeface="Courier New" panose="02070309020205020404" pitchFamily="49" charset="0"/>
              </a:rPr>
              <a:t>-d '&lt;</a:t>
            </a:r>
            <a:r>
              <a:rPr lang="en-US" sz="1000" b="1" dirty="0" err="1">
                <a:latin typeface="Courier New" panose="02070309020205020404" pitchFamily="49" charset="0"/>
                <a:cs typeface="Courier New" panose="02070309020205020404" pitchFamily="49" charset="0"/>
              </a:rPr>
              <a:t>fvTenant</a:t>
            </a:r>
            <a:r>
              <a:rPr lang="en-US" sz="1000" b="1" dirty="0">
                <a:latin typeface="Courier New" panose="02070309020205020404" pitchFamily="49" charset="0"/>
                <a:cs typeface="Courier New" panose="02070309020205020404" pitchFamily="49" charset="0"/>
              </a:rPr>
              <a:t> name="DC2</a:t>
            </a:r>
            <a:r>
              <a:rPr lang="en-US" sz="1000" b="1" dirty="0" smtClean="0">
                <a:latin typeface="Courier New" panose="02070309020205020404" pitchFamily="49" charset="0"/>
                <a:cs typeface="Courier New" panose="02070309020205020404" pitchFamily="49" charset="0"/>
              </a:rPr>
              <a:t>"/&gt;‘</a:t>
            </a:r>
          </a:p>
          <a:p>
            <a:pPr>
              <a:spcBef>
                <a:spcPts val="0"/>
              </a:spcBef>
            </a:pPr>
            <a:r>
              <a:rPr lang="en-US" sz="1000" b="1" dirty="0">
                <a:latin typeface="Courier New" panose="02070309020205020404" pitchFamily="49" charset="0"/>
                <a:cs typeface="Courier New" panose="02070309020205020404" pitchFamily="49" charset="0"/>
              </a:rPr>
              <a:t>curl -1 -b cookie  -k -X POST https</a:t>
            </a:r>
            <a:r>
              <a:rPr lang="en-US" sz="1000" b="1" dirty="0" smtClean="0">
                <a:latin typeface="Courier New" panose="02070309020205020404" pitchFamily="49" charset="0"/>
                <a:cs typeface="Courier New" panose="02070309020205020404" pitchFamily="49" charset="0"/>
              </a:rPr>
              <a:t>://x.x.x.x/api/mo/uni.xml </a:t>
            </a:r>
            <a:r>
              <a:rPr lang="en-US" sz="1000" b="1" dirty="0">
                <a:latin typeface="Courier New" panose="02070309020205020404" pitchFamily="49" charset="0"/>
                <a:cs typeface="Courier New" panose="02070309020205020404" pitchFamily="49" charset="0"/>
              </a:rPr>
              <a:t>-d '&lt;</a:t>
            </a:r>
            <a:r>
              <a:rPr lang="en-US" sz="1000" b="1" dirty="0" err="1">
                <a:latin typeface="Courier New" panose="02070309020205020404" pitchFamily="49" charset="0"/>
                <a:cs typeface="Courier New" panose="02070309020205020404" pitchFamily="49" charset="0"/>
              </a:rPr>
              <a:t>fvTenant</a:t>
            </a:r>
            <a:r>
              <a:rPr lang="en-US" sz="1000" b="1" dirty="0">
                <a:latin typeface="Courier New" panose="02070309020205020404" pitchFamily="49" charset="0"/>
                <a:cs typeface="Courier New" panose="02070309020205020404" pitchFamily="49" charset="0"/>
              </a:rPr>
              <a:t> name="DC2" status ="deleted"/&gt;'</a:t>
            </a:r>
            <a:endParaRPr lang="en-US" sz="1000" b="1" dirty="0" smtClean="0">
              <a:latin typeface="Courier New" panose="02070309020205020404" pitchFamily="49" charset="0"/>
              <a:cs typeface="Courier New" panose="02070309020205020404" pitchFamily="49" charset="0"/>
            </a:endParaRPr>
          </a:p>
          <a:p>
            <a:pPr>
              <a:spcBef>
                <a:spcPts val="0"/>
              </a:spcBef>
            </a:pPr>
            <a:endParaRPr lang="fr-FR" sz="8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334004" y="153245"/>
            <a:ext cx="8345488" cy="731837"/>
          </a:xfrm>
        </p:spPr>
        <p:txBody>
          <a:bodyPr/>
          <a:lstStyle/>
          <a:p>
            <a:r>
              <a:rPr lang="fr-FR" dirty="0" err="1" smtClean="0"/>
              <a:t>Curl</a:t>
            </a:r>
            <a:r>
              <a:rPr lang="fr-FR" dirty="0" smtClean="0"/>
              <a:t> (</a:t>
            </a:r>
            <a:r>
              <a:rPr lang="fr-FR" dirty="0" err="1" smtClean="0"/>
              <a:t>from</a:t>
            </a:r>
            <a:r>
              <a:rPr lang="fr-FR" dirty="0" smtClean="0"/>
              <a:t> </a:t>
            </a:r>
            <a:r>
              <a:rPr lang="fr-FR" dirty="0" err="1" smtClean="0"/>
              <a:t>any</a:t>
            </a:r>
            <a:r>
              <a:rPr lang="fr-FR" dirty="0"/>
              <a:t> </a:t>
            </a:r>
            <a:r>
              <a:rPr lang="fr-FR" dirty="0" smtClean="0"/>
              <a:t>linux/</a:t>
            </a:r>
            <a:r>
              <a:rPr lang="fr-FR" dirty="0" err="1" smtClean="0"/>
              <a:t>bash</a:t>
            </a:r>
            <a:r>
              <a:rPr lang="fr-FR" dirty="0" smtClean="0"/>
              <a:t> </a:t>
            </a:r>
            <a:r>
              <a:rPr lang="fr-FR" dirty="0" err="1" smtClean="0"/>
              <a:t>shell</a:t>
            </a:r>
            <a:r>
              <a:rPr lang="fr-FR" dirty="0" smtClean="0"/>
              <a:t>)</a:t>
            </a:r>
            <a:endParaRPr lang="fr-FR" dirty="0"/>
          </a:p>
        </p:txBody>
      </p:sp>
    </p:spTree>
    <p:extLst>
      <p:ext uri="{BB962C8B-B14F-4D97-AF65-F5344CB8AC3E}">
        <p14:creationId xmlns:p14="http://schemas.microsoft.com/office/powerpoint/2010/main" val="394545813"/>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110947"/>
            <a:ext cx="9144000" cy="2728236"/>
          </a:xfrm>
          <a:solidFill>
            <a:schemeClr val="bg1">
              <a:lumMod val="85000"/>
            </a:schemeClr>
          </a:solidFill>
        </p:spPr>
        <p:txBody>
          <a:bodyPr/>
          <a:lstStyle/>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'http://localhost:7777/api/class/faultInfo.xml'  &gt; </a:t>
            </a:r>
            <a:r>
              <a:rPr lang="fr-FR" sz="1000" b="1" dirty="0" smtClean="0">
                <a:latin typeface="Courier New" panose="02070309020205020404" pitchFamily="49" charset="0"/>
                <a:cs typeface="Courier New" panose="02070309020205020404" pitchFamily="49" charset="0"/>
              </a:rPr>
              <a:t>faultInfo.xml</a:t>
            </a:r>
            <a:endParaRPr lang="fr-FR" sz="1000" b="1" dirty="0">
              <a:latin typeface="Courier New" panose="02070309020205020404" pitchFamily="49" charset="0"/>
              <a:cs typeface="Courier New" panose="02070309020205020404" pitchFamily="49" charset="0"/>
            </a:endParaRP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a:t>
            </a:r>
            <a:r>
              <a:rPr lang="fr-FR" sz="1000" b="1" dirty="0" err="1">
                <a:latin typeface="Courier New" panose="02070309020205020404" pitchFamily="49" charset="0"/>
                <a:cs typeface="Courier New" panose="02070309020205020404" pitchFamily="49" charset="0"/>
              </a:rPr>
              <a:t>faultRecord.xml?query-target</a:t>
            </a:r>
            <a:r>
              <a:rPr lang="fr-FR" sz="1000" b="1" dirty="0">
                <a:latin typeface="Courier New" panose="02070309020205020404" pitchFamily="49" charset="0"/>
                <a:cs typeface="Courier New" panose="02070309020205020404" pitchFamily="49" charset="0"/>
              </a:rPr>
              <a:t>- </a:t>
            </a:r>
            <a:r>
              <a:rPr lang="fr-FR" sz="1000" b="1" dirty="0" err="1">
                <a:latin typeface="Courier New" panose="02070309020205020404" pitchFamily="49" charset="0"/>
                <a:cs typeface="Courier New" panose="02070309020205020404" pitchFamily="49" charset="0"/>
              </a:rPr>
              <a:t>filter</a:t>
            </a:r>
            <a:r>
              <a:rPr lang="fr-FR" sz="1000" b="1" dirty="0">
                <a:latin typeface="Courier New" panose="02070309020205020404" pitchFamily="49" charset="0"/>
                <a:cs typeface="Courier New" panose="02070309020205020404" pitchFamily="49" charset="0"/>
              </a:rPr>
              <a:t>=and(gt(faultRecord.created,"</a:t>
            </a:r>
            <a:r>
              <a:rPr lang="fr-FR" sz="1000" b="1" dirty="0" smtClean="0">
                <a:latin typeface="Courier New" panose="02070309020205020404" pitchFamily="49" charset="0"/>
                <a:cs typeface="Courier New" panose="02070309020205020404" pitchFamily="49" charset="0"/>
              </a:rPr>
              <a:t>2016-02-01"))' </a:t>
            </a:r>
            <a:r>
              <a:rPr lang="fr-FR" sz="1000" b="1" dirty="0">
                <a:latin typeface="Courier New" panose="02070309020205020404" pitchFamily="49" charset="0"/>
                <a:cs typeface="Courier New" panose="02070309020205020404" pitchFamily="49" charset="0"/>
              </a:rPr>
              <a:t>&gt; </a:t>
            </a:r>
            <a:r>
              <a:rPr lang="fr-FR" sz="1000" b="1" dirty="0" smtClean="0">
                <a:latin typeface="Courier New" panose="02070309020205020404" pitchFamily="49" charset="0"/>
                <a:cs typeface="Courier New" panose="02070309020205020404" pitchFamily="49" charset="0"/>
              </a:rPr>
              <a:t>faultRecord.xml</a:t>
            </a:r>
            <a:endParaRPr lang="fr-FR" sz="1000" b="1" dirty="0">
              <a:latin typeface="Courier New" panose="02070309020205020404" pitchFamily="49" charset="0"/>
              <a:cs typeface="Courier New" panose="02070309020205020404" pitchFamily="49" charset="0"/>
            </a:endParaRP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a:t>
            </a:r>
            <a:r>
              <a:rPr lang="fr-FR" sz="1000" b="1" dirty="0" err="1">
                <a:latin typeface="Courier New" panose="02070309020205020404" pitchFamily="49" charset="0"/>
                <a:cs typeface="Courier New" panose="02070309020205020404" pitchFamily="49" charset="0"/>
              </a:rPr>
              <a:t>eventRecord.xml?query-target-filter</a:t>
            </a:r>
            <a:r>
              <a:rPr lang="fr-FR" sz="1000" b="1" dirty="0">
                <a:latin typeface="Courier New" panose="02070309020205020404" pitchFamily="49" charset="0"/>
                <a:cs typeface="Courier New" panose="02070309020205020404" pitchFamily="49" charset="0"/>
              </a:rPr>
              <a:t>=and(gt(eventRecord.created,"</a:t>
            </a:r>
            <a:r>
              <a:rPr lang="fr-FR" sz="1000" b="1" dirty="0" smtClean="0">
                <a:latin typeface="Courier New" panose="02070309020205020404" pitchFamily="49" charset="0"/>
                <a:cs typeface="Courier New" panose="02070309020205020404" pitchFamily="49" charset="0"/>
              </a:rPr>
              <a:t>2016-02-01"))'  </a:t>
            </a:r>
            <a:r>
              <a:rPr lang="fr-FR" sz="1000" b="1" dirty="0">
                <a:latin typeface="Courier New" panose="02070309020205020404" pitchFamily="49" charset="0"/>
                <a:cs typeface="Courier New" panose="02070309020205020404" pitchFamily="49" charset="0"/>
              </a:rPr>
              <a:t>&gt; </a:t>
            </a:r>
            <a:r>
              <a:rPr lang="fr-FR" sz="1000" b="1" dirty="0" smtClean="0">
                <a:latin typeface="Courier New" panose="02070309020205020404" pitchFamily="49" charset="0"/>
                <a:cs typeface="Courier New" panose="02070309020205020404" pitchFamily="49" charset="0"/>
              </a:rPr>
              <a:t>eventRecord.xml</a:t>
            </a:r>
            <a:endParaRPr lang="fr-FR" sz="1000" b="1" dirty="0">
              <a:latin typeface="Courier New" panose="02070309020205020404" pitchFamily="49" charset="0"/>
              <a:cs typeface="Courier New" panose="02070309020205020404" pitchFamily="49" charset="0"/>
            </a:endParaRP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'http://localhost:7777/api/class/firmwareARunning.xml'  &gt; </a:t>
            </a:r>
            <a:r>
              <a:rPr lang="fr-FR" sz="1000" b="1" dirty="0" smtClean="0">
                <a:latin typeface="Courier New" panose="02070309020205020404" pitchFamily="49" charset="0"/>
                <a:cs typeface="Courier New" panose="02070309020205020404" pitchFamily="49" charset="0"/>
              </a:rPr>
              <a:t>firmwareARunning.xml</a:t>
            </a:r>
            <a:endParaRPr lang="fr-FR" sz="1000" b="1" dirty="0">
              <a:latin typeface="Courier New" panose="02070309020205020404" pitchFamily="49" charset="0"/>
              <a:cs typeface="Courier New" panose="02070309020205020404" pitchFamily="49" charset="0"/>
            </a:endParaRP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'http://localhost:7777/api/class/aaaModLR.xml'  &gt; aaaModLR.xml </a:t>
            </a: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'http://localhost:7777/api/class/aaaSessionLR.xml'  &gt; aaaSessionLR.xml </a:t>
            </a:r>
            <a:endParaRPr lang="fr-FR" sz="1000" b="1" dirty="0" smtClean="0">
              <a:latin typeface="Courier New" panose="02070309020205020404" pitchFamily="49" charset="0"/>
              <a:cs typeface="Courier New" panose="02070309020205020404" pitchFamily="49" charset="0"/>
            </a:endParaRPr>
          </a:p>
          <a:p>
            <a:pPr marL="57136" indent="0">
              <a:spcBef>
                <a:spcPts val="0"/>
              </a:spcBef>
              <a:buNone/>
            </a:pPr>
            <a:r>
              <a:rPr lang="fr-FR" sz="1000" b="1" dirty="0" err="1" smtClean="0">
                <a:latin typeface="Courier New" panose="02070309020205020404" pitchFamily="49" charset="0"/>
                <a:cs typeface="Courier New" panose="02070309020205020404" pitchFamily="49" charset="0"/>
              </a:rPr>
              <a:t>icurl</a:t>
            </a:r>
            <a:r>
              <a:rPr lang="fr-FR" sz="1000" b="1" dirty="0" smtClean="0">
                <a:latin typeface="Courier New" panose="02070309020205020404" pitchFamily="49" charset="0"/>
                <a:cs typeface="Courier New" panose="02070309020205020404" pitchFamily="49" charset="0"/>
              </a:rPr>
              <a:t> </a:t>
            </a:r>
            <a:r>
              <a:rPr lang="fr-FR" sz="1000" b="1" dirty="0">
                <a:latin typeface="Courier New" panose="02070309020205020404" pitchFamily="49" charset="0"/>
                <a:cs typeface="Courier New" panose="02070309020205020404" pitchFamily="49" charset="0"/>
              </a:rPr>
              <a:t>'http://localhost:7777/api/class/fabricNode.xml'  &gt; fabricNode.xml  </a:t>
            </a:r>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'http://localhost:7777/api/mo/.</a:t>
            </a:r>
            <a:r>
              <a:rPr lang="fr-FR" sz="1000" b="1" dirty="0" err="1">
                <a:latin typeface="Courier New" panose="02070309020205020404" pitchFamily="49" charset="0"/>
                <a:cs typeface="Courier New" panose="02070309020205020404" pitchFamily="49" charset="0"/>
              </a:rPr>
              <a:t>xml?query-target</a:t>
            </a:r>
            <a:r>
              <a:rPr lang="fr-FR" sz="1000" b="1" dirty="0">
                <a:latin typeface="Courier New" panose="02070309020205020404" pitchFamily="49" charset="0"/>
                <a:cs typeface="Courier New" panose="02070309020205020404" pitchFamily="49" charset="0"/>
              </a:rPr>
              <a:t>=</a:t>
            </a:r>
            <a:r>
              <a:rPr lang="fr-FR" sz="1000" b="1" dirty="0" err="1">
                <a:latin typeface="Courier New" panose="02070309020205020404" pitchFamily="49" charset="0"/>
                <a:cs typeface="Courier New" panose="02070309020205020404" pitchFamily="49" charset="0"/>
              </a:rPr>
              <a:t>subtree</a:t>
            </a:r>
            <a:r>
              <a:rPr lang="fr-FR" sz="1000" b="1" dirty="0">
                <a:latin typeface="Courier New" panose="02070309020205020404" pitchFamily="49" charset="0"/>
                <a:cs typeface="Courier New" panose="02070309020205020404" pitchFamily="49" charset="0"/>
              </a:rPr>
              <a:t>' &gt; </a:t>
            </a:r>
            <a:r>
              <a:rPr lang="fr-FR" sz="1000" b="1" dirty="0" smtClean="0">
                <a:latin typeface="Courier New" panose="02070309020205020404" pitchFamily="49" charset="0"/>
                <a:cs typeface="Courier New" panose="02070309020205020404" pitchFamily="49" charset="0"/>
              </a:rPr>
              <a:t>mo-subtree.xml</a:t>
            </a:r>
          </a:p>
          <a:p>
            <a:pPr marL="57136" indent="0">
              <a:spcBef>
                <a:spcPts val="0"/>
              </a:spcBef>
              <a:buNone/>
            </a:pPr>
            <a:endParaRPr lang="fr-FR" sz="1000" b="1" dirty="0">
              <a:latin typeface="Courier New" panose="02070309020205020404" pitchFamily="49" charset="0"/>
              <a:cs typeface="Courier New" panose="02070309020205020404" pitchFamily="49" charset="0"/>
            </a:endParaRPr>
          </a:p>
          <a:p>
            <a:pPr marL="57136" indent="0">
              <a:spcBef>
                <a:spcPts val="0"/>
              </a:spcBef>
              <a:buNone/>
            </a:pPr>
            <a:r>
              <a:rPr lang="fr-FR" sz="1000" dirty="0" err="1" smtClean="0"/>
              <a:t>Adding</a:t>
            </a:r>
            <a:r>
              <a:rPr lang="fr-FR" sz="1000" dirty="0" smtClean="0"/>
              <a:t> </a:t>
            </a:r>
            <a:r>
              <a:rPr lang="fr-FR" sz="1000" dirty="0" err="1" smtClean="0"/>
              <a:t>leaf</a:t>
            </a:r>
            <a:r>
              <a:rPr lang="fr-FR" sz="1000" dirty="0" smtClean="0"/>
              <a:t> MO </a:t>
            </a:r>
            <a:r>
              <a:rPr lang="fr-FR" sz="1000" dirty="0" err="1" smtClean="0"/>
              <a:t>tree</a:t>
            </a:r>
            <a:r>
              <a:rPr lang="fr-FR" sz="1000" dirty="0" smtClean="0"/>
              <a:t> </a:t>
            </a:r>
          </a:p>
          <a:p>
            <a:pPr marL="57136" indent="0">
              <a:spcBef>
                <a:spcPts val="0"/>
              </a:spcBef>
              <a:buNone/>
            </a:pPr>
            <a:endParaRPr lang="fr-FR" sz="1000" dirty="0"/>
          </a:p>
          <a:p>
            <a:pPr marL="57136" indent="0">
              <a:spcBef>
                <a:spcPts val="0"/>
              </a:spcBef>
              <a:buNone/>
            </a:pPr>
            <a:endParaRPr lang="fr-FR" sz="1000" dirty="0"/>
          </a:p>
          <a:p>
            <a:pPr marL="57136" indent="0">
              <a:spcBef>
                <a:spcPts val="0"/>
              </a:spcBef>
              <a:buNone/>
            </a:pPr>
            <a:r>
              <a:rPr lang="fr-FR" sz="1000" b="1" dirty="0" err="1">
                <a:latin typeface="Courier New" panose="02070309020205020404" pitchFamily="49" charset="0"/>
                <a:cs typeface="Courier New" panose="02070309020205020404" pitchFamily="49" charset="0"/>
              </a:rPr>
              <a:t>icurl</a:t>
            </a:r>
            <a:r>
              <a:rPr lang="fr-FR" sz="1000" b="1" dirty="0">
                <a:latin typeface="Courier New" panose="02070309020205020404" pitchFamily="49" charset="0"/>
                <a:cs typeface="Courier New" panose="02070309020205020404" pitchFamily="49" charset="0"/>
              </a:rPr>
              <a:t> 'http://</a:t>
            </a:r>
            <a:r>
              <a:rPr lang="fr-FR" sz="1000" b="1" dirty="0" smtClean="0">
                <a:latin typeface="Courier New" panose="02070309020205020404" pitchFamily="49" charset="0"/>
                <a:cs typeface="Courier New" panose="02070309020205020404" pitchFamily="49" charset="0"/>
              </a:rPr>
              <a:t>localhost:7777/api/mo/</a:t>
            </a:r>
            <a:r>
              <a:rPr lang="fr-FR" sz="1000" b="1" dirty="0" err="1" smtClean="0">
                <a:latin typeface="Courier New" panose="02070309020205020404" pitchFamily="49" charset="0"/>
                <a:cs typeface="Courier New" panose="02070309020205020404" pitchFamily="49" charset="0"/>
              </a:rPr>
              <a:t>topology</a:t>
            </a:r>
            <a:r>
              <a:rPr lang="fr-FR" sz="1000" b="1" dirty="0" smtClean="0">
                <a:latin typeface="Courier New" panose="02070309020205020404" pitchFamily="49" charset="0"/>
                <a:cs typeface="Courier New" panose="02070309020205020404" pitchFamily="49" charset="0"/>
              </a:rPr>
              <a:t>/pod-1/node-101/</a:t>
            </a:r>
            <a:r>
              <a:rPr lang="fr-FR" sz="1000" b="1" dirty="0" err="1" smtClean="0">
                <a:latin typeface="Courier New" panose="02070309020205020404" pitchFamily="49" charset="0"/>
                <a:cs typeface="Courier New" panose="02070309020205020404" pitchFamily="49" charset="0"/>
              </a:rPr>
              <a:t>sys.xml?query-target</a:t>
            </a:r>
            <a:r>
              <a:rPr lang="fr-FR" sz="1000" b="1" dirty="0" smtClean="0">
                <a:latin typeface="Courier New" panose="02070309020205020404" pitchFamily="49" charset="0"/>
                <a:cs typeface="Courier New" panose="02070309020205020404" pitchFamily="49" charset="0"/>
              </a:rPr>
              <a:t>=</a:t>
            </a:r>
            <a:r>
              <a:rPr lang="fr-FR" sz="1000" b="1" dirty="0" err="1" smtClean="0">
                <a:latin typeface="Courier New" panose="02070309020205020404" pitchFamily="49" charset="0"/>
                <a:cs typeface="Courier New" panose="02070309020205020404" pitchFamily="49" charset="0"/>
              </a:rPr>
              <a:t>subtree</a:t>
            </a:r>
            <a:r>
              <a:rPr lang="fr-FR" sz="1000" b="1" dirty="0" smtClean="0">
                <a:latin typeface="Courier New" panose="02070309020205020404" pitchFamily="49" charset="0"/>
                <a:cs typeface="Courier New" panose="02070309020205020404" pitchFamily="49" charset="0"/>
              </a:rPr>
              <a:t>‘</a:t>
            </a:r>
          </a:p>
          <a:p>
            <a:pPr marL="57136" indent="0">
              <a:spcBef>
                <a:spcPts val="0"/>
              </a:spcBef>
              <a:buNone/>
            </a:pPr>
            <a:endParaRPr lang="fr-FR" sz="1000" dirty="0"/>
          </a:p>
          <a:p>
            <a:pPr marL="57136" indent="0">
              <a:spcBef>
                <a:spcPts val="0"/>
              </a:spcBef>
              <a:buNone/>
            </a:pPr>
            <a:r>
              <a:rPr lang="fr-FR" sz="1000" dirty="0" smtClean="0"/>
              <a:t>For </a:t>
            </a:r>
            <a:r>
              <a:rPr lang="fr-FR" sz="1000" dirty="0" err="1" smtClean="0"/>
              <a:t>each</a:t>
            </a:r>
            <a:r>
              <a:rPr lang="fr-FR" sz="1000" dirty="0" smtClean="0"/>
              <a:t> of the </a:t>
            </a:r>
            <a:r>
              <a:rPr lang="fr-FR" sz="1000" dirty="0" err="1" smtClean="0"/>
              <a:t>node</a:t>
            </a:r>
            <a:r>
              <a:rPr lang="fr-FR" sz="1000" dirty="0" smtClean="0"/>
              <a:t> id </a:t>
            </a:r>
            <a:r>
              <a:rPr lang="fr-FR" sz="1000" dirty="0" err="1" smtClean="0"/>
              <a:t>you</a:t>
            </a:r>
            <a:r>
              <a:rPr lang="fr-FR" sz="1000" dirty="0" smtClean="0"/>
              <a:t> </a:t>
            </a:r>
            <a:r>
              <a:rPr lang="fr-FR" sz="1000" dirty="0" err="1" smtClean="0"/>
              <a:t>need</a:t>
            </a:r>
            <a:r>
              <a:rPr lang="fr-FR" sz="1000" dirty="0" smtClean="0"/>
              <a:t> </a:t>
            </a:r>
          </a:p>
          <a:p>
            <a:pPr marL="57136" indent="0">
              <a:spcBef>
                <a:spcPts val="0"/>
              </a:spcBef>
              <a:buNone/>
            </a:pPr>
            <a:endParaRPr lang="fr-FR" sz="1000" dirty="0"/>
          </a:p>
          <a:p>
            <a:pPr marL="57136" indent="0">
              <a:spcBef>
                <a:spcPts val="0"/>
              </a:spcBef>
              <a:buNone/>
            </a:pPr>
            <a:endParaRPr lang="fr-FR" sz="1000" dirty="0"/>
          </a:p>
        </p:txBody>
      </p:sp>
      <p:sp>
        <p:nvSpPr>
          <p:cNvPr id="3" name="Title 2"/>
          <p:cNvSpPr>
            <a:spLocks noGrp="1"/>
          </p:cNvSpPr>
          <p:nvPr>
            <p:ph type="title"/>
          </p:nvPr>
        </p:nvSpPr>
        <p:spPr/>
        <p:txBody>
          <a:bodyPr/>
          <a:lstStyle/>
          <a:p>
            <a:r>
              <a:rPr lang="fr-FR" dirty="0" smtClean="0"/>
              <a:t>Dump of a </a:t>
            </a:r>
            <a:r>
              <a:rPr lang="fr-FR" dirty="0" err="1" smtClean="0"/>
              <a:t>big</a:t>
            </a:r>
            <a:r>
              <a:rPr lang="fr-FR" dirty="0" smtClean="0"/>
              <a:t> part of MO </a:t>
            </a:r>
            <a:r>
              <a:rPr lang="fr-FR" dirty="0" err="1" smtClean="0"/>
              <a:t>tree</a:t>
            </a:r>
            <a:endParaRPr lang="fr-FR" dirty="0"/>
          </a:p>
        </p:txBody>
      </p:sp>
      <p:sp>
        <p:nvSpPr>
          <p:cNvPr id="4" name="TextBox 3"/>
          <p:cNvSpPr txBox="1"/>
          <p:nvPr/>
        </p:nvSpPr>
        <p:spPr>
          <a:xfrm>
            <a:off x="1478604" y="3968885"/>
            <a:ext cx="5519460" cy="64633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fr-FR" dirty="0" smtClean="0"/>
              <a:t>The output of </a:t>
            </a:r>
            <a:r>
              <a:rPr lang="fr-FR" dirty="0" err="1" smtClean="0"/>
              <a:t>those</a:t>
            </a:r>
            <a:r>
              <a:rPr lang="fr-FR" dirty="0" smtClean="0"/>
              <a:t> </a:t>
            </a:r>
            <a:r>
              <a:rPr lang="fr-FR" dirty="0" err="1" smtClean="0"/>
              <a:t>will</a:t>
            </a:r>
            <a:r>
              <a:rPr lang="fr-FR" dirty="0" smtClean="0"/>
              <a:t> </a:t>
            </a:r>
            <a:r>
              <a:rPr lang="fr-FR" dirty="0" err="1" smtClean="0"/>
              <a:t>give</a:t>
            </a:r>
            <a:r>
              <a:rPr lang="fr-FR" dirty="0" smtClean="0"/>
              <a:t> </a:t>
            </a:r>
            <a:r>
              <a:rPr lang="fr-FR" dirty="0" err="1" smtClean="0"/>
              <a:t>you</a:t>
            </a:r>
            <a:r>
              <a:rPr lang="fr-FR" dirty="0" smtClean="0"/>
              <a:t> </a:t>
            </a:r>
            <a:r>
              <a:rPr lang="fr-FR" dirty="0" err="1" smtClean="0"/>
              <a:t>raw</a:t>
            </a:r>
            <a:r>
              <a:rPr lang="fr-FR" dirty="0" smtClean="0"/>
              <a:t> </a:t>
            </a:r>
            <a:r>
              <a:rPr lang="fr-FR" dirty="0" err="1" smtClean="0"/>
              <a:t>unsorted</a:t>
            </a:r>
            <a:r>
              <a:rPr lang="fr-FR" dirty="0" smtClean="0"/>
              <a:t> </a:t>
            </a:r>
            <a:r>
              <a:rPr lang="fr-FR" dirty="0" err="1" smtClean="0"/>
              <a:t>xml</a:t>
            </a:r>
            <a:endParaRPr lang="fr-FR" dirty="0" smtClean="0"/>
          </a:p>
          <a:p>
            <a:r>
              <a:rPr lang="fr-FR" dirty="0" smtClean="0"/>
              <a:t>Good to </a:t>
            </a:r>
            <a:r>
              <a:rPr lang="fr-FR" dirty="0" err="1" smtClean="0"/>
              <a:t>feed</a:t>
            </a:r>
            <a:r>
              <a:rPr lang="fr-FR" dirty="0" smtClean="0"/>
              <a:t> a script , </a:t>
            </a:r>
            <a:r>
              <a:rPr lang="fr-FR" dirty="0" err="1" smtClean="0"/>
              <a:t>bad</a:t>
            </a:r>
            <a:r>
              <a:rPr lang="fr-FR" dirty="0" smtClean="0"/>
              <a:t> for </a:t>
            </a:r>
            <a:r>
              <a:rPr lang="fr-FR" dirty="0" err="1" smtClean="0"/>
              <a:t>grep</a:t>
            </a:r>
            <a:r>
              <a:rPr lang="fr-FR" dirty="0" smtClean="0"/>
              <a:t> or </a:t>
            </a:r>
            <a:r>
              <a:rPr lang="fr-FR" dirty="0" err="1" smtClean="0"/>
              <a:t>manual</a:t>
            </a:r>
            <a:r>
              <a:rPr lang="fr-FR" dirty="0" smtClean="0"/>
              <a:t> check</a:t>
            </a:r>
          </a:p>
        </p:txBody>
      </p:sp>
    </p:spTree>
    <p:extLst>
      <p:ext uri="{BB962C8B-B14F-4D97-AF65-F5344CB8AC3E}">
        <p14:creationId xmlns:p14="http://schemas.microsoft.com/office/powerpoint/2010/main" val="1148797553"/>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0791" y="1347787"/>
            <a:ext cx="8904052" cy="3379855"/>
          </a:xfrm>
          <a:solidFill>
            <a:schemeClr val="bg1">
              <a:lumMod val="85000"/>
            </a:schemeClr>
          </a:solidFill>
        </p:spPr>
        <p:txBody>
          <a:bodyPr/>
          <a:lstStyle/>
          <a:p>
            <a:pPr marL="57136" indent="0">
              <a:buNone/>
            </a:pPr>
            <a:r>
              <a:rPr lang="nn-NO" sz="900" b="1" dirty="0">
                <a:latin typeface="Courier New" panose="02070309020205020404" pitchFamily="49" charset="0"/>
                <a:cs typeface="Courier New" panose="02070309020205020404" pitchFamily="49" charset="0"/>
              </a:rPr>
              <a:t>icurl 'http://localhost:7777/api/class/faultRecord.xml?query-target-filter=and(gt(faultRecord.created,"</a:t>
            </a:r>
            <a:r>
              <a:rPr lang="nn-NO" sz="900" b="1" dirty="0" smtClean="0">
                <a:latin typeface="Courier New" panose="02070309020205020404" pitchFamily="49" charset="0"/>
                <a:cs typeface="Courier New" panose="02070309020205020404" pitchFamily="49" charset="0"/>
              </a:rPr>
              <a:t>2016-05-26"))</a:t>
            </a:r>
            <a:r>
              <a:rPr lang="nn-NO" sz="900" b="1" dirty="0" smtClean="0">
                <a:solidFill>
                  <a:srgbClr val="FF0000"/>
                </a:solidFill>
                <a:latin typeface="Courier New" panose="02070309020205020404" pitchFamily="49" charset="0"/>
                <a:cs typeface="Courier New" panose="02070309020205020404" pitchFamily="49" charset="0"/>
              </a:rPr>
              <a:t>&amp;</a:t>
            </a:r>
            <a:r>
              <a:rPr lang="nn-NO" sz="900" b="1" dirty="0">
                <a:solidFill>
                  <a:srgbClr val="FF0000"/>
                </a:solidFill>
                <a:latin typeface="Courier New" panose="02070309020205020404" pitchFamily="49" charset="0"/>
                <a:cs typeface="Courier New" panose="02070309020205020404" pitchFamily="49" charset="0"/>
              </a:rPr>
              <a:t>order-by=faultRecord.created|desc</a:t>
            </a:r>
            <a:r>
              <a:rPr lang="nn-NO" sz="900" b="1" dirty="0">
                <a:latin typeface="Courier New" panose="02070309020205020404" pitchFamily="49" charset="0"/>
                <a:cs typeface="Courier New" panose="02070309020205020404" pitchFamily="49" charset="0"/>
              </a:rPr>
              <a:t>' </a:t>
            </a:r>
            <a:r>
              <a:rPr lang="nn-NO" sz="900" b="1" dirty="0">
                <a:solidFill>
                  <a:schemeClr val="accent1"/>
                </a:solidFill>
                <a:latin typeface="Courier New" panose="02070309020205020404" pitchFamily="49" charset="0"/>
                <a:cs typeface="Courier New" panose="02070309020205020404" pitchFamily="49" charset="0"/>
              </a:rPr>
              <a:t>| xmllint --format </a:t>
            </a:r>
            <a:r>
              <a:rPr lang="nn-NO" sz="900" b="1" dirty="0" smtClean="0">
                <a:solidFill>
                  <a:schemeClr val="accent1"/>
                </a:solidFill>
                <a:latin typeface="Courier New" panose="02070309020205020404" pitchFamily="49" charset="0"/>
                <a:cs typeface="Courier New" panose="02070309020205020404" pitchFamily="49" charset="0"/>
              </a:rPr>
              <a:t>- </a:t>
            </a:r>
            <a:r>
              <a:rPr lang="nn-NO" sz="900" b="1" dirty="0" smtClean="0">
                <a:latin typeface="Courier New" panose="02070309020205020404" pitchFamily="49" charset="0"/>
                <a:cs typeface="Courier New" panose="02070309020205020404" pitchFamily="49" charset="0"/>
              </a:rPr>
              <a:t>&gt; faultRecord.xml</a:t>
            </a:r>
          </a:p>
          <a:p>
            <a:pPr marL="57136" indent="0">
              <a:buNone/>
            </a:pPr>
            <a:r>
              <a:rPr lang="nn-NO" sz="900" b="1" dirty="0">
                <a:latin typeface="Courier New" panose="02070309020205020404" pitchFamily="49" charset="0"/>
                <a:cs typeface="Courier New" panose="02070309020205020404" pitchFamily="49" charset="0"/>
              </a:rPr>
              <a:t>icurl 'http://</a:t>
            </a:r>
            <a:r>
              <a:rPr lang="nn-NO" sz="900" b="1" dirty="0" smtClean="0">
                <a:latin typeface="Courier New" panose="02070309020205020404" pitchFamily="49" charset="0"/>
                <a:cs typeface="Courier New" panose="02070309020205020404" pitchFamily="49" charset="0"/>
              </a:rPr>
              <a:t>localhost:7777/api/class/eventRecord.xml?query-target-filter=and(gt(eventRecord.created</a:t>
            </a:r>
            <a:r>
              <a:rPr lang="nn-NO" sz="900" b="1" dirty="0">
                <a:latin typeface="Courier New" panose="02070309020205020404" pitchFamily="49" charset="0"/>
                <a:cs typeface="Courier New" panose="02070309020205020404" pitchFamily="49" charset="0"/>
              </a:rPr>
              <a:t>,"2016-02-15"))</a:t>
            </a:r>
            <a:r>
              <a:rPr lang="nn-NO" sz="900" b="1" dirty="0">
                <a:solidFill>
                  <a:srgbClr val="FF0000"/>
                </a:solidFill>
                <a:latin typeface="Courier New" panose="02070309020205020404" pitchFamily="49" charset="0"/>
                <a:cs typeface="Courier New" panose="02070309020205020404" pitchFamily="49" charset="0"/>
              </a:rPr>
              <a:t>&amp;</a:t>
            </a:r>
            <a:r>
              <a:rPr lang="nn-NO" sz="900" b="1" dirty="0" smtClean="0">
                <a:solidFill>
                  <a:srgbClr val="FF0000"/>
                </a:solidFill>
                <a:latin typeface="Courier New" panose="02070309020205020404" pitchFamily="49" charset="0"/>
                <a:cs typeface="Courier New" panose="02070309020205020404" pitchFamily="49" charset="0"/>
              </a:rPr>
              <a:t>order-by=eventRecord.created|desc</a:t>
            </a:r>
            <a:r>
              <a:rPr lang="nn-NO" sz="900" b="1" dirty="0">
                <a:latin typeface="Courier New" panose="02070309020205020404" pitchFamily="49" charset="0"/>
                <a:cs typeface="Courier New" panose="02070309020205020404" pitchFamily="49" charset="0"/>
              </a:rPr>
              <a:t>' </a:t>
            </a:r>
            <a:r>
              <a:rPr lang="nn-NO" sz="900" b="1" dirty="0">
                <a:solidFill>
                  <a:schemeClr val="accent1"/>
                </a:solidFill>
                <a:latin typeface="Courier New" panose="02070309020205020404" pitchFamily="49" charset="0"/>
                <a:cs typeface="Courier New" panose="02070309020205020404" pitchFamily="49" charset="0"/>
              </a:rPr>
              <a:t>| xmllint --format - </a:t>
            </a:r>
            <a:r>
              <a:rPr lang="nn-NO" sz="900" b="1" dirty="0">
                <a:latin typeface="Courier New" panose="02070309020205020404" pitchFamily="49" charset="0"/>
                <a:cs typeface="Courier New" panose="02070309020205020404" pitchFamily="49" charset="0"/>
              </a:rPr>
              <a:t>&gt; </a:t>
            </a:r>
            <a:r>
              <a:rPr lang="nn-NO" sz="900" b="1" dirty="0" smtClean="0">
                <a:latin typeface="Courier New" panose="02070309020205020404" pitchFamily="49" charset="0"/>
                <a:cs typeface="Courier New" panose="02070309020205020404" pitchFamily="49" charset="0"/>
              </a:rPr>
              <a:t>faultRecord.xml</a:t>
            </a:r>
          </a:p>
          <a:p>
            <a:pPr marL="57136" indent="0">
              <a:buNone/>
            </a:pPr>
            <a:r>
              <a:rPr lang="fr-FR" sz="900" b="1" dirty="0" err="1">
                <a:latin typeface="Courier New" panose="02070309020205020404" pitchFamily="49" charset="0"/>
                <a:cs typeface="Courier New" panose="02070309020205020404" pitchFamily="49" charset="0"/>
              </a:rPr>
              <a:t>icurl</a:t>
            </a:r>
            <a:r>
              <a:rPr lang="fr-FR" sz="900" b="1" dirty="0">
                <a:latin typeface="Courier New" panose="02070309020205020404" pitchFamily="49" charset="0"/>
                <a:cs typeface="Courier New" panose="02070309020205020404" pitchFamily="49" charset="0"/>
              </a:rPr>
              <a:t> 'http://</a:t>
            </a:r>
            <a:r>
              <a:rPr lang="fr-FR" sz="900" b="1" dirty="0" smtClean="0">
                <a:latin typeface="Courier New" panose="02070309020205020404" pitchFamily="49" charset="0"/>
                <a:cs typeface="Courier New" panose="02070309020205020404" pitchFamily="49" charset="0"/>
              </a:rPr>
              <a:t>localhost:7777/api/class/faultInfo.xml' | </a:t>
            </a:r>
            <a:r>
              <a:rPr lang="fr-FR" sz="900" b="1" dirty="0" err="1" smtClean="0">
                <a:latin typeface="Courier New" panose="02070309020205020404" pitchFamily="49" charset="0"/>
                <a:cs typeface="Courier New" panose="02070309020205020404" pitchFamily="49" charset="0"/>
              </a:rPr>
              <a:t>xmllint</a:t>
            </a:r>
            <a:r>
              <a:rPr lang="fr-FR" sz="900" b="1" dirty="0" smtClean="0">
                <a:latin typeface="Courier New" panose="02070309020205020404" pitchFamily="49" charset="0"/>
                <a:cs typeface="Courier New" panose="02070309020205020404" pitchFamily="49" charset="0"/>
              </a:rPr>
              <a:t> –-format -  </a:t>
            </a:r>
            <a:r>
              <a:rPr lang="fr-FR" sz="900" b="1" dirty="0">
                <a:latin typeface="Courier New" panose="02070309020205020404" pitchFamily="49" charset="0"/>
                <a:cs typeface="Courier New" panose="02070309020205020404" pitchFamily="49" charset="0"/>
              </a:rPr>
              <a:t>&gt; </a:t>
            </a:r>
            <a:r>
              <a:rPr lang="fr-FR" sz="900" b="1" dirty="0" smtClean="0">
                <a:latin typeface="Courier New" panose="02070309020205020404" pitchFamily="49" charset="0"/>
                <a:cs typeface="Courier New" panose="02070309020205020404" pitchFamily="49" charset="0"/>
              </a:rPr>
              <a:t>faultInfo.xml</a:t>
            </a:r>
          </a:p>
          <a:p>
            <a:pPr marL="57136" indent="0">
              <a:buNone/>
            </a:pPr>
            <a:r>
              <a:rPr lang="nn-NO" sz="900" b="1" dirty="0" smtClean="0">
                <a:latin typeface="Courier New" panose="02070309020205020404" pitchFamily="49" charset="0"/>
                <a:cs typeface="Courier New" panose="02070309020205020404" pitchFamily="49" charset="0"/>
              </a:rPr>
              <a:t>icurl </a:t>
            </a:r>
            <a:r>
              <a:rPr lang="nn-NO" sz="900" b="1" dirty="0">
                <a:latin typeface="Courier New" panose="02070309020205020404" pitchFamily="49" charset="0"/>
                <a:cs typeface="Courier New" panose="02070309020205020404" pitchFamily="49" charset="0"/>
              </a:rPr>
              <a:t>'http://localhost:7777/api/class/aaaModLR.xml?query-target-filter=and(gt(aaaModLR.created,"2016-02-15</a:t>
            </a:r>
            <a:r>
              <a:rPr lang="nn-NO" sz="900" b="1" dirty="0">
                <a:solidFill>
                  <a:srgbClr val="FF0000"/>
                </a:solidFill>
                <a:latin typeface="Courier New" panose="02070309020205020404" pitchFamily="49" charset="0"/>
                <a:cs typeface="Courier New" panose="02070309020205020404" pitchFamily="49" charset="0"/>
              </a:rPr>
              <a:t>"))&amp;order-by=aaaModLR.created|desc</a:t>
            </a:r>
            <a:r>
              <a:rPr lang="nn-NO" sz="900" b="1" dirty="0">
                <a:latin typeface="Courier New" panose="02070309020205020404" pitchFamily="49" charset="0"/>
                <a:cs typeface="Courier New" panose="02070309020205020404" pitchFamily="49" charset="0"/>
              </a:rPr>
              <a:t>' | </a:t>
            </a:r>
            <a:r>
              <a:rPr lang="nn-NO" sz="900" b="1" dirty="0">
                <a:solidFill>
                  <a:schemeClr val="accent1"/>
                </a:solidFill>
                <a:latin typeface="Courier New" panose="02070309020205020404" pitchFamily="49" charset="0"/>
                <a:cs typeface="Courier New" panose="02070309020205020404" pitchFamily="49" charset="0"/>
              </a:rPr>
              <a:t>xmllint --format </a:t>
            </a:r>
            <a:r>
              <a:rPr lang="nn-NO" sz="900" b="1" dirty="0" smtClean="0">
                <a:solidFill>
                  <a:schemeClr val="accent1"/>
                </a:solidFill>
                <a:latin typeface="Courier New" panose="02070309020205020404" pitchFamily="49" charset="0"/>
                <a:cs typeface="Courier New" panose="02070309020205020404" pitchFamily="49" charset="0"/>
              </a:rPr>
              <a:t>- </a:t>
            </a:r>
            <a:r>
              <a:rPr lang="nn-NO" sz="900" b="1" dirty="0" smtClean="0">
                <a:latin typeface="Courier New" panose="02070309020205020404" pitchFamily="49" charset="0"/>
                <a:cs typeface="Courier New" panose="02070309020205020404" pitchFamily="49" charset="0"/>
              </a:rPr>
              <a:t>&gt; aaaModLR.xml</a:t>
            </a:r>
          </a:p>
          <a:p>
            <a:pPr marL="57136" indent="0">
              <a:buNone/>
            </a:pPr>
            <a:r>
              <a:rPr lang="nn-NO" sz="900" b="1" dirty="0" smtClean="0">
                <a:latin typeface="Courier New" panose="02070309020205020404" pitchFamily="49" charset="0"/>
                <a:cs typeface="Courier New" panose="02070309020205020404" pitchFamily="49" charset="0"/>
              </a:rPr>
              <a:t>icurl </a:t>
            </a:r>
            <a:r>
              <a:rPr lang="nn-NO" sz="900" b="1" dirty="0">
                <a:latin typeface="Courier New" panose="02070309020205020404" pitchFamily="49" charset="0"/>
                <a:cs typeface="Courier New" panose="02070309020205020404" pitchFamily="49" charset="0"/>
              </a:rPr>
              <a:t>'http://localhost:7777/api/class/aaaSessionLR.xml?query-target-filter=and(gt(aaaSessionLR.created,"2016-02-25</a:t>
            </a:r>
            <a:r>
              <a:rPr lang="nn-NO" sz="900" b="1" dirty="0">
                <a:solidFill>
                  <a:srgbClr val="FF0000"/>
                </a:solidFill>
                <a:latin typeface="Courier New" panose="02070309020205020404" pitchFamily="49" charset="0"/>
                <a:cs typeface="Courier New" panose="02070309020205020404" pitchFamily="49" charset="0"/>
              </a:rPr>
              <a:t>"))&amp;order-by=aaaSessionLR.created|desc</a:t>
            </a:r>
            <a:r>
              <a:rPr lang="nn-NO" sz="900" b="1" dirty="0">
                <a:latin typeface="Courier New" panose="02070309020205020404" pitchFamily="49" charset="0"/>
                <a:cs typeface="Courier New" panose="02070309020205020404" pitchFamily="49" charset="0"/>
              </a:rPr>
              <a:t>' | </a:t>
            </a:r>
            <a:r>
              <a:rPr lang="nn-NO" sz="900" b="1" dirty="0">
                <a:solidFill>
                  <a:schemeClr val="accent1"/>
                </a:solidFill>
                <a:latin typeface="Courier New" panose="02070309020205020404" pitchFamily="49" charset="0"/>
                <a:cs typeface="Courier New" panose="02070309020205020404" pitchFamily="49" charset="0"/>
              </a:rPr>
              <a:t>xmllint --format </a:t>
            </a:r>
            <a:r>
              <a:rPr lang="nn-NO" sz="900" b="1" dirty="0" smtClean="0">
                <a:solidFill>
                  <a:schemeClr val="accent1"/>
                </a:solidFill>
                <a:latin typeface="Courier New" panose="02070309020205020404" pitchFamily="49" charset="0"/>
                <a:cs typeface="Courier New" panose="02070309020205020404" pitchFamily="49" charset="0"/>
              </a:rPr>
              <a:t>– &gt; aaaSessionLR.xml</a:t>
            </a:r>
          </a:p>
          <a:p>
            <a:pPr marL="57136" indent="0">
              <a:buNone/>
            </a:pPr>
            <a:endParaRPr lang="nn-NO" sz="900" b="1" dirty="0">
              <a:latin typeface="Courier New" panose="02070309020205020404" pitchFamily="49" charset="0"/>
              <a:cs typeface="Courier New" panose="02070309020205020404" pitchFamily="49" charset="0"/>
            </a:endParaRPr>
          </a:p>
          <a:p>
            <a:pPr marL="57136" indent="0">
              <a:spcBef>
                <a:spcPts val="0"/>
              </a:spcBef>
              <a:buNone/>
            </a:pPr>
            <a:r>
              <a:rPr lang="fr-FR" sz="900" b="1" dirty="0" err="1">
                <a:latin typeface="Courier New" panose="02070309020205020404" pitchFamily="49" charset="0"/>
                <a:cs typeface="Courier New" panose="02070309020205020404" pitchFamily="49" charset="0"/>
              </a:rPr>
              <a:t>icurl</a:t>
            </a:r>
            <a:r>
              <a:rPr lang="fr-FR" sz="900" b="1" dirty="0">
                <a:latin typeface="Courier New" panose="02070309020205020404" pitchFamily="49" charset="0"/>
                <a:cs typeface="Courier New" panose="02070309020205020404" pitchFamily="49" charset="0"/>
              </a:rPr>
              <a:t> 'http://localhost:7777/api/class/firmwareARunning.xml' | </a:t>
            </a:r>
            <a:r>
              <a:rPr lang="fr-FR" sz="900" b="1" dirty="0" err="1">
                <a:latin typeface="Courier New" panose="02070309020205020404" pitchFamily="49" charset="0"/>
                <a:cs typeface="Courier New" panose="02070309020205020404" pitchFamily="49" charset="0"/>
              </a:rPr>
              <a:t>xmllint</a:t>
            </a:r>
            <a:r>
              <a:rPr lang="fr-FR" sz="900" b="1" dirty="0">
                <a:latin typeface="Courier New" panose="02070309020205020404" pitchFamily="49" charset="0"/>
                <a:cs typeface="Courier New" panose="02070309020205020404" pitchFamily="49" charset="0"/>
              </a:rPr>
              <a:t> –-format -</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&gt; </a:t>
            </a:r>
            <a:r>
              <a:rPr lang="fr-FR" sz="900" b="1" dirty="0" smtClean="0">
                <a:latin typeface="Courier New" panose="02070309020205020404" pitchFamily="49" charset="0"/>
                <a:cs typeface="Courier New" panose="02070309020205020404" pitchFamily="49" charset="0"/>
              </a:rPr>
              <a:t>firmwareARunning.xml</a:t>
            </a:r>
            <a:endParaRPr lang="fr-FR" sz="900" b="1" dirty="0">
              <a:latin typeface="Courier New" panose="02070309020205020404" pitchFamily="49" charset="0"/>
              <a:cs typeface="Courier New" panose="02070309020205020404" pitchFamily="49" charset="0"/>
            </a:endParaRPr>
          </a:p>
          <a:p>
            <a:pPr marL="57136" indent="0">
              <a:spcBef>
                <a:spcPts val="0"/>
              </a:spcBef>
              <a:buNone/>
            </a:pPr>
            <a:endParaRPr lang="fr-FR" sz="900" b="1" dirty="0" smtClean="0">
              <a:latin typeface="Courier New" panose="02070309020205020404" pitchFamily="49" charset="0"/>
              <a:cs typeface="Courier New" panose="02070309020205020404" pitchFamily="49" charset="0"/>
            </a:endParaRPr>
          </a:p>
          <a:p>
            <a:pPr marL="57136" indent="0">
              <a:spcBef>
                <a:spcPts val="0"/>
              </a:spcBef>
              <a:buNone/>
            </a:pPr>
            <a:r>
              <a:rPr lang="fr-FR" sz="900" b="1" dirty="0" err="1" smtClean="0">
                <a:latin typeface="Courier New" panose="02070309020205020404" pitchFamily="49" charset="0"/>
                <a:cs typeface="Courier New" panose="02070309020205020404" pitchFamily="49" charset="0"/>
              </a:rPr>
              <a:t>icurl</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'http://localhost:7777/api/class/fabricNode.xml' | </a:t>
            </a:r>
            <a:r>
              <a:rPr lang="fr-FR" sz="900" b="1" dirty="0" err="1">
                <a:latin typeface="Courier New" panose="02070309020205020404" pitchFamily="49" charset="0"/>
                <a:cs typeface="Courier New" panose="02070309020205020404" pitchFamily="49" charset="0"/>
              </a:rPr>
              <a:t>xmllint</a:t>
            </a:r>
            <a:r>
              <a:rPr lang="fr-FR" sz="900" b="1" dirty="0">
                <a:latin typeface="Courier New" panose="02070309020205020404" pitchFamily="49" charset="0"/>
                <a:cs typeface="Courier New" panose="02070309020205020404" pitchFamily="49" charset="0"/>
              </a:rPr>
              <a:t> –-format -</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&gt; fabricNode.xml  </a:t>
            </a:r>
            <a:endParaRPr lang="fr-FR" sz="900" b="1" dirty="0" smtClean="0">
              <a:latin typeface="Courier New" panose="02070309020205020404" pitchFamily="49" charset="0"/>
              <a:cs typeface="Courier New" panose="02070309020205020404" pitchFamily="49" charset="0"/>
            </a:endParaRPr>
          </a:p>
          <a:p>
            <a:pPr marL="57136" indent="0">
              <a:spcBef>
                <a:spcPts val="0"/>
              </a:spcBef>
              <a:buNone/>
            </a:pPr>
            <a:endParaRPr lang="fr-FR" sz="900" b="1" dirty="0" smtClean="0">
              <a:latin typeface="Courier New" panose="02070309020205020404" pitchFamily="49" charset="0"/>
              <a:cs typeface="Courier New" panose="02070309020205020404" pitchFamily="49" charset="0"/>
            </a:endParaRPr>
          </a:p>
          <a:p>
            <a:pPr marL="57136" indent="0">
              <a:spcBef>
                <a:spcPts val="0"/>
              </a:spcBef>
              <a:buNone/>
            </a:pPr>
            <a:r>
              <a:rPr lang="fr-FR" sz="900" b="1" dirty="0" err="1" smtClean="0">
                <a:latin typeface="Courier New" panose="02070309020205020404" pitchFamily="49" charset="0"/>
                <a:cs typeface="Courier New" panose="02070309020205020404" pitchFamily="49" charset="0"/>
              </a:rPr>
              <a:t>icurl</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'http://localhost:7777/api/mo/.</a:t>
            </a:r>
            <a:r>
              <a:rPr lang="fr-FR" sz="900" b="1" dirty="0" err="1">
                <a:latin typeface="Courier New" panose="02070309020205020404" pitchFamily="49" charset="0"/>
                <a:cs typeface="Courier New" panose="02070309020205020404" pitchFamily="49" charset="0"/>
              </a:rPr>
              <a:t>xml?query-target</a:t>
            </a:r>
            <a:r>
              <a:rPr lang="fr-FR" sz="900" b="1" dirty="0">
                <a:latin typeface="Courier New" panose="02070309020205020404" pitchFamily="49" charset="0"/>
                <a:cs typeface="Courier New" panose="02070309020205020404" pitchFamily="49" charset="0"/>
              </a:rPr>
              <a:t>=</a:t>
            </a:r>
            <a:r>
              <a:rPr lang="fr-FR" sz="900" b="1" dirty="0" err="1">
                <a:latin typeface="Courier New" panose="02070309020205020404" pitchFamily="49" charset="0"/>
                <a:cs typeface="Courier New" panose="02070309020205020404" pitchFamily="49" charset="0"/>
              </a:rPr>
              <a:t>subtree</a:t>
            </a:r>
            <a:r>
              <a:rPr lang="fr-FR" sz="900" b="1" dirty="0" smtClean="0">
                <a:latin typeface="Courier New" panose="02070309020205020404" pitchFamily="49" charset="0"/>
                <a:cs typeface="Courier New" panose="02070309020205020404" pitchFamily="49" charset="0"/>
              </a:rPr>
              <a:t>'</a:t>
            </a:r>
            <a:r>
              <a:rPr lang="fr-FR" sz="900" b="1" dirty="0">
                <a:latin typeface="Courier New" panose="02070309020205020404" pitchFamily="49" charset="0"/>
                <a:cs typeface="Courier New" panose="02070309020205020404" pitchFamily="49" charset="0"/>
              </a:rPr>
              <a:t> | </a:t>
            </a:r>
            <a:r>
              <a:rPr lang="fr-FR" sz="900" b="1" dirty="0" err="1">
                <a:latin typeface="Courier New" panose="02070309020205020404" pitchFamily="49" charset="0"/>
                <a:cs typeface="Courier New" panose="02070309020205020404" pitchFamily="49" charset="0"/>
              </a:rPr>
              <a:t>xmllint</a:t>
            </a:r>
            <a:r>
              <a:rPr lang="fr-FR" sz="900" b="1" dirty="0">
                <a:latin typeface="Courier New" panose="02070309020205020404" pitchFamily="49" charset="0"/>
                <a:cs typeface="Courier New" panose="02070309020205020404" pitchFamily="49" charset="0"/>
              </a:rPr>
              <a:t> –-format -</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&gt; </a:t>
            </a:r>
            <a:r>
              <a:rPr lang="fr-FR" sz="900" b="1" dirty="0" smtClean="0">
                <a:latin typeface="Courier New" panose="02070309020205020404" pitchFamily="49" charset="0"/>
                <a:cs typeface="Courier New" panose="02070309020205020404" pitchFamily="49" charset="0"/>
              </a:rPr>
              <a:t>mo-subtree.xml</a:t>
            </a:r>
            <a:endParaRPr lang="nn-NO" sz="900" b="1" dirty="0" smtClean="0">
              <a:latin typeface="Courier New" panose="02070309020205020404" pitchFamily="49" charset="0"/>
              <a:cs typeface="Courier New" panose="02070309020205020404" pitchFamily="49" charset="0"/>
            </a:endParaRPr>
          </a:p>
          <a:p>
            <a:pPr marL="57136" indent="0">
              <a:buNone/>
            </a:pPr>
            <a:r>
              <a:rPr lang="fr-FR" sz="900" b="1" dirty="0" smtClean="0">
                <a:latin typeface="Courier New" panose="02070309020205020404" pitchFamily="49" charset="0"/>
                <a:cs typeface="Courier New" panose="02070309020205020404" pitchFamily="49" charset="0"/>
              </a:rPr>
              <a:t>NODE :</a:t>
            </a:r>
            <a:endParaRPr lang="fr-FR" sz="900" b="1" dirty="0">
              <a:latin typeface="Courier New" panose="02070309020205020404" pitchFamily="49" charset="0"/>
              <a:cs typeface="Courier New" panose="02070309020205020404" pitchFamily="49" charset="0"/>
            </a:endParaRPr>
          </a:p>
          <a:p>
            <a:pPr marL="57136" indent="0">
              <a:buNone/>
            </a:pPr>
            <a:r>
              <a:rPr lang="fr-FR" sz="900" b="1" dirty="0" err="1" smtClean="0">
                <a:latin typeface="Courier New" panose="02070309020205020404" pitchFamily="49" charset="0"/>
                <a:cs typeface="Courier New" panose="02070309020205020404" pitchFamily="49" charset="0"/>
              </a:rPr>
              <a:t>icurl</a:t>
            </a:r>
            <a:r>
              <a:rPr lang="fr-FR" sz="900" b="1" dirty="0" smtClean="0">
                <a:latin typeface="Courier New" panose="02070309020205020404" pitchFamily="49" charset="0"/>
                <a:cs typeface="Courier New" panose="02070309020205020404" pitchFamily="49" charset="0"/>
              </a:rPr>
              <a:t> </a:t>
            </a:r>
            <a:r>
              <a:rPr lang="fr-FR" sz="900" b="1" dirty="0">
                <a:latin typeface="Courier New" panose="02070309020205020404" pitchFamily="49" charset="0"/>
                <a:cs typeface="Courier New" panose="02070309020205020404" pitchFamily="49" charset="0"/>
              </a:rPr>
              <a:t>'http://localhost:7777/api/mo/</a:t>
            </a:r>
            <a:r>
              <a:rPr lang="fr-FR" sz="900" b="1" dirty="0" err="1">
                <a:latin typeface="Courier New" panose="02070309020205020404" pitchFamily="49" charset="0"/>
                <a:cs typeface="Courier New" panose="02070309020205020404" pitchFamily="49" charset="0"/>
              </a:rPr>
              <a:t>topology</a:t>
            </a:r>
            <a:r>
              <a:rPr lang="fr-FR" sz="900" b="1" dirty="0">
                <a:latin typeface="Courier New" panose="02070309020205020404" pitchFamily="49" charset="0"/>
                <a:cs typeface="Courier New" panose="02070309020205020404" pitchFamily="49" charset="0"/>
              </a:rPr>
              <a:t>/pod-1/</a:t>
            </a:r>
            <a:r>
              <a:rPr lang="fr-FR" sz="900" b="1" dirty="0" err="1">
                <a:latin typeface="Courier New" panose="02070309020205020404" pitchFamily="49" charset="0"/>
                <a:cs typeface="Courier New" panose="02070309020205020404" pitchFamily="49" charset="0"/>
              </a:rPr>
              <a:t>node</a:t>
            </a:r>
            <a:r>
              <a:rPr lang="fr-FR" sz="900" b="1" dirty="0">
                <a:latin typeface="Courier New" panose="02070309020205020404" pitchFamily="49" charset="0"/>
                <a:cs typeface="Courier New" panose="02070309020205020404" pitchFamily="49" charset="0"/>
              </a:rPr>
              <a:t>-xxx/</a:t>
            </a:r>
            <a:r>
              <a:rPr lang="fr-FR" sz="900" b="1" dirty="0" err="1">
                <a:latin typeface="Courier New" panose="02070309020205020404" pitchFamily="49" charset="0"/>
                <a:cs typeface="Courier New" panose="02070309020205020404" pitchFamily="49" charset="0"/>
              </a:rPr>
              <a:t>sys.xml?query-target</a:t>
            </a:r>
            <a:r>
              <a:rPr lang="fr-FR" sz="900" b="1" dirty="0">
                <a:latin typeface="Courier New" panose="02070309020205020404" pitchFamily="49" charset="0"/>
                <a:cs typeface="Courier New" panose="02070309020205020404" pitchFamily="49" charset="0"/>
              </a:rPr>
              <a:t>=</a:t>
            </a:r>
            <a:r>
              <a:rPr lang="fr-FR" sz="900" b="1" dirty="0" err="1">
                <a:latin typeface="Courier New" panose="02070309020205020404" pitchFamily="49" charset="0"/>
                <a:cs typeface="Courier New" panose="02070309020205020404" pitchFamily="49" charset="0"/>
              </a:rPr>
              <a:t>subtree</a:t>
            </a:r>
            <a:r>
              <a:rPr lang="fr-FR" sz="900" b="1" dirty="0">
                <a:latin typeface="Courier New" panose="02070309020205020404" pitchFamily="49" charset="0"/>
                <a:cs typeface="Courier New" panose="02070309020205020404" pitchFamily="49" charset="0"/>
              </a:rPr>
              <a:t>' </a:t>
            </a:r>
            <a:r>
              <a:rPr lang="fr-FR" sz="900" b="1" dirty="0" smtClean="0">
                <a:latin typeface="Courier New" panose="02070309020205020404" pitchFamily="49" charset="0"/>
                <a:cs typeface="Courier New" panose="02070309020205020404" pitchFamily="49" charset="0"/>
              </a:rPr>
              <a:t>| </a:t>
            </a:r>
            <a:r>
              <a:rPr lang="fr-FR" sz="900" b="1" dirty="0" err="1" smtClean="0">
                <a:latin typeface="Courier New" panose="02070309020205020404" pitchFamily="49" charset="0"/>
                <a:cs typeface="Courier New" panose="02070309020205020404" pitchFamily="49" charset="0"/>
              </a:rPr>
              <a:t>xmllint</a:t>
            </a:r>
            <a:r>
              <a:rPr lang="fr-FR" sz="900" b="1" dirty="0" smtClean="0">
                <a:latin typeface="Courier New" panose="02070309020205020404" pitchFamily="49" charset="0"/>
                <a:cs typeface="Courier New" panose="02070309020205020404" pitchFamily="49" charset="0"/>
              </a:rPr>
              <a:t> -–format - &gt; node-xxx.xml</a:t>
            </a:r>
            <a:endParaRPr lang="fr-FR" sz="900" b="1" dirty="0">
              <a:latin typeface="Courier New" panose="02070309020205020404" pitchFamily="49" charset="0"/>
              <a:cs typeface="Courier New" panose="02070309020205020404" pitchFamily="49" charset="0"/>
            </a:endParaRPr>
          </a:p>
          <a:p>
            <a:pPr marL="57136" indent="0">
              <a:buNone/>
            </a:pPr>
            <a:endParaRPr lang="fr-FR" sz="1000" b="1" dirty="0">
              <a:latin typeface="Courier New" panose="02070309020205020404" pitchFamily="49" charset="0"/>
              <a:cs typeface="Courier New" panose="02070309020205020404" pitchFamily="49" charset="0"/>
            </a:endParaRPr>
          </a:p>
          <a:p>
            <a:pPr marL="57136" indent="0">
              <a:buNone/>
            </a:pPr>
            <a:endParaRPr lang="nn-NO" sz="1000" b="1" dirty="0">
              <a:latin typeface="Courier New" panose="02070309020205020404" pitchFamily="49" charset="0"/>
              <a:cs typeface="Courier New" panose="02070309020205020404" pitchFamily="49" charset="0"/>
            </a:endParaRPr>
          </a:p>
          <a:p>
            <a:pPr marL="57136" indent="0">
              <a:buNone/>
            </a:pPr>
            <a:endParaRPr lang="fr-FR" sz="1000" b="1"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fr-FR" dirty="0" smtClean="0"/>
              <a:t>More user </a:t>
            </a:r>
            <a:r>
              <a:rPr lang="fr-FR" dirty="0" err="1" smtClean="0"/>
              <a:t>friendly</a:t>
            </a:r>
            <a:r>
              <a:rPr lang="fr-FR" dirty="0" smtClean="0"/>
              <a:t> output</a:t>
            </a:r>
            <a:endParaRPr lang="fr-FR" dirty="0"/>
          </a:p>
        </p:txBody>
      </p:sp>
    </p:spTree>
    <p:extLst>
      <p:ext uri="{BB962C8B-B14F-4D97-AF65-F5344CB8AC3E}">
        <p14:creationId xmlns:p14="http://schemas.microsoft.com/office/powerpoint/2010/main" val="1665923133"/>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7136" indent="0">
              <a:buNone/>
            </a:pPr>
            <a:endParaRPr lang="fr-FR" dirty="0">
              <a:hlinkClick r:id="rId2"/>
            </a:endParaRPr>
          </a:p>
          <a:p>
            <a:r>
              <a:rPr lang="fr-FR" dirty="0" smtClean="0">
                <a:hlinkClick r:id="rId2"/>
              </a:rPr>
              <a:t>https</a:t>
            </a:r>
            <a:r>
              <a:rPr lang="fr-FR" dirty="0">
                <a:hlinkClick r:id="rId2"/>
              </a:rPr>
              <a:t>://</a:t>
            </a:r>
            <a:r>
              <a:rPr lang="fr-FR" dirty="0" smtClean="0">
                <a:hlinkClick r:id="rId2"/>
              </a:rPr>
              <a:t>techzone.cisco.com/t5/Application-Centric/ACI-moquery-for-audit-log-quot-Unable-to-process-the-query/ta-p/850446</a:t>
            </a:r>
            <a:endParaRPr lang="fr-FR" dirty="0" smtClean="0"/>
          </a:p>
          <a:p>
            <a:pPr marL="292040" lvl="1" indent="0">
              <a:buNone/>
            </a:pPr>
            <a:r>
              <a:rPr lang="fr-FR" sz="800" b="1" dirty="0" smtClean="0">
                <a:latin typeface="Courier New" panose="02070309020205020404" pitchFamily="49" charset="0"/>
                <a:cs typeface="Courier New" panose="02070309020205020404" pitchFamily="49" charset="0"/>
              </a:rPr>
              <a:t>admin@pod2-apic1:TAC</a:t>
            </a:r>
            <a:r>
              <a:rPr lang="fr-FR" sz="800" b="1" dirty="0">
                <a:latin typeface="Courier New" panose="02070309020205020404" pitchFamily="49" charset="0"/>
                <a:cs typeface="Courier New" panose="02070309020205020404" pitchFamily="49" charset="0"/>
              </a:rPr>
              <a:t>&gt; </a:t>
            </a:r>
            <a:r>
              <a:rPr lang="fr-FR" sz="800" b="1" dirty="0" err="1">
                <a:latin typeface="Courier New" panose="02070309020205020404" pitchFamily="49" charset="0"/>
                <a:cs typeface="Courier New" panose="02070309020205020404" pitchFamily="49" charset="0"/>
              </a:rPr>
              <a:t>icurl</a:t>
            </a:r>
            <a:r>
              <a:rPr lang="fr-FR" sz="800" b="1" dirty="0">
                <a:latin typeface="Courier New" panose="02070309020205020404" pitchFamily="49" charset="0"/>
                <a:cs typeface="Courier New" panose="02070309020205020404" pitchFamily="49" charset="0"/>
              </a:rPr>
              <a:t> 'http://localhost:7777/api/class/faultRecord.xml'</a:t>
            </a:r>
          </a:p>
          <a:p>
            <a:pPr marL="292040" lvl="1" indent="0">
              <a:buNone/>
            </a:pPr>
            <a:r>
              <a:rPr lang="fr-FR" sz="800" b="1" dirty="0">
                <a:latin typeface="Courier New" panose="02070309020205020404" pitchFamily="49" charset="0"/>
                <a:cs typeface="Courier New" panose="02070309020205020404" pitchFamily="49" charset="0"/>
              </a:rPr>
              <a:t>&lt;?</a:t>
            </a:r>
            <a:r>
              <a:rPr lang="fr-FR" sz="800" b="1" dirty="0" err="1">
                <a:latin typeface="Courier New" panose="02070309020205020404" pitchFamily="49" charset="0"/>
                <a:cs typeface="Courier New" panose="02070309020205020404" pitchFamily="49" charset="0"/>
              </a:rPr>
              <a:t>xml</a:t>
            </a:r>
            <a:r>
              <a:rPr lang="fr-FR" sz="800" b="1" dirty="0">
                <a:latin typeface="Courier New" panose="02070309020205020404" pitchFamily="49" charset="0"/>
                <a:cs typeface="Courier New" panose="02070309020205020404" pitchFamily="49" charset="0"/>
              </a:rPr>
              <a:t> version="1.0" </a:t>
            </a:r>
            <a:r>
              <a:rPr lang="fr-FR" sz="800" b="1" dirty="0" err="1">
                <a:latin typeface="Courier New" panose="02070309020205020404" pitchFamily="49" charset="0"/>
                <a:cs typeface="Courier New" panose="02070309020205020404" pitchFamily="49" charset="0"/>
              </a:rPr>
              <a:t>encoding</a:t>
            </a:r>
            <a:r>
              <a:rPr lang="fr-FR" sz="800" b="1" dirty="0">
                <a:latin typeface="Courier New" panose="02070309020205020404" pitchFamily="49" charset="0"/>
                <a:cs typeface="Courier New" panose="02070309020205020404" pitchFamily="49" charset="0"/>
              </a:rPr>
              <a:t>="UTF-8"?&gt;&lt;</a:t>
            </a:r>
            <a:r>
              <a:rPr lang="fr-FR" sz="800" b="1" dirty="0" err="1">
                <a:latin typeface="Courier New" panose="02070309020205020404" pitchFamily="49" charset="0"/>
                <a:cs typeface="Courier New" panose="02070309020205020404" pitchFamily="49" charset="0"/>
              </a:rPr>
              <a:t>imdata</a:t>
            </a:r>
            <a:r>
              <a:rPr lang="fr-FR" sz="800" b="1" dirty="0">
                <a:latin typeface="Courier New" panose="02070309020205020404" pitchFamily="49" charset="0"/>
                <a:cs typeface="Courier New" panose="02070309020205020404" pitchFamily="49" charset="0"/>
              </a:rPr>
              <a:t> </a:t>
            </a:r>
            <a:r>
              <a:rPr lang="fr-FR" sz="800" b="1" dirty="0" err="1">
                <a:latin typeface="Courier New" panose="02070309020205020404" pitchFamily="49" charset="0"/>
                <a:cs typeface="Courier New" panose="02070309020205020404" pitchFamily="49" charset="0"/>
              </a:rPr>
              <a:t>totalCount</a:t>
            </a:r>
            <a:r>
              <a:rPr lang="fr-FR" sz="800" b="1" dirty="0">
                <a:latin typeface="Courier New" panose="02070309020205020404" pitchFamily="49" charset="0"/>
                <a:cs typeface="Courier New" panose="02070309020205020404" pitchFamily="49" charset="0"/>
              </a:rPr>
              <a:t>="1"&gt;&lt;</a:t>
            </a:r>
            <a:r>
              <a:rPr lang="fr-FR" sz="800" b="1" dirty="0" err="1">
                <a:latin typeface="Courier New" panose="02070309020205020404" pitchFamily="49" charset="0"/>
                <a:cs typeface="Courier New" panose="02070309020205020404" pitchFamily="49" charset="0"/>
              </a:rPr>
              <a:t>error</a:t>
            </a:r>
            <a:r>
              <a:rPr lang="fr-FR" sz="800" b="1" dirty="0">
                <a:latin typeface="Courier New" panose="02070309020205020404" pitchFamily="49" charset="0"/>
                <a:cs typeface="Courier New" panose="02070309020205020404" pitchFamily="49" charset="0"/>
              </a:rPr>
              <a:t> code="400" </a:t>
            </a:r>
            <a:r>
              <a:rPr lang="fr-FR" sz="800" b="1" dirty="0" err="1">
                <a:latin typeface="Courier New" panose="02070309020205020404" pitchFamily="49" charset="0"/>
                <a:cs typeface="Courier New" panose="02070309020205020404" pitchFamily="49" charset="0"/>
              </a:rPr>
              <a:t>text</a:t>
            </a:r>
            <a:r>
              <a:rPr lang="fr-FR" sz="800" b="1" dirty="0">
                <a:latin typeface="Courier New" panose="02070309020205020404" pitchFamily="49" charset="0"/>
                <a:cs typeface="Courier New" panose="02070309020205020404" pitchFamily="49" charset="0"/>
              </a:rPr>
              <a:t>="</a:t>
            </a:r>
            <a:r>
              <a:rPr lang="fr-FR" sz="800" b="1" dirty="0" err="1">
                <a:solidFill>
                  <a:srgbClr val="FF0000"/>
                </a:solidFill>
                <a:latin typeface="Courier New" panose="02070309020205020404" pitchFamily="49" charset="0"/>
                <a:cs typeface="Courier New" panose="02070309020205020404" pitchFamily="49" charset="0"/>
              </a:rPr>
              <a:t>Unable</a:t>
            </a:r>
            <a:r>
              <a:rPr lang="fr-FR" sz="800" b="1" dirty="0">
                <a:solidFill>
                  <a:srgbClr val="FF0000"/>
                </a:solidFill>
                <a:latin typeface="Courier New" panose="02070309020205020404" pitchFamily="49" charset="0"/>
                <a:cs typeface="Courier New" panose="02070309020205020404" pitchFamily="49" charset="0"/>
              </a:rPr>
              <a:t> to </a:t>
            </a:r>
            <a:r>
              <a:rPr lang="fr-FR" sz="800" b="1" dirty="0" err="1">
                <a:solidFill>
                  <a:srgbClr val="FF0000"/>
                </a:solidFill>
                <a:latin typeface="Courier New" panose="02070309020205020404" pitchFamily="49" charset="0"/>
                <a:cs typeface="Courier New" panose="02070309020205020404" pitchFamily="49" charset="0"/>
              </a:rPr>
              <a:t>process</a:t>
            </a:r>
            <a:r>
              <a:rPr lang="fr-FR" sz="800" b="1" dirty="0">
                <a:solidFill>
                  <a:srgbClr val="FF0000"/>
                </a:solidFill>
                <a:latin typeface="Courier New" panose="02070309020205020404" pitchFamily="49" charset="0"/>
                <a:cs typeface="Courier New" panose="02070309020205020404" pitchFamily="49" charset="0"/>
              </a:rPr>
              <a:t> the </a:t>
            </a:r>
            <a:r>
              <a:rPr lang="fr-FR" sz="800" b="1" dirty="0" err="1">
                <a:solidFill>
                  <a:srgbClr val="FF0000"/>
                </a:solidFill>
                <a:latin typeface="Courier New" panose="02070309020205020404" pitchFamily="49" charset="0"/>
                <a:cs typeface="Courier New" panose="02070309020205020404" pitchFamily="49" charset="0"/>
              </a:rPr>
              <a:t>query</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result</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dataset</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is</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too</a:t>
            </a:r>
            <a:r>
              <a:rPr lang="fr-FR" sz="800" b="1" dirty="0">
                <a:solidFill>
                  <a:srgbClr val="FF0000"/>
                </a:solidFill>
                <a:latin typeface="Courier New" panose="02070309020205020404" pitchFamily="49" charset="0"/>
                <a:cs typeface="Courier New" panose="02070309020205020404" pitchFamily="49" charset="0"/>
              </a:rPr>
              <a:t> </a:t>
            </a:r>
            <a:r>
              <a:rPr lang="fr-FR" sz="800" b="1" dirty="0" err="1">
                <a:solidFill>
                  <a:srgbClr val="FF0000"/>
                </a:solidFill>
                <a:latin typeface="Courier New" panose="02070309020205020404" pitchFamily="49" charset="0"/>
                <a:cs typeface="Courier New" panose="02070309020205020404" pitchFamily="49" charset="0"/>
              </a:rPr>
              <a:t>big</a:t>
            </a:r>
            <a:r>
              <a:rPr lang="fr-FR" sz="800" b="1" dirty="0">
                <a:solidFill>
                  <a:srgbClr val="FF0000"/>
                </a:solidFill>
                <a:latin typeface="Courier New" panose="02070309020205020404" pitchFamily="49" charset="0"/>
                <a:cs typeface="Courier New" panose="02070309020205020404" pitchFamily="49" charset="0"/>
              </a:rPr>
              <a:t>"/&gt;&lt;/</a:t>
            </a:r>
            <a:r>
              <a:rPr lang="fr-FR" sz="800" b="1" dirty="0" err="1">
                <a:latin typeface="Courier New" panose="02070309020205020404" pitchFamily="49" charset="0"/>
                <a:cs typeface="Courier New" panose="02070309020205020404" pitchFamily="49" charset="0"/>
              </a:rPr>
              <a:t>imdata</a:t>
            </a:r>
            <a:r>
              <a:rPr lang="fr-FR" sz="800" b="1" dirty="0">
                <a:latin typeface="Courier New" panose="02070309020205020404" pitchFamily="49" charset="0"/>
                <a:cs typeface="Courier New" panose="02070309020205020404" pitchFamily="49" charset="0"/>
              </a:rPr>
              <a:t>&gt;</a:t>
            </a:r>
            <a:endParaRPr lang="fr-FR" sz="800" b="1" dirty="0" smtClean="0">
              <a:latin typeface="Courier New" panose="02070309020205020404" pitchFamily="49" charset="0"/>
              <a:cs typeface="Courier New" panose="02070309020205020404" pitchFamily="49" charset="0"/>
            </a:endParaRPr>
          </a:p>
          <a:p>
            <a:endParaRPr lang="fr-FR" dirty="0"/>
          </a:p>
        </p:txBody>
      </p:sp>
      <p:sp>
        <p:nvSpPr>
          <p:cNvPr id="3" name="Title 2"/>
          <p:cNvSpPr>
            <a:spLocks noGrp="1"/>
          </p:cNvSpPr>
          <p:nvPr>
            <p:ph type="title"/>
          </p:nvPr>
        </p:nvSpPr>
        <p:spPr/>
        <p:txBody>
          <a:bodyPr/>
          <a:lstStyle/>
          <a:p>
            <a:r>
              <a:rPr lang="fr-FR" dirty="0" err="1" smtClean="0"/>
              <a:t>Dataset</a:t>
            </a:r>
            <a:r>
              <a:rPr lang="fr-FR" dirty="0" smtClean="0"/>
              <a:t> </a:t>
            </a:r>
            <a:r>
              <a:rPr lang="fr-FR" dirty="0" err="1" smtClean="0"/>
              <a:t>is</a:t>
            </a:r>
            <a:r>
              <a:rPr lang="fr-FR" dirty="0" smtClean="0"/>
              <a:t> </a:t>
            </a:r>
            <a:r>
              <a:rPr lang="fr-FR" dirty="0" err="1" smtClean="0"/>
              <a:t>too</a:t>
            </a:r>
            <a:r>
              <a:rPr lang="fr-FR" dirty="0" smtClean="0"/>
              <a:t> </a:t>
            </a:r>
            <a:r>
              <a:rPr lang="fr-FR" dirty="0" err="1" smtClean="0"/>
              <a:t>big</a:t>
            </a:r>
            <a:r>
              <a:rPr lang="fr-FR" dirty="0" smtClean="0"/>
              <a:t>	</a:t>
            </a:r>
            <a:endParaRPr lang="fr-FR" dirty="0"/>
          </a:p>
        </p:txBody>
      </p:sp>
    </p:spTree>
    <p:extLst>
      <p:ext uri="{BB962C8B-B14F-4D97-AF65-F5344CB8AC3E}">
        <p14:creationId xmlns:p14="http://schemas.microsoft.com/office/powerpoint/2010/main" val="1834522689"/>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514336" indent="-457200">
              <a:buFont typeface="+mj-lt"/>
              <a:buAutoNum type="arabicPeriod"/>
            </a:pPr>
            <a:r>
              <a:rPr lang="fr-FR" sz="1800" dirty="0" smtClean="0"/>
              <a:t>In </a:t>
            </a:r>
            <a:r>
              <a:rPr lang="fr-FR" sz="1800" dirty="0" err="1" smtClean="0"/>
              <a:t>Root</a:t>
            </a:r>
            <a:r>
              <a:rPr lang="fr-FR" sz="1800" dirty="0" smtClean="0"/>
              <a:t> mode of APIC (or </a:t>
            </a:r>
            <a:r>
              <a:rPr lang="fr-FR" sz="1800" dirty="0" err="1" smtClean="0"/>
              <a:t>leave</a:t>
            </a:r>
            <a:r>
              <a:rPr lang="fr-FR" sz="1800" dirty="0" smtClean="0"/>
              <a:t>) </a:t>
            </a:r>
            <a:r>
              <a:rPr lang="fr-FR" sz="1800" dirty="0" err="1" smtClean="0"/>
              <a:t>enable</a:t>
            </a:r>
            <a:r>
              <a:rPr lang="fr-FR" sz="1800" dirty="0" smtClean="0"/>
              <a:t> </a:t>
            </a:r>
            <a:r>
              <a:rPr lang="fr-FR" sz="1800" dirty="0" err="1" smtClean="0"/>
              <a:t>testapi</a:t>
            </a:r>
            <a:r>
              <a:rPr lang="fr-FR" sz="1800" dirty="0" smtClean="0"/>
              <a:t> (</a:t>
            </a:r>
            <a:r>
              <a:rPr lang="fr-FR" sz="1800" dirty="0" err="1" smtClean="0"/>
              <a:t>number</a:t>
            </a:r>
            <a:r>
              <a:rPr lang="fr-FR" sz="1800" dirty="0" smtClean="0"/>
              <a:t> </a:t>
            </a:r>
            <a:r>
              <a:rPr lang="fr-FR" sz="1800" dirty="0" err="1" smtClean="0"/>
              <a:t>below</a:t>
            </a:r>
            <a:r>
              <a:rPr lang="fr-FR" sz="1800" dirty="0" smtClean="0"/>
              <a:t> </a:t>
            </a:r>
            <a:r>
              <a:rPr lang="fr-FR" sz="1800" dirty="0" err="1" smtClean="0"/>
              <a:t>is</a:t>
            </a:r>
            <a:r>
              <a:rPr lang="fr-FR" sz="1800" dirty="0" smtClean="0"/>
              <a:t> in seconds)</a:t>
            </a:r>
          </a:p>
          <a:p>
            <a:pPr marL="741303" lvl="1" indent="-457200"/>
            <a:r>
              <a:rPr lang="fr-FR" dirty="0" err="1" smtClean="0"/>
              <a:t>enable_testapi.bin</a:t>
            </a:r>
            <a:r>
              <a:rPr lang="fr-FR" dirty="0" smtClean="0"/>
              <a:t> </a:t>
            </a:r>
            <a:r>
              <a:rPr lang="fr-FR" b="1" dirty="0" smtClean="0">
                <a:solidFill>
                  <a:srgbClr val="C00000"/>
                </a:solidFill>
              </a:rPr>
              <a:t>3600</a:t>
            </a:r>
            <a:r>
              <a:rPr lang="fr-FR" dirty="0" smtClean="0"/>
              <a:t> </a:t>
            </a:r>
          </a:p>
          <a:p>
            <a:pPr marL="514336" indent="-457200">
              <a:buFont typeface="+mj-lt"/>
              <a:buAutoNum type="arabicPeriod"/>
            </a:pPr>
            <a:r>
              <a:rPr lang="fr-FR" sz="1800" dirty="0" err="1" smtClean="0"/>
              <a:t>Starting</a:t>
            </a:r>
            <a:r>
              <a:rPr lang="fr-FR" sz="1800" dirty="0" smtClean="0"/>
              <a:t> 1.1 </a:t>
            </a:r>
            <a:r>
              <a:rPr lang="fr-FR" sz="1800" dirty="0" err="1" smtClean="0"/>
              <a:t>you</a:t>
            </a:r>
            <a:r>
              <a:rPr lang="fr-FR" sz="1800" dirty="0" smtClean="0"/>
              <a:t> </a:t>
            </a:r>
            <a:r>
              <a:rPr lang="fr-FR" sz="1800" dirty="0" err="1" smtClean="0"/>
              <a:t>need</a:t>
            </a:r>
            <a:r>
              <a:rPr lang="fr-FR" sz="1800" dirty="0" smtClean="0"/>
              <a:t> to </a:t>
            </a:r>
            <a:r>
              <a:rPr lang="fr-FR" sz="1800" dirty="0" err="1" smtClean="0"/>
              <a:t>authenticate</a:t>
            </a:r>
            <a:r>
              <a:rPr lang="fr-FR" sz="1800" dirty="0" smtClean="0"/>
              <a:t> to </a:t>
            </a:r>
            <a:r>
              <a:rPr lang="fr-FR" sz="1800" dirty="0" err="1" smtClean="0"/>
              <a:t>testapi</a:t>
            </a:r>
            <a:r>
              <a:rPr lang="fr-FR" sz="1800" dirty="0" smtClean="0"/>
              <a:t> </a:t>
            </a:r>
            <a:r>
              <a:rPr lang="fr-FR" sz="1800" dirty="0" err="1" smtClean="0"/>
              <a:t>separately</a:t>
            </a:r>
            <a:endParaRPr lang="fr-FR" sz="1800" dirty="0" smtClean="0"/>
          </a:p>
          <a:p>
            <a:pPr marL="741303" lvl="1" indent="-457200"/>
            <a:r>
              <a:rPr lang="en-US" dirty="0"/>
              <a:t>curl -v -1 --insecure -X POST 'https</a:t>
            </a:r>
            <a:r>
              <a:rPr lang="en-US" dirty="0" smtClean="0"/>
              <a:t>://x.x.x.x/testapi/aaaLogin.xml</a:t>
            </a:r>
            <a:r>
              <a:rPr lang="en-US" dirty="0"/>
              <a:t>'  -d    '&lt;</a:t>
            </a:r>
            <a:r>
              <a:rPr lang="en-US" dirty="0" err="1"/>
              <a:t>aaaUser</a:t>
            </a:r>
            <a:r>
              <a:rPr lang="en-US" dirty="0"/>
              <a:t> name="admin" </a:t>
            </a:r>
            <a:r>
              <a:rPr lang="en-US" dirty="0" err="1"/>
              <a:t>pwd</a:t>
            </a:r>
            <a:r>
              <a:rPr lang="en-US" dirty="0" smtClean="0"/>
              <a:t>=“</a:t>
            </a:r>
            <a:r>
              <a:rPr lang="en-US" dirty="0" err="1" smtClean="0"/>
              <a:t>passwd</a:t>
            </a:r>
            <a:r>
              <a:rPr lang="en-US" dirty="0" smtClean="0"/>
              <a:t>" </a:t>
            </a:r>
            <a:r>
              <a:rPr lang="en-US" dirty="0"/>
              <a:t>/&gt;' --dump-header </a:t>
            </a:r>
            <a:r>
              <a:rPr lang="en-US" dirty="0" err="1" smtClean="0"/>
              <a:t>apic</a:t>
            </a:r>
            <a:r>
              <a:rPr lang="en-US" dirty="0" smtClean="0"/>
              <a:t>-cookie</a:t>
            </a:r>
          </a:p>
          <a:p>
            <a:pPr marL="514336" indent="-457200">
              <a:buFont typeface="+mj-lt"/>
              <a:buAutoNum type="arabicPeriod"/>
            </a:pPr>
            <a:r>
              <a:rPr lang="en-US" sz="1800" dirty="0" smtClean="0"/>
              <a:t>Post the modification in </a:t>
            </a:r>
            <a:r>
              <a:rPr lang="en-US" sz="1800" dirty="0" err="1" smtClean="0"/>
              <a:t>url</a:t>
            </a:r>
            <a:r>
              <a:rPr lang="en-US" sz="1800" dirty="0" smtClean="0"/>
              <a:t> </a:t>
            </a:r>
            <a:r>
              <a:rPr lang="en-US" sz="1800" dirty="0" smtClean="0">
                <a:hlinkClick r:id="rId2"/>
              </a:rPr>
              <a:t>http://x.x.x.x/testapi/</a:t>
            </a:r>
            <a:r>
              <a:rPr lang="en-US" sz="1800" dirty="0" smtClean="0">
                <a:solidFill>
                  <a:srgbClr val="FF0000"/>
                </a:solidFill>
                <a:hlinkClick r:id="rId2"/>
              </a:rPr>
              <a:t>DME_name</a:t>
            </a:r>
            <a:r>
              <a:rPr lang="en-US" sz="1800" dirty="0" smtClean="0">
                <a:hlinkClick r:id="rId2"/>
              </a:rPr>
              <a:t>/mo/.xml</a:t>
            </a:r>
            <a:endParaRPr lang="en-US" sz="1800" dirty="0" smtClean="0"/>
          </a:p>
          <a:p>
            <a:pPr marL="514336" indent="-457200">
              <a:buFont typeface="+mj-lt"/>
              <a:buAutoNum type="arabicPeriod"/>
            </a:pPr>
            <a:r>
              <a:rPr lang="en-US" sz="1800" dirty="0" smtClean="0"/>
              <a:t>Typically </a:t>
            </a:r>
            <a:r>
              <a:rPr lang="en-US" sz="1800" dirty="0" err="1" smtClean="0"/>
              <a:t>paylog</a:t>
            </a:r>
            <a:r>
              <a:rPr lang="en-US" sz="1800" dirty="0" smtClean="0"/>
              <a:t> is &lt;</a:t>
            </a:r>
            <a:r>
              <a:rPr lang="en-US" sz="1800" dirty="0" err="1" smtClean="0"/>
              <a:t>ClassName</a:t>
            </a:r>
            <a:r>
              <a:rPr lang="en-US" sz="1800" dirty="0" smtClean="0"/>
              <a:t> </a:t>
            </a:r>
            <a:r>
              <a:rPr lang="en-US" sz="1800" dirty="0" err="1" smtClean="0"/>
              <a:t>dn</a:t>
            </a:r>
            <a:r>
              <a:rPr lang="en-US" sz="1800" dirty="0" smtClean="0"/>
              <a:t>=“….” status=“deleted”\&gt;</a:t>
            </a:r>
            <a:endParaRPr lang="fr-FR" sz="1800" dirty="0"/>
          </a:p>
          <a:p>
            <a:pPr marL="57136" indent="0">
              <a:buNone/>
            </a:pPr>
            <a:r>
              <a:rPr lang="fr-FR" sz="1800" dirty="0" smtClean="0"/>
              <a:t>(or </a:t>
            </a:r>
            <a:r>
              <a:rPr lang="fr-FR" sz="1800" dirty="0" err="1" smtClean="0"/>
              <a:t>any</a:t>
            </a:r>
            <a:r>
              <a:rPr lang="fr-FR" sz="1800" dirty="0" smtClean="0"/>
              <a:t> </a:t>
            </a:r>
            <a:r>
              <a:rPr lang="fr-FR" sz="1800" dirty="0" err="1" smtClean="0"/>
              <a:t>other</a:t>
            </a:r>
            <a:r>
              <a:rPr lang="fr-FR" sz="1800" dirty="0" smtClean="0"/>
              <a:t> </a:t>
            </a:r>
            <a:r>
              <a:rPr lang="fr-FR" sz="1800" dirty="0" err="1" smtClean="0"/>
              <a:t>property</a:t>
            </a:r>
            <a:r>
              <a:rPr lang="fr-FR" sz="1800" dirty="0" smtClean="0"/>
              <a:t> </a:t>
            </a:r>
            <a:r>
              <a:rPr lang="fr-FR" sz="1800" dirty="0" err="1" smtClean="0"/>
              <a:t>that</a:t>
            </a:r>
            <a:r>
              <a:rPr lang="fr-FR" sz="1800" dirty="0" smtClean="0"/>
              <a:t> </a:t>
            </a:r>
            <a:r>
              <a:rPr lang="fr-FR" sz="1800" dirty="0" err="1" smtClean="0"/>
              <a:t>status</a:t>
            </a:r>
            <a:r>
              <a:rPr lang="fr-FR" sz="1800" dirty="0" smtClean="0"/>
              <a:t> </a:t>
            </a:r>
            <a:r>
              <a:rPr lang="fr-FR" sz="1800" dirty="0" err="1" smtClean="0"/>
              <a:t>that</a:t>
            </a:r>
            <a:r>
              <a:rPr lang="fr-FR" sz="1800" dirty="0" smtClean="0"/>
              <a:t> </a:t>
            </a:r>
            <a:r>
              <a:rPr lang="fr-FR" sz="1800" dirty="0" err="1" smtClean="0"/>
              <a:t>needs</a:t>
            </a:r>
            <a:r>
              <a:rPr lang="fr-FR" sz="1800" dirty="0" smtClean="0"/>
              <a:t> to </a:t>
            </a:r>
            <a:r>
              <a:rPr lang="fr-FR" sz="1800" dirty="0" err="1" smtClean="0"/>
              <a:t>be</a:t>
            </a:r>
            <a:r>
              <a:rPr lang="fr-FR" sz="1800" dirty="0" smtClean="0"/>
              <a:t> </a:t>
            </a:r>
            <a:r>
              <a:rPr lang="fr-FR" sz="1800" dirty="0" err="1" smtClean="0"/>
              <a:t>modified</a:t>
            </a:r>
            <a:r>
              <a:rPr lang="fr-FR" sz="1800" dirty="0" smtClean="0"/>
              <a:t>)</a:t>
            </a:r>
            <a:endParaRPr lang="en-US" sz="1800" dirty="0" smtClean="0"/>
          </a:p>
        </p:txBody>
      </p:sp>
      <p:sp>
        <p:nvSpPr>
          <p:cNvPr id="3" name="Title 2"/>
          <p:cNvSpPr>
            <a:spLocks noGrp="1"/>
          </p:cNvSpPr>
          <p:nvPr>
            <p:ph type="title"/>
          </p:nvPr>
        </p:nvSpPr>
        <p:spPr/>
        <p:txBody>
          <a:bodyPr/>
          <a:lstStyle/>
          <a:p>
            <a:r>
              <a:rPr lang="fr-FR" dirty="0" err="1" smtClean="0"/>
              <a:t>Testapi</a:t>
            </a:r>
            <a:r>
              <a:rPr lang="fr-FR" dirty="0" smtClean="0"/>
              <a:t>	</a:t>
            </a:r>
            <a:endParaRPr lang="fr-FR" dirty="0"/>
          </a:p>
        </p:txBody>
      </p:sp>
    </p:spTree>
    <p:extLst>
      <p:ext uri="{BB962C8B-B14F-4D97-AF65-F5344CB8AC3E}">
        <p14:creationId xmlns:p14="http://schemas.microsoft.com/office/powerpoint/2010/main" val="2752008471"/>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smtClean="0"/>
              <a:t>You </a:t>
            </a:r>
            <a:r>
              <a:rPr lang="fr-FR" dirty="0" err="1" smtClean="0"/>
              <a:t>can’t</a:t>
            </a:r>
            <a:r>
              <a:rPr lang="fr-FR" dirty="0" smtClean="0"/>
              <a:t> </a:t>
            </a:r>
            <a:r>
              <a:rPr lang="fr-FR" dirty="0" err="1" smtClean="0"/>
              <a:t>seem</a:t>
            </a:r>
            <a:r>
              <a:rPr lang="fr-FR" dirty="0" smtClean="0"/>
              <a:t> to </a:t>
            </a:r>
            <a:r>
              <a:rPr lang="fr-FR" dirty="0" err="1" smtClean="0"/>
              <a:t>authenticate</a:t>
            </a:r>
            <a:r>
              <a:rPr lang="fr-FR" dirty="0" smtClean="0"/>
              <a:t> </a:t>
            </a:r>
            <a:r>
              <a:rPr lang="fr-FR" dirty="0" err="1" smtClean="0"/>
              <a:t>with</a:t>
            </a:r>
            <a:r>
              <a:rPr lang="fr-FR" dirty="0" smtClean="0"/>
              <a:t> </a:t>
            </a:r>
            <a:r>
              <a:rPr lang="fr-FR" dirty="0" err="1" smtClean="0"/>
              <a:t>curl</a:t>
            </a:r>
            <a:r>
              <a:rPr lang="fr-FR" dirty="0" smtClean="0"/>
              <a:t>/</a:t>
            </a:r>
            <a:r>
              <a:rPr lang="fr-FR" dirty="0" err="1" smtClean="0"/>
              <a:t>icurl</a:t>
            </a:r>
            <a:r>
              <a:rPr lang="fr-FR" dirty="0" smtClean="0"/>
              <a:t> on APIC to </a:t>
            </a:r>
            <a:r>
              <a:rPr lang="fr-FR" dirty="0" err="1" smtClean="0"/>
              <a:t>itself</a:t>
            </a:r>
            <a:r>
              <a:rPr lang="fr-FR" dirty="0" smtClean="0"/>
              <a:t> (</a:t>
            </a:r>
            <a:r>
              <a:rPr lang="fr-FR" dirty="0" err="1" smtClean="0"/>
              <a:t>curl</a:t>
            </a:r>
            <a:r>
              <a:rPr lang="fr-FR" dirty="0" smtClean="0"/>
              <a:t>/NSS </a:t>
            </a:r>
            <a:r>
              <a:rPr lang="fr-FR" dirty="0" err="1" smtClean="0"/>
              <a:t>library</a:t>
            </a:r>
            <a:r>
              <a:rPr lang="fr-FR" dirty="0" smtClean="0"/>
              <a:t> bundle on APIC </a:t>
            </a:r>
            <a:r>
              <a:rPr lang="fr-FR" dirty="0" err="1" smtClean="0"/>
              <a:t>outdated</a:t>
            </a:r>
            <a:r>
              <a:rPr lang="fr-FR" dirty="0" smtClean="0"/>
              <a:t>)</a:t>
            </a:r>
          </a:p>
          <a:p>
            <a:r>
              <a:rPr lang="fr-FR" dirty="0" err="1" smtClean="0"/>
              <a:t>Before</a:t>
            </a:r>
            <a:r>
              <a:rPr lang="fr-FR" dirty="0" smtClean="0"/>
              <a:t> BMR1 port 7777 </a:t>
            </a:r>
            <a:r>
              <a:rPr lang="fr-FR" dirty="0" err="1" smtClean="0"/>
              <a:t>is</a:t>
            </a:r>
            <a:r>
              <a:rPr lang="fr-FR" dirty="0" smtClean="0"/>
              <a:t> </a:t>
            </a:r>
            <a:r>
              <a:rPr lang="fr-FR" dirty="0" err="1" smtClean="0"/>
              <a:t>closed</a:t>
            </a:r>
            <a:r>
              <a:rPr lang="fr-FR" dirty="0" smtClean="0"/>
              <a:t> for </a:t>
            </a:r>
            <a:r>
              <a:rPr lang="fr-FR" dirty="0" err="1" smtClean="0"/>
              <a:t>testapi</a:t>
            </a:r>
            <a:r>
              <a:rPr lang="fr-FR" dirty="0" smtClean="0"/>
              <a:t>. </a:t>
            </a:r>
            <a:r>
              <a:rPr lang="fr-FR" dirty="0" err="1" smtClean="0"/>
              <a:t>See</a:t>
            </a:r>
            <a:r>
              <a:rPr lang="fr-FR" dirty="0" smtClean="0"/>
              <a:t> CSCuy09312</a:t>
            </a:r>
          </a:p>
          <a:p>
            <a:r>
              <a:rPr lang="fr-FR" dirty="0" err="1" smtClean="0"/>
              <a:t>Testapi</a:t>
            </a:r>
            <a:r>
              <a:rPr lang="fr-FR" dirty="0" smtClean="0"/>
              <a:t> </a:t>
            </a:r>
            <a:r>
              <a:rPr lang="fr-FR" dirty="0" err="1" smtClean="0"/>
              <a:t>won’t</a:t>
            </a:r>
            <a:r>
              <a:rPr lang="fr-FR" dirty="0" smtClean="0"/>
              <a:t> </a:t>
            </a:r>
            <a:r>
              <a:rPr lang="fr-FR" dirty="0" err="1" smtClean="0"/>
              <a:t>complain</a:t>
            </a:r>
            <a:r>
              <a:rPr lang="fr-FR" dirty="0" smtClean="0"/>
              <a:t> if </a:t>
            </a:r>
            <a:r>
              <a:rPr lang="fr-FR" dirty="0" err="1" smtClean="0"/>
              <a:t>it</a:t>
            </a:r>
            <a:r>
              <a:rPr lang="fr-FR" dirty="0" smtClean="0"/>
              <a:t> </a:t>
            </a:r>
            <a:r>
              <a:rPr lang="fr-FR" dirty="0" err="1" smtClean="0"/>
              <a:t>did</a:t>
            </a:r>
            <a:r>
              <a:rPr lang="fr-FR" dirty="0" smtClean="0"/>
              <a:t> </a:t>
            </a:r>
            <a:r>
              <a:rPr lang="fr-FR" dirty="0" err="1" smtClean="0"/>
              <a:t>nothing</a:t>
            </a:r>
            <a:r>
              <a:rPr lang="fr-FR" dirty="0" smtClean="0"/>
              <a:t> (</a:t>
            </a:r>
            <a:r>
              <a:rPr lang="fr-FR" dirty="0" err="1" smtClean="0"/>
              <a:t>send</a:t>
            </a:r>
            <a:r>
              <a:rPr lang="fr-FR" dirty="0" smtClean="0"/>
              <a:t> to </a:t>
            </a:r>
            <a:r>
              <a:rPr lang="fr-FR" dirty="0" err="1" smtClean="0"/>
              <a:t>wrong</a:t>
            </a:r>
            <a:r>
              <a:rPr lang="fr-FR" dirty="0" smtClean="0"/>
              <a:t> </a:t>
            </a:r>
            <a:r>
              <a:rPr lang="fr-FR" dirty="0" err="1" smtClean="0"/>
              <a:t>dme</a:t>
            </a:r>
            <a:r>
              <a:rPr lang="fr-FR" dirty="0" smtClean="0"/>
              <a:t> for </a:t>
            </a:r>
            <a:r>
              <a:rPr lang="fr-FR" dirty="0" err="1" smtClean="0"/>
              <a:t>example</a:t>
            </a:r>
            <a:r>
              <a:rPr lang="fr-FR" dirty="0" smtClean="0"/>
              <a:t>)</a:t>
            </a:r>
          </a:p>
          <a:p>
            <a:r>
              <a:rPr lang="fr-FR" dirty="0" err="1" smtClean="0"/>
              <a:t>Only</a:t>
            </a:r>
            <a:r>
              <a:rPr lang="fr-FR" dirty="0" smtClean="0"/>
              <a:t> one MO </a:t>
            </a:r>
            <a:r>
              <a:rPr lang="fr-FR" dirty="0" err="1" smtClean="0"/>
              <a:t>can</a:t>
            </a:r>
            <a:r>
              <a:rPr lang="fr-FR" dirty="0" smtClean="0"/>
              <a:t> </a:t>
            </a:r>
            <a:r>
              <a:rPr lang="fr-FR" dirty="0" err="1" smtClean="0"/>
              <a:t>be</a:t>
            </a:r>
            <a:r>
              <a:rPr lang="fr-FR" dirty="0" smtClean="0"/>
              <a:t> </a:t>
            </a:r>
            <a:r>
              <a:rPr lang="fr-FR" dirty="0" err="1" smtClean="0"/>
              <a:t>deleted</a:t>
            </a:r>
            <a:r>
              <a:rPr lang="fr-FR" dirty="0" smtClean="0"/>
              <a:t> per </a:t>
            </a:r>
            <a:r>
              <a:rPr lang="fr-FR" dirty="0" err="1" smtClean="0"/>
              <a:t>query</a:t>
            </a:r>
            <a:endParaRPr lang="fr-FR" dirty="0"/>
          </a:p>
        </p:txBody>
      </p:sp>
      <p:sp>
        <p:nvSpPr>
          <p:cNvPr id="3" name="Title 2"/>
          <p:cNvSpPr>
            <a:spLocks noGrp="1"/>
          </p:cNvSpPr>
          <p:nvPr>
            <p:ph type="title"/>
          </p:nvPr>
        </p:nvSpPr>
        <p:spPr/>
        <p:txBody>
          <a:bodyPr/>
          <a:lstStyle/>
          <a:p>
            <a:r>
              <a:rPr lang="fr-FR" dirty="0" err="1"/>
              <a:t>T</a:t>
            </a:r>
            <a:r>
              <a:rPr lang="fr-FR" dirty="0" err="1" smtClean="0"/>
              <a:t>estapi</a:t>
            </a:r>
            <a:r>
              <a:rPr lang="fr-FR" dirty="0" smtClean="0"/>
              <a:t> </a:t>
            </a:r>
            <a:r>
              <a:rPr lang="fr-FR" dirty="0" err="1" smtClean="0"/>
              <a:t>remarks</a:t>
            </a:r>
            <a:endParaRPr lang="fr-FR" dirty="0"/>
          </a:p>
        </p:txBody>
      </p:sp>
    </p:spTree>
    <p:extLst>
      <p:ext uri="{BB962C8B-B14F-4D97-AF65-F5344CB8AC3E}">
        <p14:creationId xmlns:p14="http://schemas.microsoft.com/office/powerpoint/2010/main" val="4218082658"/>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5098" y="1347788"/>
            <a:ext cx="8783254" cy="3168210"/>
          </a:xfrm>
        </p:spPr>
        <p:txBody>
          <a:bodyPr/>
          <a:lstStyle/>
          <a:p>
            <a:r>
              <a:rPr lang="fr-FR" dirty="0" err="1" smtClean="0"/>
              <a:t>Deleting</a:t>
            </a:r>
            <a:r>
              <a:rPr lang="fr-FR" dirty="0" smtClean="0"/>
              <a:t> a </a:t>
            </a:r>
            <a:r>
              <a:rPr lang="fr-FR" dirty="0" err="1" smtClean="0"/>
              <a:t>fvDyPathAtt</a:t>
            </a:r>
            <a:r>
              <a:rPr lang="fr-FR" dirty="0" smtClean="0"/>
              <a:t> on </a:t>
            </a:r>
            <a:r>
              <a:rPr lang="fr-FR" dirty="0" err="1" smtClean="0"/>
              <a:t>policymgr</a:t>
            </a:r>
            <a:r>
              <a:rPr lang="fr-FR" dirty="0" smtClean="0"/>
              <a:t>:</a:t>
            </a:r>
          </a:p>
          <a:p>
            <a:pPr marL="284103" lvl="1" indent="0">
              <a:buNone/>
            </a:pPr>
            <a:r>
              <a:rPr lang="fr-FR" sz="1200" dirty="0" err="1" smtClean="0"/>
              <a:t>curl</a:t>
            </a:r>
            <a:r>
              <a:rPr lang="fr-FR" sz="1200" dirty="0" smtClean="0"/>
              <a:t> </a:t>
            </a:r>
            <a:r>
              <a:rPr lang="fr-FR" sz="1200" dirty="0"/>
              <a:t>-v -1 -b </a:t>
            </a:r>
            <a:r>
              <a:rPr lang="fr-FR" sz="1200" dirty="0" err="1"/>
              <a:t>apic</a:t>
            </a:r>
            <a:r>
              <a:rPr lang="fr-FR" sz="1200" dirty="0"/>
              <a:t>-cookie --</a:t>
            </a:r>
            <a:r>
              <a:rPr lang="fr-FR" sz="1200" dirty="0" err="1"/>
              <a:t>insecure</a:t>
            </a:r>
            <a:r>
              <a:rPr lang="fr-FR" sz="1200" dirty="0"/>
              <a:t> -X POST  "</a:t>
            </a:r>
            <a:r>
              <a:rPr lang="fr-FR" sz="1200" dirty="0">
                <a:hlinkClick r:id="rId2"/>
              </a:rPr>
              <a:t>https://172.28.10.131/</a:t>
            </a:r>
            <a:r>
              <a:rPr lang="fr-FR" sz="1200" dirty="0" err="1">
                <a:hlinkClick r:id="rId2"/>
              </a:rPr>
              <a:t>testapi</a:t>
            </a:r>
            <a:r>
              <a:rPr lang="fr-FR" sz="1200" dirty="0">
                <a:hlinkClick r:id="rId2"/>
              </a:rPr>
              <a:t>/</a:t>
            </a:r>
            <a:r>
              <a:rPr lang="fr-FR" sz="1200" dirty="0" err="1">
                <a:hlinkClick r:id="rId2"/>
              </a:rPr>
              <a:t>policymgr</a:t>
            </a:r>
            <a:r>
              <a:rPr lang="fr-FR" sz="1200" dirty="0">
                <a:hlinkClick r:id="rId2"/>
              </a:rPr>
              <a:t>/mo/.</a:t>
            </a:r>
            <a:r>
              <a:rPr lang="fr-FR" sz="1200" dirty="0" err="1">
                <a:hlinkClick r:id="rId2"/>
              </a:rPr>
              <a:t>xml</a:t>
            </a:r>
            <a:r>
              <a:rPr lang="fr-FR" sz="1200" dirty="0"/>
              <a:t>" -d  &lt;</a:t>
            </a:r>
            <a:r>
              <a:rPr lang="fr-FR" sz="1200" dirty="0" err="1"/>
              <a:t>dn</a:t>
            </a:r>
            <a:r>
              <a:rPr lang="fr-FR" sz="1200" dirty="0"/>
              <a:t>="uni/</a:t>
            </a:r>
            <a:r>
              <a:rPr lang="fr-FR" sz="1200" dirty="0" err="1"/>
              <a:t>epp</a:t>
            </a:r>
            <a:r>
              <a:rPr lang="fr-FR" sz="1200" dirty="0"/>
              <a:t>/</a:t>
            </a:r>
            <a:r>
              <a:rPr lang="fr-FR" sz="1200" dirty="0" err="1"/>
              <a:t>fv</a:t>
            </a:r>
            <a:r>
              <a:rPr lang="fr-FR" sz="1200" dirty="0"/>
              <a:t>-[uni/</a:t>
            </a:r>
            <a:r>
              <a:rPr lang="fr-FR" sz="1200" dirty="0" err="1"/>
              <a:t>tn</a:t>
            </a:r>
            <a:r>
              <a:rPr lang="fr-FR" sz="1200" dirty="0"/>
              <a:t>-DC/</a:t>
            </a:r>
            <a:r>
              <a:rPr lang="fr-FR" sz="1200" dirty="0" err="1"/>
              <a:t>ap</a:t>
            </a:r>
            <a:r>
              <a:rPr lang="fr-FR" sz="1200" dirty="0"/>
              <a:t>-App/epg-epg5]/node-102/</a:t>
            </a:r>
            <a:r>
              <a:rPr lang="fr-FR" sz="1200" dirty="0" err="1"/>
              <a:t>dyatt</a:t>
            </a:r>
            <a:r>
              <a:rPr lang="fr-FR" sz="1200" dirty="0"/>
              <a:t>-[</a:t>
            </a:r>
            <a:r>
              <a:rPr lang="fr-FR" sz="1200" dirty="0" err="1"/>
              <a:t>topology</a:t>
            </a:r>
            <a:r>
              <a:rPr lang="fr-FR" sz="1200" dirty="0"/>
              <a:t>/pod-1/protpaths-101-102/</a:t>
            </a:r>
            <a:r>
              <a:rPr lang="fr-FR" sz="1200" dirty="0" err="1"/>
              <a:t>pathep</a:t>
            </a:r>
            <a:r>
              <a:rPr lang="fr-FR" sz="1200" dirty="0"/>
              <a:t>-[ESX02-vpc]]" </a:t>
            </a:r>
            <a:r>
              <a:rPr lang="fr-FR" sz="1200" dirty="0" err="1">
                <a:solidFill>
                  <a:srgbClr val="FF0000"/>
                </a:solidFill>
              </a:rPr>
              <a:t>status</a:t>
            </a:r>
            <a:r>
              <a:rPr lang="fr-FR" sz="1200" dirty="0">
                <a:solidFill>
                  <a:srgbClr val="FF0000"/>
                </a:solidFill>
              </a:rPr>
              <a:t> ="</a:t>
            </a:r>
            <a:r>
              <a:rPr lang="fr-FR" sz="1200" dirty="0" err="1">
                <a:solidFill>
                  <a:srgbClr val="FF0000"/>
                </a:solidFill>
              </a:rPr>
              <a:t>deleted</a:t>
            </a:r>
            <a:r>
              <a:rPr lang="fr-FR" sz="1200" dirty="0">
                <a:solidFill>
                  <a:srgbClr val="FF0000"/>
                </a:solidFill>
              </a:rPr>
              <a:t>" </a:t>
            </a:r>
            <a:r>
              <a:rPr lang="fr-FR" sz="1200" dirty="0"/>
              <a:t>/&gt;"</a:t>
            </a:r>
          </a:p>
          <a:p>
            <a:r>
              <a:rPr lang="fr-FR" dirty="0" err="1" smtClean="0"/>
              <a:t>Deleting</a:t>
            </a:r>
            <a:r>
              <a:rPr lang="fr-FR" dirty="0" smtClean="0"/>
              <a:t> </a:t>
            </a:r>
            <a:r>
              <a:rPr lang="fr-FR" dirty="0" err="1" smtClean="0"/>
              <a:t>fabricLooseNode</a:t>
            </a:r>
            <a:r>
              <a:rPr lang="fr-FR" dirty="0" smtClean="0"/>
              <a:t> on </a:t>
            </a:r>
            <a:r>
              <a:rPr lang="fr-FR" dirty="0" err="1" smtClean="0"/>
              <a:t>topomgr</a:t>
            </a:r>
            <a:r>
              <a:rPr lang="fr-FR" dirty="0" smtClean="0"/>
              <a:t>:</a:t>
            </a:r>
          </a:p>
          <a:p>
            <a:pPr lvl="1"/>
            <a:r>
              <a:rPr lang="fr-FR" sz="1200" b="1" dirty="0" smtClean="0">
                <a:latin typeface="Courier New" panose="02070309020205020404" pitchFamily="49" charset="0"/>
                <a:cs typeface="Courier New" panose="02070309020205020404" pitchFamily="49" charset="0"/>
              </a:rPr>
              <a:t>POST to </a:t>
            </a:r>
            <a:r>
              <a:rPr lang="fr-FR" sz="1200" b="1" dirty="0" smtClean="0">
                <a:latin typeface="Courier New" panose="02070309020205020404" pitchFamily="49" charset="0"/>
                <a:cs typeface="Courier New" panose="02070309020205020404" pitchFamily="49" charset="0"/>
                <a:hlinkClick r:id="rId3"/>
              </a:rPr>
              <a:t>https</a:t>
            </a:r>
            <a:r>
              <a:rPr lang="fr-FR" sz="1200" b="1" dirty="0">
                <a:latin typeface="Courier New" panose="02070309020205020404" pitchFamily="49" charset="0"/>
                <a:cs typeface="Courier New" panose="02070309020205020404" pitchFamily="49" charset="0"/>
                <a:hlinkClick r:id="rId3"/>
              </a:rPr>
              <a:t>://10.48.16.171/testapi/topomgr/mo/.xml</a:t>
            </a:r>
            <a:endParaRPr lang="fr-FR" sz="1200" b="1" dirty="0">
              <a:latin typeface="Courier New" panose="02070309020205020404" pitchFamily="49" charset="0"/>
              <a:cs typeface="Courier New" panose="02070309020205020404" pitchFamily="49" charset="0"/>
            </a:endParaRPr>
          </a:p>
          <a:p>
            <a:pPr lvl="1"/>
            <a:r>
              <a:rPr lang="fr-FR" sz="1200" b="1" dirty="0" smtClean="0">
                <a:latin typeface="Courier New" panose="02070309020205020404" pitchFamily="49" charset="0"/>
                <a:cs typeface="Courier New" panose="02070309020205020404" pitchFamily="49" charset="0"/>
              </a:rPr>
              <a:t>&lt;</a:t>
            </a:r>
            <a:r>
              <a:rPr lang="fr-FR" sz="1200" b="1" dirty="0" err="1">
                <a:latin typeface="Courier New" panose="02070309020205020404" pitchFamily="49" charset="0"/>
                <a:cs typeface="Courier New" panose="02070309020205020404" pitchFamily="49" charset="0"/>
              </a:rPr>
              <a:t>fabricLooseNode</a:t>
            </a:r>
            <a:r>
              <a:rPr lang="fr-FR" sz="1200" b="1" dirty="0">
                <a:latin typeface="Courier New" panose="02070309020205020404" pitchFamily="49" charset="0"/>
                <a:cs typeface="Courier New" panose="02070309020205020404" pitchFamily="49" charset="0"/>
              </a:rPr>
              <a:t> </a:t>
            </a:r>
            <a:r>
              <a:rPr lang="fr-FR" sz="1200" b="1" dirty="0" err="1">
                <a:latin typeface="Courier New" panose="02070309020205020404" pitchFamily="49" charset="0"/>
                <a:cs typeface="Courier New" panose="02070309020205020404" pitchFamily="49" charset="0"/>
              </a:rPr>
              <a:t>dn</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topology</a:t>
            </a:r>
            <a:r>
              <a:rPr lang="fr-FR" sz="1200" b="1" dirty="0">
                <a:latin typeface="Courier New" panose="02070309020205020404" pitchFamily="49" charset="0"/>
                <a:cs typeface="Courier New" panose="02070309020205020404" pitchFamily="49" charset="0"/>
              </a:rPr>
              <a:t>/lsnode-10.48.16.121" </a:t>
            </a:r>
            <a:r>
              <a:rPr lang="fr-FR" sz="1200" b="1" dirty="0" err="1">
                <a:latin typeface="Courier New" panose="02070309020205020404" pitchFamily="49" charset="0"/>
                <a:cs typeface="Courier New" panose="02070309020205020404" pitchFamily="49" charset="0"/>
              </a:rPr>
              <a:t>status</a:t>
            </a:r>
            <a:r>
              <a:rPr lang="fr-FR" sz="1200" b="1" dirty="0">
                <a:latin typeface="Courier New" panose="02070309020205020404" pitchFamily="49" charset="0"/>
                <a:cs typeface="Courier New" panose="02070309020205020404" pitchFamily="49" charset="0"/>
              </a:rPr>
              <a:t>="</a:t>
            </a:r>
            <a:r>
              <a:rPr lang="fr-FR" sz="1200" b="1" dirty="0" err="1">
                <a:latin typeface="Courier New" panose="02070309020205020404" pitchFamily="49" charset="0"/>
                <a:cs typeface="Courier New" panose="02070309020205020404" pitchFamily="49" charset="0"/>
              </a:rPr>
              <a:t>deleted</a:t>
            </a:r>
            <a:r>
              <a:rPr lang="fr-FR" sz="1200" b="1" dirty="0">
                <a:latin typeface="Courier New" panose="02070309020205020404" pitchFamily="49" charset="0"/>
                <a:cs typeface="Courier New" panose="02070309020205020404" pitchFamily="49" charset="0"/>
              </a:rPr>
              <a:t>"/&gt;</a:t>
            </a:r>
          </a:p>
          <a:p>
            <a:r>
              <a:rPr lang="fr-FR" dirty="0" err="1" smtClean="0"/>
              <a:t>Deleting</a:t>
            </a:r>
            <a:r>
              <a:rPr lang="fr-FR" dirty="0" smtClean="0"/>
              <a:t> a </a:t>
            </a:r>
            <a:r>
              <a:rPr lang="fr-FR" dirty="0" err="1" smtClean="0"/>
              <a:t>fvTunDefRef</a:t>
            </a:r>
            <a:r>
              <a:rPr lang="fr-FR" dirty="0"/>
              <a:t> </a:t>
            </a:r>
            <a:r>
              <a:rPr lang="fr-FR" dirty="0" smtClean="0"/>
              <a:t>on </a:t>
            </a:r>
            <a:r>
              <a:rPr lang="fr-FR" dirty="0" err="1" smtClean="0"/>
              <a:t>policyelem</a:t>
            </a:r>
            <a:r>
              <a:rPr lang="fr-FR" dirty="0" smtClean="0"/>
              <a:t> on </a:t>
            </a:r>
            <a:r>
              <a:rPr lang="fr-FR" dirty="0" err="1" smtClean="0"/>
              <a:t>leaf</a:t>
            </a:r>
            <a:r>
              <a:rPr lang="fr-FR" dirty="0" smtClean="0"/>
              <a:t>:</a:t>
            </a:r>
          </a:p>
          <a:p>
            <a:pPr lvl="1"/>
            <a:r>
              <a:rPr lang="fr-FR" sz="1200" dirty="0" smtClean="0"/>
              <a:t>Post to </a:t>
            </a:r>
            <a:r>
              <a:rPr lang="fr-FR" sz="1200" dirty="0"/>
              <a:t> </a:t>
            </a:r>
            <a:r>
              <a:rPr lang="fr-FR" sz="1200" dirty="0" smtClean="0">
                <a:hlinkClick r:id="rId4"/>
              </a:rPr>
              <a:t>https</a:t>
            </a:r>
            <a:r>
              <a:rPr lang="fr-FR" sz="1200" dirty="0">
                <a:hlinkClick r:id="rId4"/>
              </a:rPr>
              <a:t>://x.x.x.x/testapi/policyelem/mo/.</a:t>
            </a:r>
            <a:r>
              <a:rPr lang="fr-FR" sz="1200" dirty="0" smtClean="0">
                <a:hlinkClick r:id="rId4"/>
              </a:rPr>
              <a:t>xml</a:t>
            </a:r>
            <a:r>
              <a:rPr lang="fr-FR" sz="1200" dirty="0"/>
              <a:t> </a:t>
            </a:r>
          </a:p>
          <a:p>
            <a:pPr lvl="1"/>
            <a:r>
              <a:rPr lang="fr-FR" sz="1200" dirty="0"/>
              <a:t>&lt;</a:t>
            </a:r>
            <a:r>
              <a:rPr lang="fr-FR" sz="1200" dirty="0" err="1"/>
              <a:t>fvTunDefRef</a:t>
            </a:r>
            <a:r>
              <a:rPr lang="fr-FR" sz="1200" dirty="0"/>
              <a:t> </a:t>
            </a:r>
            <a:r>
              <a:rPr lang="fr-FR" sz="1200" dirty="0" err="1"/>
              <a:t>dn</a:t>
            </a:r>
            <a:r>
              <a:rPr lang="fr-FR" sz="1200" dirty="0"/>
              <a:t>="uni/</a:t>
            </a:r>
            <a:r>
              <a:rPr lang="fr-FR" sz="1200" dirty="0" err="1"/>
              <a:t>epp</a:t>
            </a:r>
            <a:r>
              <a:rPr lang="fr-FR" sz="1200" dirty="0"/>
              <a:t>/</a:t>
            </a:r>
            <a:r>
              <a:rPr lang="fr-FR" sz="1200" dirty="0" err="1"/>
              <a:t>fv</a:t>
            </a:r>
            <a:r>
              <a:rPr lang="fr-FR" sz="1200" dirty="0"/>
              <a:t>-[uni/</a:t>
            </a:r>
            <a:r>
              <a:rPr lang="fr-FR" sz="1200" dirty="0" err="1"/>
              <a:t>tn</a:t>
            </a:r>
            <a:r>
              <a:rPr lang="fr-FR" sz="1200" dirty="0"/>
              <a:t>-infra/</a:t>
            </a:r>
            <a:r>
              <a:rPr lang="fr-FR" sz="1200" dirty="0" err="1"/>
              <a:t>ap-access</a:t>
            </a:r>
            <a:r>
              <a:rPr lang="fr-FR" sz="1200" dirty="0"/>
              <a:t>/epg-default]/node-103/</a:t>
            </a:r>
            <a:r>
              <a:rPr lang="fr-FR" sz="1200" dirty="0" err="1"/>
              <a:t>dyatt</a:t>
            </a:r>
            <a:r>
              <a:rPr lang="fr-FR" sz="1200" dirty="0"/>
              <a:t>-[</a:t>
            </a:r>
            <a:r>
              <a:rPr lang="fr-FR" sz="1200" dirty="0" err="1"/>
              <a:t>topology</a:t>
            </a:r>
            <a:r>
              <a:rPr lang="fr-FR" sz="1200" dirty="0"/>
              <a:t>/pod-1/paths-103/</a:t>
            </a:r>
            <a:r>
              <a:rPr lang="fr-FR" sz="1200" dirty="0" err="1"/>
              <a:t>pathep</a:t>
            </a:r>
            <a:r>
              <a:rPr lang="fr-FR" sz="1200" dirty="0"/>
              <a:t>-[eth1/47]]/</a:t>
            </a:r>
            <a:r>
              <a:rPr lang="fr-FR" sz="1200" dirty="0" err="1"/>
              <a:t>conndef</a:t>
            </a:r>
            <a:r>
              <a:rPr lang="fr-FR" sz="1200" dirty="0"/>
              <a:t>/</a:t>
            </a:r>
            <a:r>
              <a:rPr lang="fr-FR" sz="1200" dirty="0" err="1"/>
              <a:t>conn</a:t>
            </a:r>
            <a:r>
              <a:rPr lang="fr-FR" sz="1200" dirty="0"/>
              <a:t>-[vlan-4093]-[0.0.0.0]/tundefref-00:50:56:6C:8A:DE" </a:t>
            </a:r>
            <a:r>
              <a:rPr lang="fr-FR" sz="1200" dirty="0" err="1"/>
              <a:t>status</a:t>
            </a:r>
            <a:r>
              <a:rPr lang="fr-FR" sz="1200" dirty="0"/>
              <a:t>="</a:t>
            </a:r>
            <a:r>
              <a:rPr lang="fr-FR" sz="1200" dirty="0" err="1"/>
              <a:t>deleted</a:t>
            </a:r>
            <a:r>
              <a:rPr lang="fr-FR" sz="1200" dirty="0" smtClean="0"/>
              <a:t>"/&gt;</a:t>
            </a:r>
            <a:endParaRPr lang="fr-FR" sz="1200" dirty="0"/>
          </a:p>
        </p:txBody>
      </p:sp>
      <p:sp>
        <p:nvSpPr>
          <p:cNvPr id="3" name="Title 2"/>
          <p:cNvSpPr>
            <a:spLocks noGrp="1"/>
          </p:cNvSpPr>
          <p:nvPr>
            <p:ph type="title"/>
          </p:nvPr>
        </p:nvSpPr>
        <p:spPr/>
        <p:txBody>
          <a:bodyPr/>
          <a:lstStyle/>
          <a:p>
            <a:r>
              <a:rPr lang="fr-FR" dirty="0" err="1" smtClean="0"/>
              <a:t>Testapi</a:t>
            </a:r>
            <a:r>
              <a:rPr lang="fr-FR" dirty="0" smtClean="0"/>
              <a:t> </a:t>
            </a:r>
            <a:r>
              <a:rPr lang="fr-FR" dirty="0" err="1" smtClean="0"/>
              <a:t>some</a:t>
            </a:r>
            <a:r>
              <a:rPr lang="fr-FR" dirty="0" smtClean="0"/>
              <a:t> </a:t>
            </a:r>
            <a:r>
              <a:rPr lang="fr-FR" dirty="0" err="1" smtClean="0"/>
              <a:t>working</a:t>
            </a:r>
            <a:r>
              <a:rPr lang="fr-FR" dirty="0" smtClean="0"/>
              <a:t> </a:t>
            </a:r>
            <a:r>
              <a:rPr lang="fr-FR" dirty="0" err="1" smtClean="0"/>
              <a:t>example</a:t>
            </a:r>
            <a:endParaRPr lang="fr-FR" dirty="0"/>
          </a:p>
        </p:txBody>
      </p:sp>
    </p:spTree>
    <p:extLst>
      <p:ext uri="{BB962C8B-B14F-4D97-AF65-F5344CB8AC3E}">
        <p14:creationId xmlns:p14="http://schemas.microsoft.com/office/powerpoint/2010/main" val="1467095156"/>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dirty="0" smtClean="0">
                <a:hlinkClick r:id="rId2"/>
              </a:rPr>
              <a:t>https://apic-IP/testapi/node/mo/.xml</a:t>
            </a:r>
            <a:endParaRPr lang="fr-FR" dirty="0" smtClean="0"/>
          </a:p>
          <a:p>
            <a:r>
              <a:rPr lang="fr-FR" dirty="0" smtClean="0"/>
              <a:t>&lt;</a:t>
            </a:r>
            <a:r>
              <a:rPr lang="fr-FR" dirty="0"/>
              <a:t>faultInst </a:t>
            </a:r>
            <a:r>
              <a:rPr lang="fr-FR" dirty="0" err="1"/>
              <a:t>dn</a:t>
            </a:r>
            <a:r>
              <a:rPr lang="fr-FR" dirty="0"/>
              <a:t>="</a:t>
            </a:r>
            <a:r>
              <a:rPr lang="fr-FR" dirty="0" err="1"/>
              <a:t>dbgs</a:t>
            </a:r>
            <a:r>
              <a:rPr lang="fr-FR" dirty="0"/>
              <a:t>/</a:t>
            </a:r>
            <a:r>
              <a:rPr lang="fr-FR" dirty="0" err="1"/>
              <a:t>ac</a:t>
            </a:r>
            <a:r>
              <a:rPr lang="fr-FR" dirty="0"/>
              <a:t>/sdvpcpath-113-114-to-1172-2172/trnst-201/fault-F1551" </a:t>
            </a:r>
            <a:r>
              <a:rPr lang="fr-FR" dirty="0" err="1" smtClean="0"/>
              <a:t>status</a:t>
            </a:r>
            <a:r>
              <a:rPr lang="fr-FR" dirty="0"/>
              <a:t> </a:t>
            </a:r>
            <a:r>
              <a:rPr lang="fr-FR" dirty="0" smtClean="0"/>
              <a:t>=</a:t>
            </a:r>
            <a:r>
              <a:rPr lang="fr-FR" dirty="0"/>
              <a:t> "</a:t>
            </a:r>
            <a:r>
              <a:rPr lang="fr-FR" dirty="0" err="1"/>
              <a:t>deleted</a:t>
            </a:r>
            <a:r>
              <a:rPr lang="fr-FR" dirty="0" smtClean="0"/>
              <a:t>"</a:t>
            </a:r>
            <a:r>
              <a:rPr lang="fr-FR" dirty="0"/>
              <a:t> /&gt;</a:t>
            </a:r>
          </a:p>
        </p:txBody>
      </p:sp>
      <p:sp>
        <p:nvSpPr>
          <p:cNvPr id="3" name="Title 2"/>
          <p:cNvSpPr>
            <a:spLocks noGrp="1"/>
          </p:cNvSpPr>
          <p:nvPr>
            <p:ph type="title"/>
          </p:nvPr>
        </p:nvSpPr>
        <p:spPr/>
        <p:txBody>
          <a:bodyPr/>
          <a:lstStyle/>
          <a:p>
            <a:r>
              <a:rPr lang="fr-FR" dirty="0" err="1" smtClean="0"/>
              <a:t>Testapi</a:t>
            </a:r>
            <a:r>
              <a:rPr lang="fr-FR" dirty="0" smtClean="0"/>
              <a:t> to </a:t>
            </a:r>
            <a:r>
              <a:rPr lang="fr-FR" dirty="0" err="1" smtClean="0"/>
              <a:t>delete</a:t>
            </a:r>
            <a:r>
              <a:rPr lang="fr-FR" dirty="0" smtClean="0"/>
              <a:t> </a:t>
            </a:r>
            <a:r>
              <a:rPr lang="fr-FR" dirty="0" err="1" smtClean="0"/>
              <a:t>atomic</a:t>
            </a:r>
            <a:r>
              <a:rPr lang="fr-FR" dirty="0" smtClean="0"/>
              <a:t> </a:t>
            </a:r>
            <a:r>
              <a:rPr lang="fr-FR" dirty="0" err="1" smtClean="0"/>
              <a:t>counter</a:t>
            </a:r>
            <a:r>
              <a:rPr lang="fr-FR" dirty="0" smtClean="0"/>
              <a:t> </a:t>
            </a:r>
            <a:r>
              <a:rPr lang="fr-FR" dirty="0" err="1" smtClean="0"/>
              <a:t>fault</a:t>
            </a:r>
            <a:endParaRPr lang="fr-FR" dirty="0"/>
          </a:p>
        </p:txBody>
      </p:sp>
    </p:spTree>
    <p:extLst>
      <p:ext uri="{BB962C8B-B14F-4D97-AF65-F5344CB8AC3E}">
        <p14:creationId xmlns:p14="http://schemas.microsoft.com/office/powerpoint/2010/main" val="1839526211"/>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Testapi</a:t>
            </a:r>
            <a:r>
              <a:rPr lang="fr-FR" dirty="0" smtClean="0"/>
              <a:t> to </a:t>
            </a:r>
            <a:r>
              <a:rPr lang="fr-FR" dirty="0" err="1" smtClean="0"/>
              <a:t>get</a:t>
            </a:r>
            <a:r>
              <a:rPr lang="fr-FR" dirty="0" smtClean="0"/>
              <a:t> </a:t>
            </a:r>
            <a:r>
              <a:rPr lang="fr-FR" dirty="0" err="1" smtClean="0"/>
              <a:t>shard</a:t>
            </a:r>
            <a:r>
              <a:rPr lang="fr-FR" dirty="0" smtClean="0"/>
              <a:t> and DME of an MO</a:t>
            </a:r>
            <a:endParaRPr lang="fr-FR" dirty="0"/>
          </a:p>
        </p:txBody>
      </p:sp>
      <p:pic>
        <p:nvPicPr>
          <p:cNvPr id="1026" name="Picture 2" descr="Machine generated alternative text: test api in topomgr&#10;G ET ‘ https://1 0.48.16.171 /testa pi/mo/uni/tn-Interctx/BD-BD1 .xml?query-target=self&amp;rsp-subtree-indudednlocation&#10;Authorization&#10;Type No Auth&#10;Body Cookies Headers (12) Tests&#10;Pretty Raw Preview XML %‘&#10;1 &lt;?xml version=”1.O” encoding=”UTF-8”?&gt;&#10;2 &lt;imdata totalCount=”1&gt;&#10;3 &lt;infraLocation affected=”uni/tn-Interctx/BD-BD1” chi1Acticn=” data=2,3,]. dn=’” shard=’2’ status=’”’ svcId=’itc_poiicymgr/&gt;&#10;4 &lt;/imdata&g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6" y="900542"/>
            <a:ext cx="8534801" cy="347767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935338" y="3300318"/>
            <a:ext cx="569229" cy="339115"/>
          </a:xfrm>
          <a:prstGeom prst="ellipse">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6" name="Oval 5"/>
          <p:cNvSpPr/>
          <p:nvPr/>
        </p:nvSpPr>
        <p:spPr>
          <a:xfrm>
            <a:off x="3930103" y="3290225"/>
            <a:ext cx="514729" cy="339115"/>
          </a:xfrm>
          <a:prstGeom prst="ellipse">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
        <p:nvSpPr>
          <p:cNvPr id="5" name="TextBox 4"/>
          <p:cNvSpPr txBox="1"/>
          <p:nvPr/>
        </p:nvSpPr>
        <p:spPr>
          <a:xfrm>
            <a:off x="4935338" y="3731889"/>
            <a:ext cx="3221596" cy="923330"/>
          </a:xfrm>
          <a:prstGeom prst="rect">
            <a:avLst/>
          </a:prstGeom>
          <a:solidFill>
            <a:srgbClr val="FF0000"/>
          </a:solidFill>
        </p:spPr>
        <p:txBody>
          <a:bodyPr wrap="square" rtlCol="0">
            <a:spAutoFit/>
          </a:bodyPr>
          <a:lstStyle/>
          <a:p>
            <a:r>
              <a:rPr lang="fr-FR" dirty="0" err="1" smtClean="0">
                <a:solidFill>
                  <a:schemeClr val="bg1"/>
                </a:solidFill>
              </a:rPr>
              <a:t>Shard</a:t>
            </a:r>
            <a:r>
              <a:rPr lang="fr-FR" dirty="0" smtClean="0">
                <a:solidFill>
                  <a:schemeClr val="bg1"/>
                </a:solidFill>
              </a:rPr>
              <a:t> of the MO </a:t>
            </a:r>
            <a:r>
              <a:rPr lang="fr-FR" dirty="0" err="1" smtClean="0">
                <a:solidFill>
                  <a:schemeClr val="bg1"/>
                </a:solidFill>
              </a:rPr>
              <a:t>is</a:t>
            </a:r>
            <a:r>
              <a:rPr lang="fr-FR" dirty="0" smtClean="0">
                <a:solidFill>
                  <a:schemeClr val="bg1"/>
                </a:solidFill>
              </a:rPr>
              <a:t> 2 and leader </a:t>
            </a:r>
            <a:r>
              <a:rPr lang="fr-FR" dirty="0" err="1" smtClean="0">
                <a:solidFill>
                  <a:schemeClr val="bg1"/>
                </a:solidFill>
              </a:rPr>
              <a:t>is</a:t>
            </a:r>
            <a:r>
              <a:rPr lang="fr-FR" dirty="0" smtClean="0">
                <a:solidFill>
                  <a:schemeClr val="bg1"/>
                </a:solidFill>
              </a:rPr>
              <a:t> APIC 2</a:t>
            </a:r>
          </a:p>
          <a:p>
            <a:r>
              <a:rPr lang="fr-FR" dirty="0" smtClean="0">
                <a:solidFill>
                  <a:schemeClr val="bg1"/>
                </a:solidFill>
              </a:rPr>
              <a:t>DME </a:t>
            </a:r>
            <a:r>
              <a:rPr lang="fr-FR" dirty="0" err="1" smtClean="0">
                <a:solidFill>
                  <a:schemeClr val="bg1"/>
                </a:solidFill>
              </a:rPr>
              <a:t>owning</a:t>
            </a:r>
            <a:r>
              <a:rPr lang="fr-FR" dirty="0" smtClean="0">
                <a:solidFill>
                  <a:schemeClr val="bg1"/>
                </a:solidFill>
              </a:rPr>
              <a:t> </a:t>
            </a:r>
            <a:r>
              <a:rPr lang="fr-FR" dirty="0" err="1" smtClean="0">
                <a:solidFill>
                  <a:schemeClr val="bg1"/>
                </a:solidFill>
              </a:rPr>
              <a:t>it</a:t>
            </a:r>
            <a:r>
              <a:rPr lang="fr-FR" dirty="0" smtClean="0">
                <a:solidFill>
                  <a:schemeClr val="bg1"/>
                </a:solidFill>
              </a:rPr>
              <a:t> </a:t>
            </a:r>
            <a:r>
              <a:rPr lang="fr-FR" dirty="0" err="1" smtClean="0">
                <a:solidFill>
                  <a:schemeClr val="bg1"/>
                </a:solidFill>
              </a:rPr>
              <a:t>is</a:t>
            </a:r>
            <a:r>
              <a:rPr lang="fr-FR" dirty="0" smtClean="0">
                <a:solidFill>
                  <a:schemeClr val="bg1"/>
                </a:solidFill>
              </a:rPr>
              <a:t> </a:t>
            </a:r>
            <a:r>
              <a:rPr lang="fr-FR" dirty="0" err="1" smtClean="0">
                <a:solidFill>
                  <a:schemeClr val="bg1"/>
                </a:solidFill>
              </a:rPr>
              <a:t>policymgr</a:t>
            </a:r>
            <a:endParaRPr lang="fr-FR" dirty="0" smtClean="0">
              <a:solidFill>
                <a:schemeClr val="bg1"/>
              </a:solidFill>
            </a:endParaRPr>
          </a:p>
        </p:txBody>
      </p:sp>
      <p:sp>
        <p:nvSpPr>
          <p:cNvPr id="7" name="Oval 6"/>
          <p:cNvSpPr/>
          <p:nvPr/>
        </p:nvSpPr>
        <p:spPr>
          <a:xfrm>
            <a:off x="6269424" y="3290225"/>
            <a:ext cx="1158318" cy="339115"/>
          </a:xfrm>
          <a:prstGeom prst="ellipse">
            <a:avLst/>
          </a:prstGeom>
          <a:noFill/>
          <a:ln>
            <a:solidFill>
              <a:srgbClr val="FF21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smtClean="0"/>
          </a:p>
        </p:txBody>
      </p:sp>
    </p:spTree>
    <p:extLst>
      <p:ext uri="{BB962C8B-B14F-4D97-AF65-F5344CB8AC3E}">
        <p14:creationId xmlns:p14="http://schemas.microsoft.com/office/powerpoint/2010/main" val="256123395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2015-edited">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Template-2015-edited</Template>
  <TotalTime>77637</TotalTime>
  <Words>19337</Words>
  <Application>Microsoft Office PowerPoint</Application>
  <PresentationFormat>On-screen Show (16:9)</PresentationFormat>
  <Paragraphs>2299</Paragraphs>
  <Slides>103</Slides>
  <Notes>32</Notes>
  <HiddenSlides>2</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05" baseType="lpstr">
      <vt:lpstr>Template-2015-edited</vt:lpstr>
      <vt:lpstr>Visio</vt:lpstr>
      <vt:lpstr>ACI Bootcamp – Day 2   Object Model – From APIC to switch ASIC</vt:lpstr>
      <vt:lpstr>Object Model </vt:lpstr>
      <vt:lpstr>Managed Object (MO) in ACI </vt:lpstr>
      <vt:lpstr>PowerPoint Presentation</vt:lpstr>
      <vt:lpstr>Layout of a MO</vt:lpstr>
      <vt:lpstr>moquery – some examples</vt:lpstr>
      <vt:lpstr>APIC Management Information Model Reference</vt:lpstr>
      <vt:lpstr>How to get object DN from GUI</vt:lpstr>
      <vt:lpstr>MIT  </vt:lpstr>
      <vt:lpstr>MIT on APIC </vt:lpstr>
      <vt:lpstr>Object model on APIC</vt:lpstr>
      <vt:lpstr>Relations and policy resolution</vt:lpstr>
      <vt:lpstr>Architecture of Mgmt Framework</vt:lpstr>
      <vt:lpstr>Sharding APIC Cluster Deployment Considerations</vt:lpstr>
      <vt:lpstr>Sharding  with more than 3 APIC</vt:lpstr>
      <vt:lpstr>Sharding  with more than 3 APIC</vt:lpstr>
      <vt:lpstr>Object model on Switches </vt:lpstr>
      <vt:lpstr>Modifying Object Model on switch </vt:lpstr>
      <vt:lpstr>Tasks framework</vt:lpstr>
      <vt:lpstr>Tasks framework</vt:lpstr>
      <vt:lpstr>Object Model – logical – resolved - concrete </vt:lpstr>
      <vt:lpstr>Types of Objects</vt:lpstr>
      <vt:lpstr>What are Logical, Resolved &amp; Concrete Models?</vt:lpstr>
      <vt:lpstr>Logical – Resolved – Concrete model </vt:lpstr>
      <vt:lpstr>Logical – Resolved – Concrete model  MO localisation in file structure </vt:lpstr>
      <vt:lpstr>Logical Model Configured By User EPg Containment Hierarchy</vt:lpstr>
      <vt:lpstr>PowerPoint Presentation</vt:lpstr>
      <vt:lpstr>PowerPoint Presentation</vt:lpstr>
      <vt:lpstr>PowerPoint Presentation</vt:lpstr>
      <vt:lpstr>Troubleshooting Logic</vt:lpstr>
      <vt:lpstr>Which Logs ?</vt:lpstr>
      <vt:lpstr>Ctx – BD – EPG and EP repo</vt:lpstr>
      <vt:lpstr>MO relationship</vt:lpstr>
      <vt:lpstr>Example - Wants to find out whether and where an encap vlan is in use ?</vt:lpstr>
      <vt:lpstr>MIT high level org </vt:lpstr>
      <vt:lpstr>Object Model – Resolved model  How does Leaf X gets vrf or BD y ????</vt:lpstr>
      <vt:lpstr>Policy Resolution High level view</vt:lpstr>
      <vt:lpstr>Zoom on BD download to leaf (resolved model only)</vt:lpstr>
      <vt:lpstr>Policy propagation detail</vt:lpstr>
      <vt:lpstr>ACI Subnet programming</vt:lpstr>
      <vt:lpstr>Example – step 1</vt:lpstr>
      <vt:lpstr>Example – Step 2</vt:lpstr>
      <vt:lpstr>Example – step 2 (cont).</vt:lpstr>
      <vt:lpstr>step 2 – cont (grepping policyelem log)</vt:lpstr>
      <vt:lpstr>Example – Step 2 (resolved MO on leaf)</vt:lpstr>
      <vt:lpstr>Example – Step 2 – order of operation</vt:lpstr>
      <vt:lpstr>Example – Step 2 – order of operation</vt:lpstr>
      <vt:lpstr>Step 2 – end resulte on leaf </vt:lpstr>
      <vt:lpstr>Step 2 – Order of operation</vt:lpstr>
      <vt:lpstr>PowerPoint Presentation</vt:lpstr>
      <vt:lpstr>Example - Step 3   </vt:lpstr>
      <vt:lpstr>Example – step 4  </vt:lpstr>
      <vt:lpstr>Example – step 4 – new fvCons</vt:lpstr>
      <vt:lpstr>PowerPoint Presentation</vt:lpstr>
      <vt:lpstr>Simplified Remote policy for step 4</vt:lpstr>
      <vt:lpstr>PowerPoint Presentation</vt:lpstr>
      <vt:lpstr>Example – step 4 (list of MIT ADD MO)</vt:lpstr>
      <vt:lpstr>Example – step 4 (list of MIT ADD MO- cont)</vt:lpstr>
      <vt:lpstr>Example – step 4 – order of operation summary </vt:lpstr>
      <vt:lpstr>From Concrete Object to ASIC hardware - vlan</vt:lpstr>
      <vt:lpstr>From Concrete to hardware ASIC </vt:lpstr>
      <vt:lpstr>ELTM/ELTMC complete view (ref from EDCS-1447110)</vt:lpstr>
      <vt:lpstr>Vlan Creation detail (ref from EDCS-1447110)) </vt:lpstr>
      <vt:lpstr>Vlan mgr (from vsh - show vlan internal info))</vt:lpstr>
      <vt:lpstr>Tshooting Command 1  - VLAN brief in ELTMC</vt:lpstr>
      <vt:lpstr>Tshooting Command 1 -- VLAN brief in ELTMC</vt:lpstr>
      <vt:lpstr>Vlan Mgr trace - show vlan internal traces </vt:lpstr>
      <vt:lpstr>ELTM log when creating a FD_VLAN</vt:lpstr>
      <vt:lpstr>ELTMC log when creating a FD_VLAN</vt:lpstr>
      <vt:lpstr>From Logical to Concrete </vt:lpstr>
      <vt:lpstr>From Concrete Object to ASIC hardware – other object</vt:lpstr>
      <vt:lpstr>ELTM/ELTMC for VRF</vt:lpstr>
      <vt:lpstr>VRF – from concrete to Hw </vt:lpstr>
      <vt:lpstr>ELTMC for VRF</vt:lpstr>
      <vt:lpstr>VRF creation log - l3 manager </vt:lpstr>
      <vt:lpstr>VRF creation log – eltm and eltmc </vt:lpstr>
      <vt:lpstr>ELTM/ELTMC for SVI</vt:lpstr>
      <vt:lpstr>ELTMC for SVI</vt:lpstr>
      <vt:lpstr>ELTM/ELTMC for Interfaces</vt:lpstr>
      <vt:lpstr>ELTMC for L2 interface</vt:lpstr>
      <vt:lpstr>ELTM/ELTMC for loopback – TEP</vt:lpstr>
      <vt:lpstr>ELTMC for Loopback (Router ID, PTEP, FTEP,..)</vt:lpstr>
      <vt:lpstr>ELTM/ELTMC for Tunnel</vt:lpstr>
      <vt:lpstr>ELTMC for tunnel </vt:lpstr>
      <vt:lpstr>ELTMC summary info</vt:lpstr>
      <vt:lpstr>VLAN, vlan or vLAN, which vlan to use ?</vt:lpstr>
      <vt:lpstr>API query - testapi </vt:lpstr>
      <vt:lpstr>Recap</vt:lpstr>
      <vt:lpstr>icurl – what is it ?</vt:lpstr>
      <vt:lpstr>Other example</vt:lpstr>
      <vt:lpstr>Curl (from any linux/bash shell)</vt:lpstr>
      <vt:lpstr>Dump of a big part of MO tree</vt:lpstr>
      <vt:lpstr>More user friendly output</vt:lpstr>
      <vt:lpstr>Dataset is too big </vt:lpstr>
      <vt:lpstr>Testapi </vt:lpstr>
      <vt:lpstr>Testapi remarks</vt:lpstr>
      <vt:lpstr>Testapi some working example</vt:lpstr>
      <vt:lpstr>Testapi to delete atomic counter fault</vt:lpstr>
      <vt:lpstr>Testapi to get shard and DME of an MO</vt:lpstr>
      <vt:lpstr>Testapi to get shard and DME of an MO</vt:lpstr>
      <vt:lpstr>GUI download XML do not show  all you need ?</vt:lpstr>
      <vt:lpstr>Enable Dev  mode (firefox)</vt:lpstr>
      <vt:lpstr>Or use API Inspector</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ACI Troubleshooting</dc:title>
  <dc:creator>Roland Ducomble (rducombl)</dc:creator>
  <cp:lastModifiedBy>Roland Ducomble (rducombl)</cp:lastModifiedBy>
  <cp:revision>297</cp:revision>
  <dcterms:created xsi:type="dcterms:W3CDTF">2015-12-22T13:12:45Z</dcterms:created>
  <dcterms:modified xsi:type="dcterms:W3CDTF">2016-06-10T12:43:14Z</dcterms:modified>
</cp:coreProperties>
</file>